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5" autoAdjust="0"/>
    <p:restoredTop sz="94660"/>
  </p:normalViewPr>
  <p:slideViewPr>
    <p:cSldViewPr snapToGrid="0">
      <p:cViewPr varScale="1">
        <p:scale>
          <a:sx n="80" d="100"/>
          <a:sy n="80" d="100"/>
        </p:scale>
        <p:origin x="6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617F3-ED53-42E6-8B0F-1F0666EE625E}" type="datetimeFigureOut">
              <a:rPr kumimoji="1" lang="ja-JP" altLang="en-US" smtClean="0"/>
              <a:t>2024/4/8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B7364-1D58-4CBB-AFF5-4F632B6CDB86}" type="slidenum">
              <a:rPr kumimoji="1" lang="ja-JP" altLang="en-US" smtClean="0"/>
              <a:t>‹#›</a:t>
            </a:fld>
            <a:endParaRPr kumimoji="1" lang="ja-JP" altLang="en-US"/>
          </a:p>
        </p:txBody>
      </p:sp>
    </p:spTree>
    <p:extLst>
      <p:ext uri="{BB962C8B-B14F-4D97-AF65-F5344CB8AC3E}">
        <p14:creationId xmlns:p14="http://schemas.microsoft.com/office/powerpoint/2010/main" val="371956978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Next, </a:t>
            </a:r>
            <a:r>
              <a:rPr lang="en-US" altLang="ja-JP" sz="1800" dirty="0">
                <a:effectLst/>
                <a:latin typeface="Times New Roman" panose="02020603050405020304" pitchFamily="18" charset="0"/>
                <a:ea typeface="平成明朝"/>
              </a:rPr>
              <a:t>gene expression analysis revealed that Irisin induced intestinal epithelial specific genes Mucin2 (goblet cell marker), CDX2 (enterocyte cell marker), CHGA (enteroendocrine cell marker), and Lysozyme (Paneth cell marker) in the organoids.</a:t>
            </a:r>
          </a:p>
          <a:p>
            <a:endParaRPr lang="en-US" altLang="ja-JP" sz="1800" dirty="0">
              <a:effectLst/>
              <a:latin typeface="Times New Roman" panose="02020603050405020304" pitchFamily="18" charset="0"/>
              <a:ea typeface="平成明朝"/>
            </a:endParaRPr>
          </a:p>
          <a:p>
            <a:r>
              <a:rPr lang="en-US" altLang="ja-JP" sz="1800" dirty="0">
                <a:effectLst/>
                <a:latin typeface="Times New Roman" panose="02020603050405020304" pitchFamily="18" charset="0"/>
                <a:ea typeface="平成明朝"/>
              </a:rPr>
              <a:t>More importantly, the expression of LGR5, an intestinal stem cell marker gene, upregulated by Irisin.</a:t>
            </a:r>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FA7B89-928C-4B17-B78B-7C03888E193C}"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026832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2262115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253160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261383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101787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2815948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58552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890924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52751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1701063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102807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426335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DDCA66-CA9E-4A8E-8D4B-352B5F1577CF}" type="datetimeFigureOut">
              <a:rPr kumimoji="1" lang="ja-JP" altLang="en-US" smtClean="0"/>
              <a:t>2024/4/8</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DA512-849A-437D-83BD-0DCD36AE274C}" type="slidenum">
              <a:rPr kumimoji="1" lang="ja-JP" altLang="en-US" smtClean="0"/>
              <a:t>‹#›</a:t>
            </a:fld>
            <a:endParaRPr kumimoji="1" lang="ja-JP" altLang="en-US"/>
          </a:p>
        </p:txBody>
      </p:sp>
    </p:spTree>
    <p:extLst>
      <p:ext uri="{BB962C8B-B14F-4D97-AF65-F5344CB8AC3E}">
        <p14:creationId xmlns:p14="http://schemas.microsoft.com/office/powerpoint/2010/main" val="2255937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A3FC3EBE-1399-4746-BA5B-CDCCB426036F}"/>
              </a:ext>
            </a:extLst>
          </p:cNvPr>
          <p:cNvSpPr txBox="1"/>
          <p:nvPr/>
        </p:nvSpPr>
        <p:spPr>
          <a:xfrm>
            <a:off x="9008870" y="3280628"/>
            <a:ext cx="630301" cy="292388"/>
          </a:xfrm>
          <a:prstGeom prst="rect">
            <a:avLst/>
          </a:prstGeom>
          <a:noFill/>
        </p:spPr>
        <p:txBody>
          <a:bodyPr wrap="none" rtlCol="0">
            <a:spAutoFit/>
          </a:bodyPr>
          <a:lstStyle/>
          <a:p>
            <a:r>
              <a:rPr lang="en-US" altLang="ja-JP"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LGR5</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9" name="テキスト ボックス 8">
            <a:extLst>
              <a:ext uri="{FF2B5EF4-FFF2-40B4-BE49-F238E27FC236}">
                <a16:creationId xmlns:a16="http://schemas.microsoft.com/office/drawing/2014/main" id="{0D117561-8FF9-4630-B991-5A3D4240C6D8}"/>
              </a:ext>
            </a:extLst>
          </p:cNvPr>
          <p:cNvSpPr txBox="1"/>
          <p:nvPr/>
        </p:nvSpPr>
        <p:spPr>
          <a:xfrm>
            <a:off x="2815078" y="836712"/>
            <a:ext cx="612668" cy="292388"/>
          </a:xfrm>
          <a:prstGeom prst="rect">
            <a:avLst/>
          </a:prstGeom>
          <a:noFill/>
        </p:spPr>
        <p:txBody>
          <a:bodyPr wrap="none" rtlCol="0">
            <a:spAutoFit/>
          </a:bodyPr>
          <a:lstStyle/>
          <a:p>
            <a:r>
              <a:rPr lang="en-US" altLang="ja-JP"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Muc2</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0" name="テキスト ボックス 9">
            <a:extLst>
              <a:ext uri="{FF2B5EF4-FFF2-40B4-BE49-F238E27FC236}">
                <a16:creationId xmlns:a16="http://schemas.microsoft.com/office/drawing/2014/main" id="{9947B3C4-4BB9-4F4A-B535-54466EF6AF45}"/>
              </a:ext>
            </a:extLst>
          </p:cNvPr>
          <p:cNvSpPr txBox="1"/>
          <p:nvPr/>
        </p:nvSpPr>
        <p:spPr>
          <a:xfrm>
            <a:off x="5856646" y="3280628"/>
            <a:ext cx="777777" cy="292388"/>
          </a:xfrm>
          <a:prstGeom prst="rect">
            <a:avLst/>
          </a:prstGeom>
          <a:noFill/>
        </p:spPr>
        <p:txBody>
          <a:bodyPr wrap="none" rtlCol="0">
            <a:spAutoFit/>
          </a:bodyPr>
          <a:lstStyle/>
          <a:p>
            <a:r>
              <a:rPr lang="en-US" altLang="ja-JP" sz="1300" dirty="0" err="1">
                <a:solidFill>
                  <a:prstClr val="black"/>
                </a:solidFill>
                <a:latin typeface="Arial" panose="020B0604020202020204" pitchFamily="34" charset="0"/>
                <a:ea typeface="ＭＳ Ｐゴシック" panose="020B0600070205080204" pitchFamily="50" charset="-128"/>
                <a:cs typeface="Arial" panose="020B0604020202020204" pitchFamily="34" charset="0"/>
              </a:rPr>
              <a:t>EpCAM</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4" name="テキスト ボックス 13">
            <a:extLst>
              <a:ext uri="{FF2B5EF4-FFF2-40B4-BE49-F238E27FC236}">
                <a16:creationId xmlns:a16="http://schemas.microsoft.com/office/drawing/2014/main" id="{74EDDFC4-2F07-4002-BEAE-2D1280140E05}"/>
              </a:ext>
            </a:extLst>
          </p:cNvPr>
          <p:cNvSpPr txBox="1"/>
          <p:nvPr/>
        </p:nvSpPr>
        <p:spPr>
          <a:xfrm>
            <a:off x="5951237" y="836712"/>
            <a:ext cx="628698" cy="292388"/>
          </a:xfrm>
          <a:prstGeom prst="rect">
            <a:avLst/>
          </a:prstGeom>
          <a:noFill/>
        </p:spPr>
        <p:txBody>
          <a:bodyPr wrap="none" rtlCol="0">
            <a:spAutoFit/>
          </a:bodyPr>
          <a:lstStyle/>
          <a:p>
            <a:r>
              <a:rPr lang="en-US" altLang="ja-JP"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CDX2</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9E1FBC17-168C-4D0B-8F5D-EA620EDBDDC7}"/>
              </a:ext>
            </a:extLst>
          </p:cNvPr>
          <p:cNvSpPr txBox="1"/>
          <p:nvPr/>
        </p:nvSpPr>
        <p:spPr>
          <a:xfrm>
            <a:off x="2794854" y="3280628"/>
            <a:ext cx="675185" cy="292388"/>
          </a:xfrm>
          <a:prstGeom prst="rect">
            <a:avLst/>
          </a:prstGeom>
          <a:noFill/>
        </p:spPr>
        <p:txBody>
          <a:bodyPr wrap="none" rtlCol="0">
            <a:spAutoFit/>
          </a:bodyPr>
          <a:lstStyle/>
          <a:p>
            <a:r>
              <a:rPr lang="en-US" altLang="ja-JP"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CHGA</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6" name="テキスト ボックス 15">
            <a:extLst>
              <a:ext uri="{FF2B5EF4-FFF2-40B4-BE49-F238E27FC236}">
                <a16:creationId xmlns:a16="http://schemas.microsoft.com/office/drawing/2014/main" id="{9A761383-75F6-44D2-A9CE-71A49E086E9B}"/>
              </a:ext>
            </a:extLst>
          </p:cNvPr>
          <p:cNvSpPr txBox="1"/>
          <p:nvPr/>
        </p:nvSpPr>
        <p:spPr>
          <a:xfrm>
            <a:off x="8871744" y="836712"/>
            <a:ext cx="930319" cy="292388"/>
          </a:xfrm>
          <a:prstGeom prst="rect">
            <a:avLst/>
          </a:prstGeom>
          <a:noFill/>
        </p:spPr>
        <p:txBody>
          <a:bodyPr wrap="none" rtlCol="0">
            <a:spAutoFit/>
          </a:bodyPr>
          <a:lstStyle/>
          <a:p>
            <a:r>
              <a:rPr lang="en-US" altLang="ja-JP"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Lysozyme</a:t>
            </a:r>
            <a:endParaRPr lang="ja-JP" altLang="en-US" sz="13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5" name="二等辺三角形 4">
            <a:extLst>
              <a:ext uri="{FF2B5EF4-FFF2-40B4-BE49-F238E27FC236}">
                <a16:creationId xmlns:a16="http://schemas.microsoft.com/office/drawing/2014/main" id="{B26E5134-722C-4046-B162-61620C378D19}"/>
              </a:ext>
            </a:extLst>
          </p:cNvPr>
          <p:cNvSpPr/>
          <p:nvPr/>
        </p:nvSpPr>
        <p:spPr>
          <a:xfrm rot="16200000">
            <a:off x="1974813" y="7020244"/>
            <a:ext cx="159992" cy="178008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latin typeface="Calibri"/>
              <a:ea typeface="ＭＳ Ｐゴシック" panose="020B0600070205080204" pitchFamily="50" charset="-128"/>
            </a:endParaRPr>
          </a:p>
        </p:txBody>
      </p:sp>
      <p:sp>
        <p:nvSpPr>
          <p:cNvPr id="30" name="テキスト ボックス 29">
            <a:extLst>
              <a:ext uri="{FF2B5EF4-FFF2-40B4-BE49-F238E27FC236}">
                <a16:creationId xmlns:a16="http://schemas.microsoft.com/office/drawing/2014/main" id="{165C2337-9722-4E6B-9D37-618015CDF61A}"/>
              </a:ext>
            </a:extLst>
          </p:cNvPr>
          <p:cNvSpPr txBox="1"/>
          <p:nvPr/>
        </p:nvSpPr>
        <p:spPr>
          <a:xfrm>
            <a:off x="2429080" y="7746920"/>
            <a:ext cx="502061" cy="276999"/>
          </a:xfrm>
          <a:prstGeom prst="rect">
            <a:avLst/>
          </a:prstGeom>
          <a:noFill/>
        </p:spPr>
        <p:txBody>
          <a:bodyPr wrap="none" rtlCol="0">
            <a:spAutoFit/>
          </a:bodyPr>
          <a:lstStyle/>
          <a:p>
            <a:r>
              <a:rPr lang="en-US" altLang="ja-JP" sz="1200" b="1" dirty="0">
                <a:solidFill>
                  <a:prstClr val="black"/>
                </a:solidFill>
                <a:latin typeface="Calibri"/>
                <a:ea typeface="ＭＳ Ｐゴシック" panose="020B0600070205080204" pitchFamily="50" charset="-128"/>
              </a:rPr>
              <a:t>Irisin</a:t>
            </a:r>
            <a:endParaRPr lang="ja-JP" altLang="en-US" sz="1200" b="1" dirty="0">
              <a:solidFill>
                <a:prstClr val="black"/>
              </a:solidFill>
              <a:latin typeface="Calibri"/>
              <a:ea typeface="ＭＳ Ｐゴシック" panose="020B0600070205080204" pitchFamily="50" charset="-128"/>
            </a:endParaRPr>
          </a:p>
        </p:txBody>
      </p:sp>
      <p:sp>
        <p:nvSpPr>
          <p:cNvPr id="29" name="Text Box 152">
            <a:extLst>
              <a:ext uri="{FF2B5EF4-FFF2-40B4-BE49-F238E27FC236}">
                <a16:creationId xmlns:a16="http://schemas.microsoft.com/office/drawing/2014/main" id="{F1B208F7-8773-5848-9264-D13A822E43F7}"/>
              </a:ext>
            </a:extLst>
          </p:cNvPr>
          <p:cNvSpPr txBox="1">
            <a:spLocks noChangeArrowheads="1"/>
          </p:cNvSpPr>
          <p:nvPr/>
        </p:nvSpPr>
        <p:spPr bwMode="auto">
          <a:xfrm>
            <a:off x="6888089" y="6309321"/>
            <a:ext cx="3587585" cy="307777"/>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400" b="1" dirty="0">
                <a:solidFill>
                  <a:prstClr val="black"/>
                </a:solidFill>
                <a:latin typeface="Arial" charset="0"/>
                <a:ea typeface="ＭＳ Ｐゴシック" panose="020B0600070205080204" pitchFamily="50" charset="-128"/>
              </a:rPr>
              <a:t>Supplementary Figure 2.</a:t>
            </a:r>
            <a:r>
              <a:rPr lang="en-US" altLang="ja-JP" sz="1400" dirty="0">
                <a:solidFill>
                  <a:prstClr val="black"/>
                </a:solidFill>
                <a:latin typeface="Arial" charset="0"/>
                <a:ea typeface="ＭＳ Ｐゴシック" panose="020B0600070205080204" pitchFamily="50" charset="-128"/>
              </a:rPr>
              <a:t>  A. </a:t>
            </a:r>
            <a:r>
              <a:rPr lang="en-US" altLang="ja-JP" sz="1400" dirty="0" err="1">
                <a:solidFill>
                  <a:prstClr val="black"/>
                </a:solidFill>
                <a:latin typeface="Arial" charset="0"/>
                <a:ea typeface="ＭＳ Ｐゴシック" panose="020B0600070205080204" pitchFamily="50" charset="-128"/>
              </a:rPr>
              <a:t>Gaowa</a:t>
            </a:r>
            <a:r>
              <a:rPr lang="en-US" altLang="ja-JP" sz="1400" dirty="0">
                <a:solidFill>
                  <a:prstClr val="black"/>
                </a:solidFill>
                <a:latin typeface="Arial" charset="0"/>
                <a:ea typeface="ＭＳ Ｐゴシック" panose="020B0600070205080204" pitchFamily="50" charset="-128"/>
              </a:rPr>
              <a:t> </a:t>
            </a:r>
            <a:r>
              <a:rPr lang="en-US" altLang="ja-JP" sz="1400" i="1" dirty="0">
                <a:solidFill>
                  <a:prstClr val="black"/>
                </a:solidFill>
                <a:latin typeface="Arial" charset="0"/>
                <a:ea typeface="ＭＳ Ｐゴシック" panose="020B0600070205080204" pitchFamily="50" charset="-128"/>
              </a:rPr>
              <a:t>et al</a:t>
            </a:r>
            <a:r>
              <a:rPr lang="en-US" altLang="ja-JP" sz="1400" dirty="0">
                <a:solidFill>
                  <a:prstClr val="black"/>
                </a:solidFill>
                <a:latin typeface="Arial" charset="0"/>
                <a:ea typeface="ＭＳ Ｐゴシック" panose="020B0600070205080204" pitchFamily="50" charset="-128"/>
              </a:rPr>
              <a:t>.</a:t>
            </a:r>
          </a:p>
        </p:txBody>
      </p:sp>
      <p:cxnSp>
        <p:nvCxnSpPr>
          <p:cNvPr id="19" name="直線コネクタ 18">
            <a:extLst>
              <a:ext uri="{FF2B5EF4-FFF2-40B4-BE49-F238E27FC236}">
                <a16:creationId xmlns:a16="http://schemas.microsoft.com/office/drawing/2014/main" id="{EB5FA6CC-60C3-F352-6363-C79BD77DEEC0}"/>
              </a:ext>
            </a:extLst>
          </p:cNvPr>
          <p:cNvCxnSpPr>
            <a:cxnSpLocks/>
          </p:cNvCxnSpPr>
          <p:nvPr/>
        </p:nvCxnSpPr>
        <p:spPr>
          <a:xfrm>
            <a:off x="8211415" y="3656853"/>
            <a:ext cx="6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422B7B58-0E0A-E3C9-5EC0-F916CC6D343F}"/>
              </a:ext>
            </a:extLst>
          </p:cNvPr>
          <p:cNvSpPr txBox="1"/>
          <p:nvPr/>
        </p:nvSpPr>
        <p:spPr>
          <a:xfrm>
            <a:off x="8325365" y="3473826"/>
            <a:ext cx="410690"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21" name="直線コネクタ 20">
            <a:extLst>
              <a:ext uri="{FF2B5EF4-FFF2-40B4-BE49-F238E27FC236}">
                <a16:creationId xmlns:a16="http://schemas.microsoft.com/office/drawing/2014/main" id="{6A61DACB-B241-51C2-2AF0-F75B99F52A38}"/>
              </a:ext>
            </a:extLst>
          </p:cNvPr>
          <p:cNvCxnSpPr>
            <a:cxnSpLocks/>
          </p:cNvCxnSpPr>
          <p:nvPr/>
        </p:nvCxnSpPr>
        <p:spPr>
          <a:xfrm>
            <a:off x="5159896" y="3789289"/>
            <a:ext cx="6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888AFBEE-9855-0754-A12A-0B19D272D5EA}"/>
              </a:ext>
            </a:extLst>
          </p:cNvPr>
          <p:cNvSpPr txBox="1"/>
          <p:nvPr/>
        </p:nvSpPr>
        <p:spPr>
          <a:xfrm>
            <a:off x="5273846" y="3606262"/>
            <a:ext cx="335348"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24" name="直線コネクタ 23">
            <a:extLst>
              <a:ext uri="{FF2B5EF4-FFF2-40B4-BE49-F238E27FC236}">
                <a16:creationId xmlns:a16="http://schemas.microsoft.com/office/drawing/2014/main" id="{90BE43E9-EB34-172E-E161-1BDEF27AC260}"/>
              </a:ext>
            </a:extLst>
          </p:cNvPr>
          <p:cNvCxnSpPr>
            <a:cxnSpLocks/>
          </p:cNvCxnSpPr>
          <p:nvPr/>
        </p:nvCxnSpPr>
        <p:spPr>
          <a:xfrm>
            <a:off x="2109784" y="1498227"/>
            <a:ext cx="6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6CA92DD2-B23A-1478-53B4-F161A554F069}"/>
              </a:ext>
            </a:extLst>
          </p:cNvPr>
          <p:cNvSpPr txBox="1"/>
          <p:nvPr/>
        </p:nvSpPr>
        <p:spPr>
          <a:xfrm>
            <a:off x="2228439" y="1315200"/>
            <a:ext cx="410690"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26" name="直線コネクタ 25">
            <a:extLst>
              <a:ext uri="{FF2B5EF4-FFF2-40B4-BE49-F238E27FC236}">
                <a16:creationId xmlns:a16="http://schemas.microsoft.com/office/drawing/2014/main" id="{8D568734-B22C-7EA0-46AD-CC9FCA816287}"/>
              </a:ext>
            </a:extLst>
          </p:cNvPr>
          <p:cNvCxnSpPr>
            <a:cxnSpLocks/>
          </p:cNvCxnSpPr>
          <p:nvPr/>
        </p:nvCxnSpPr>
        <p:spPr>
          <a:xfrm>
            <a:off x="2099028" y="1352260"/>
            <a:ext cx="11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EAFAB989-1915-70C5-92DF-0E28E047B5CB}"/>
              </a:ext>
            </a:extLst>
          </p:cNvPr>
          <p:cNvSpPr txBox="1"/>
          <p:nvPr/>
        </p:nvSpPr>
        <p:spPr>
          <a:xfrm>
            <a:off x="2545024" y="1169233"/>
            <a:ext cx="260008"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32" name="直線コネクタ 31">
            <a:extLst>
              <a:ext uri="{FF2B5EF4-FFF2-40B4-BE49-F238E27FC236}">
                <a16:creationId xmlns:a16="http://schemas.microsoft.com/office/drawing/2014/main" id="{381252E5-D25E-789E-AB6B-947B57EE874C}"/>
              </a:ext>
            </a:extLst>
          </p:cNvPr>
          <p:cNvCxnSpPr>
            <a:cxnSpLocks/>
          </p:cNvCxnSpPr>
          <p:nvPr/>
        </p:nvCxnSpPr>
        <p:spPr>
          <a:xfrm>
            <a:off x="5148017" y="1488663"/>
            <a:ext cx="6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10CA2E96-D928-28DC-895C-F047E559250F}"/>
              </a:ext>
            </a:extLst>
          </p:cNvPr>
          <p:cNvSpPr txBox="1"/>
          <p:nvPr/>
        </p:nvSpPr>
        <p:spPr>
          <a:xfrm>
            <a:off x="5304343" y="1305636"/>
            <a:ext cx="335348"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35" name="直線コネクタ 34">
            <a:extLst>
              <a:ext uri="{FF2B5EF4-FFF2-40B4-BE49-F238E27FC236}">
                <a16:creationId xmlns:a16="http://schemas.microsoft.com/office/drawing/2014/main" id="{A943788B-7612-E4E2-7957-A249D8DB87EB}"/>
              </a:ext>
            </a:extLst>
          </p:cNvPr>
          <p:cNvCxnSpPr>
            <a:cxnSpLocks/>
          </p:cNvCxnSpPr>
          <p:nvPr/>
        </p:nvCxnSpPr>
        <p:spPr>
          <a:xfrm>
            <a:off x="5137261" y="1342696"/>
            <a:ext cx="176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4BF296F5-DE34-C33F-CFD2-6E4DB3900D37}"/>
              </a:ext>
            </a:extLst>
          </p:cNvPr>
          <p:cNvSpPr txBox="1"/>
          <p:nvPr/>
        </p:nvSpPr>
        <p:spPr>
          <a:xfrm>
            <a:off x="5813916" y="1159669"/>
            <a:ext cx="410690"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graphicFrame>
        <p:nvGraphicFramePr>
          <p:cNvPr id="41" name="オブジェクト 40">
            <a:extLst>
              <a:ext uri="{FF2B5EF4-FFF2-40B4-BE49-F238E27FC236}">
                <a16:creationId xmlns:a16="http://schemas.microsoft.com/office/drawing/2014/main" id="{D88505FB-2618-5155-E3AA-85F6B32C294D}"/>
              </a:ext>
            </a:extLst>
          </p:cNvPr>
          <p:cNvGraphicFramePr>
            <a:graphicFrameLocks/>
          </p:cNvGraphicFramePr>
          <p:nvPr/>
        </p:nvGraphicFramePr>
        <p:xfrm>
          <a:off x="1444837" y="3420617"/>
          <a:ext cx="2736000" cy="1872000"/>
        </p:xfrm>
        <a:graphic>
          <a:graphicData uri="http://schemas.openxmlformats.org/presentationml/2006/ole">
            <mc:AlternateContent xmlns:mc="http://schemas.openxmlformats.org/markup-compatibility/2006">
              <mc:Choice xmlns:v="urn:schemas-microsoft-com:vml" Requires="v">
                <p:oleObj name="Prism 6" r:id="rId3" imgW="3439296" imgH="2861784" progId="Prism6.Document">
                  <p:embed/>
                </p:oleObj>
              </mc:Choice>
              <mc:Fallback>
                <p:oleObj name="Prism 6" r:id="rId3" imgW="3439296" imgH="2861784" progId="Prism6.Document">
                  <p:embed/>
                  <p:pic>
                    <p:nvPicPr>
                      <p:cNvPr id="41" name="オブジェクト 40">
                        <a:extLst>
                          <a:ext uri="{FF2B5EF4-FFF2-40B4-BE49-F238E27FC236}">
                            <a16:creationId xmlns:a16="http://schemas.microsoft.com/office/drawing/2014/main" id="{D88505FB-2618-5155-E3AA-85F6B32C294D}"/>
                          </a:ext>
                        </a:extLst>
                      </p:cNvPr>
                      <p:cNvPicPr preferRelativeResize="0"/>
                      <p:nvPr/>
                    </p:nvPicPr>
                    <p:blipFill>
                      <a:blip r:embed="rId4"/>
                      <a:stretch>
                        <a:fillRect/>
                      </a:stretch>
                    </p:blipFill>
                    <p:spPr>
                      <a:xfrm>
                        <a:off x="1444837" y="3420617"/>
                        <a:ext cx="2736000" cy="1872000"/>
                      </a:xfrm>
                      <a:prstGeom prst="rect">
                        <a:avLst/>
                      </a:prstGeom>
                    </p:spPr>
                  </p:pic>
                </p:oleObj>
              </mc:Fallback>
            </mc:AlternateContent>
          </a:graphicData>
        </a:graphic>
      </p:graphicFrame>
      <p:cxnSp>
        <p:nvCxnSpPr>
          <p:cNvPr id="42" name="直線コネクタ 41">
            <a:extLst>
              <a:ext uri="{FF2B5EF4-FFF2-40B4-BE49-F238E27FC236}">
                <a16:creationId xmlns:a16="http://schemas.microsoft.com/office/drawing/2014/main" id="{F088CC70-C228-D6D9-4E43-6F381AA1ABFE}"/>
              </a:ext>
            </a:extLst>
          </p:cNvPr>
          <p:cNvCxnSpPr>
            <a:cxnSpLocks/>
          </p:cNvCxnSpPr>
          <p:nvPr/>
        </p:nvCxnSpPr>
        <p:spPr>
          <a:xfrm>
            <a:off x="2082920" y="3847645"/>
            <a:ext cx="6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FCC34BF4-A4B7-06A6-EBD3-939F4C04DED0}"/>
              </a:ext>
            </a:extLst>
          </p:cNvPr>
          <p:cNvSpPr txBox="1"/>
          <p:nvPr/>
        </p:nvSpPr>
        <p:spPr>
          <a:xfrm>
            <a:off x="2239246" y="3664618"/>
            <a:ext cx="335348"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44" name="直線コネクタ 43">
            <a:extLst>
              <a:ext uri="{FF2B5EF4-FFF2-40B4-BE49-F238E27FC236}">
                <a16:creationId xmlns:a16="http://schemas.microsoft.com/office/drawing/2014/main" id="{CD6F2B77-FBCE-CCE2-00AB-02C9E65B19DA}"/>
              </a:ext>
            </a:extLst>
          </p:cNvPr>
          <p:cNvCxnSpPr>
            <a:cxnSpLocks/>
          </p:cNvCxnSpPr>
          <p:nvPr/>
        </p:nvCxnSpPr>
        <p:spPr>
          <a:xfrm>
            <a:off x="2081129" y="3620993"/>
            <a:ext cx="176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FE21C93A-2753-E630-0788-49D1044B8FD6}"/>
              </a:ext>
            </a:extLst>
          </p:cNvPr>
          <p:cNvSpPr txBox="1"/>
          <p:nvPr/>
        </p:nvSpPr>
        <p:spPr>
          <a:xfrm>
            <a:off x="2757784" y="3437966"/>
            <a:ext cx="410690"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graphicFrame>
        <p:nvGraphicFramePr>
          <p:cNvPr id="23" name="オブジェクト 22">
            <a:extLst>
              <a:ext uri="{FF2B5EF4-FFF2-40B4-BE49-F238E27FC236}">
                <a16:creationId xmlns:a16="http://schemas.microsoft.com/office/drawing/2014/main" id="{CEC7A0A6-1318-6AC9-1265-BA445A36F64F}"/>
              </a:ext>
            </a:extLst>
          </p:cNvPr>
          <p:cNvGraphicFramePr>
            <a:graphicFrameLocks/>
          </p:cNvGraphicFramePr>
          <p:nvPr/>
        </p:nvGraphicFramePr>
        <p:xfrm>
          <a:off x="1444837" y="1119907"/>
          <a:ext cx="2736000" cy="1872000"/>
        </p:xfrm>
        <a:graphic>
          <a:graphicData uri="http://schemas.openxmlformats.org/presentationml/2006/ole">
            <mc:AlternateContent xmlns:mc="http://schemas.openxmlformats.org/markup-compatibility/2006">
              <mc:Choice xmlns:v="urn:schemas-microsoft-com:vml" Requires="v">
                <p:oleObj name="Prism 6" r:id="rId5" imgW="3411926" imgH="2861784" progId="Prism6.Document">
                  <p:embed/>
                </p:oleObj>
              </mc:Choice>
              <mc:Fallback>
                <p:oleObj name="Prism 6" r:id="rId5" imgW="3411926" imgH="2861784" progId="Prism6.Document">
                  <p:embed/>
                  <p:pic>
                    <p:nvPicPr>
                      <p:cNvPr id="23" name="オブジェクト 22">
                        <a:extLst>
                          <a:ext uri="{FF2B5EF4-FFF2-40B4-BE49-F238E27FC236}">
                            <a16:creationId xmlns:a16="http://schemas.microsoft.com/office/drawing/2014/main" id="{CEC7A0A6-1318-6AC9-1265-BA445A36F64F}"/>
                          </a:ext>
                        </a:extLst>
                      </p:cNvPr>
                      <p:cNvPicPr preferRelativeResize="0"/>
                      <p:nvPr/>
                    </p:nvPicPr>
                    <p:blipFill>
                      <a:blip r:embed="rId6"/>
                      <a:stretch>
                        <a:fillRect/>
                      </a:stretch>
                    </p:blipFill>
                    <p:spPr>
                      <a:xfrm>
                        <a:off x="1444837" y="1119907"/>
                        <a:ext cx="2736000" cy="1872000"/>
                      </a:xfrm>
                      <a:prstGeom prst="rect">
                        <a:avLst/>
                      </a:prstGeom>
                    </p:spPr>
                  </p:pic>
                </p:oleObj>
              </mc:Fallback>
            </mc:AlternateContent>
          </a:graphicData>
        </a:graphic>
      </p:graphicFrame>
      <p:graphicFrame>
        <p:nvGraphicFramePr>
          <p:cNvPr id="31" name="オブジェクト 30">
            <a:extLst>
              <a:ext uri="{FF2B5EF4-FFF2-40B4-BE49-F238E27FC236}">
                <a16:creationId xmlns:a16="http://schemas.microsoft.com/office/drawing/2014/main" id="{DFBC0A27-272B-D132-962E-41125FF1CE2E}"/>
              </a:ext>
            </a:extLst>
          </p:cNvPr>
          <p:cNvGraphicFramePr>
            <a:graphicFrameLocks/>
          </p:cNvGraphicFramePr>
          <p:nvPr/>
        </p:nvGraphicFramePr>
        <p:xfrm>
          <a:off x="4475379" y="1119907"/>
          <a:ext cx="2736000" cy="1872000"/>
        </p:xfrm>
        <a:graphic>
          <a:graphicData uri="http://schemas.openxmlformats.org/presentationml/2006/ole">
            <mc:AlternateContent xmlns:mc="http://schemas.openxmlformats.org/markup-compatibility/2006">
              <mc:Choice xmlns:v="urn:schemas-microsoft-com:vml" Requires="v">
                <p:oleObj name="Prism 6" r:id="rId7" imgW="3439296" imgH="2861784" progId="Prism6.Document">
                  <p:embed/>
                </p:oleObj>
              </mc:Choice>
              <mc:Fallback>
                <p:oleObj name="Prism 6" r:id="rId7" imgW="3439296" imgH="2861784" progId="Prism6.Document">
                  <p:embed/>
                  <p:pic>
                    <p:nvPicPr>
                      <p:cNvPr id="31" name="オブジェクト 30">
                        <a:extLst>
                          <a:ext uri="{FF2B5EF4-FFF2-40B4-BE49-F238E27FC236}">
                            <a16:creationId xmlns:a16="http://schemas.microsoft.com/office/drawing/2014/main" id="{DFBC0A27-272B-D132-962E-41125FF1CE2E}"/>
                          </a:ext>
                        </a:extLst>
                      </p:cNvPr>
                      <p:cNvPicPr preferRelativeResize="0"/>
                      <p:nvPr/>
                    </p:nvPicPr>
                    <p:blipFill>
                      <a:blip r:embed="rId8"/>
                      <a:stretch>
                        <a:fillRect/>
                      </a:stretch>
                    </p:blipFill>
                    <p:spPr>
                      <a:xfrm>
                        <a:off x="4475379" y="1119907"/>
                        <a:ext cx="2736000" cy="1872000"/>
                      </a:xfrm>
                      <a:prstGeom prst="rect">
                        <a:avLst/>
                      </a:prstGeom>
                    </p:spPr>
                  </p:pic>
                </p:oleObj>
              </mc:Fallback>
            </mc:AlternateContent>
          </a:graphicData>
        </a:graphic>
      </p:graphicFrame>
      <p:graphicFrame>
        <p:nvGraphicFramePr>
          <p:cNvPr id="49" name="オブジェクト 48">
            <a:extLst>
              <a:ext uri="{FF2B5EF4-FFF2-40B4-BE49-F238E27FC236}">
                <a16:creationId xmlns:a16="http://schemas.microsoft.com/office/drawing/2014/main" id="{BE587D2F-BB4A-4A8B-594A-17ACDCB22726}"/>
              </a:ext>
            </a:extLst>
          </p:cNvPr>
          <p:cNvGraphicFramePr>
            <a:graphicFrameLocks/>
          </p:cNvGraphicFramePr>
          <p:nvPr/>
        </p:nvGraphicFramePr>
        <p:xfrm>
          <a:off x="7505921" y="1119907"/>
          <a:ext cx="2736000" cy="1872000"/>
        </p:xfrm>
        <a:graphic>
          <a:graphicData uri="http://schemas.openxmlformats.org/presentationml/2006/ole">
            <mc:AlternateContent xmlns:mc="http://schemas.openxmlformats.org/markup-compatibility/2006">
              <mc:Choice xmlns:v="urn:schemas-microsoft-com:vml" Requires="v">
                <p:oleObj name="Prism 6" r:id="rId9" imgW="3512764" imgH="2861784" progId="Prism6.Document">
                  <p:embed/>
                </p:oleObj>
              </mc:Choice>
              <mc:Fallback>
                <p:oleObj name="Prism 6" r:id="rId9" imgW="3512764" imgH="2861784" progId="Prism6.Document">
                  <p:embed/>
                  <p:pic>
                    <p:nvPicPr>
                      <p:cNvPr id="49" name="オブジェクト 48">
                        <a:extLst>
                          <a:ext uri="{FF2B5EF4-FFF2-40B4-BE49-F238E27FC236}">
                            <a16:creationId xmlns:a16="http://schemas.microsoft.com/office/drawing/2014/main" id="{BE587D2F-BB4A-4A8B-594A-17ACDCB22726}"/>
                          </a:ext>
                        </a:extLst>
                      </p:cNvPr>
                      <p:cNvPicPr preferRelativeResize="0"/>
                      <p:nvPr/>
                    </p:nvPicPr>
                    <p:blipFill>
                      <a:blip r:embed="rId10"/>
                      <a:stretch>
                        <a:fillRect/>
                      </a:stretch>
                    </p:blipFill>
                    <p:spPr>
                      <a:xfrm>
                        <a:off x="7505921" y="1119907"/>
                        <a:ext cx="2736000" cy="1872000"/>
                      </a:xfrm>
                      <a:prstGeom prst="rect">
                        <a:avLst/>
                      </a:prstGeom>
                    </p:spPr>
                  </p:pic>
                </p:oleObj>
              </mc:Fallback>
            </mc:AlternateContent>
          </a:graphicData>
        </a:graphic>
      </p:graphicFrame>
      <p:graphicFrame>
        <p:nvGraphicFramePr>
          <p:cNvPr id="50" name="オブジェクト 49">
            <a:extLst>
              <a:ext uri="{FF2B5EF4-FFF2-40B4-BE49-F238E27FC236}">
                <a16:creationId xmlns:a16="http://schemas.microsoft.com/office/drawing/2014/main" id="{61223694-88F5-DB86-77A8-45AC9D939D26}"/>
              </a:ext>
            </a:extLst>
          </p:cNvPr>
          <p:cNvGraphicFramePr>
            <a:graphicFrameLocks/>
          </p:cNvGraphicFramePr>
          <p:nvPr/>
        </p:nvGraphicFramePr>
        <p:xfrm>
          <a:off x="4468620" y="3447057"/>
          <a:ext cx="2736000" cy="1872000"/>
        </p:xfrm>
        <a:graphic>
          <a:graphicData uri="http://schemas.openxmlformats.org/presentationml/2006/ole">
            <mc:AlternateContent xmlns:mc="http://schemas.openxmlformats.org/markup-compatibility/2006">
              <mc:Choice xmlns:v="urn:schemas-microsoft-com:vml" Requires="v">
                <p:oleObj name="Prism 6" r:id="rId11" imgW="3530771" imgH="2861784" progId="Prism6.Document">
                  <p:embed/>
                </p:oleObj>
              </mc:Choice>
              <mc:Fallback>
                <p:oleObj name="Prism 6" r:id="rId11" imgW="3530771" imgH="2861784" progId="Prism6.Document">
                  <p:embed/>
                  <p:pic>
                    <p:nvPicPr>
                      <p:cNvPr id="50" name="オブジェクト 49">
                        <a:extLst>
                          <a:ext uri="{FF2B5EF4-FFF2-40B4-BE49-F238E27FC236}">
                            <a16:creationId xmlns:a16="http://schemas.microsoft.com/office/drawing/2014/main" id="{61223694-88F5-DB86-77A8-45AC9D939D26}"/>
                          </a:ext>
                        </a:extLst>
                      </p:cNvPr>
                      <p:cNvPicPr preferRelativeResize="0"/>
                      <p:nvPr/>
                    </p:nvPicPr>
                    <p:blipFill>
                      <a:blip r:embed="rId12"/>
                      <a:stretch>
                        <a:fillRect/>
                      </a:stretch>
                    </p:blipFill>
                    <p:spPr>
                      <a:xfrm>
                        <a:off x="4468620" y="3447057"/>
                        <a:ext cx="2736000" cy="1872000"/>
                      </a:xfrm>
                      <a:prstGeom prst="rect">
                        <a:avLst/>
                      </a:prstGeom>
                    </p:spPr>
                  </p:pic>
                </p:oleObj>
              </mc:Fallback>
            </mc:AlternateContent>
          </a:graphicData>
        </a:graphic>
      </p:graphicFrame>
      <p:graphicFrame>
        <p:nvGraphicFramePr>
          <p:cNvPr id="51" name="オブジェクト 50">
            <a:extLst>
              <a:ext uri="{FF2B5EF4-FFF2-40B4-BE49-F238E27FC236}">
                <a16:creationId xmlns:a16="http://schemas.microsoft.com/office/drawing/2014/main" id="{BE855F7A-A788-0B17-5469-DF23AFA868A2}"/>
              </a:ext>
            </a:extLst>
          </p:cNvPr>
          <p:cNvGraphicFramePr>
            <a:graphicFrameLocks/>
          </p:cNvGraphicFramePr>
          <p:nvPr/>
        </p:nvGraphicFramePr>
        <p:xfrm>
          <a:off x="7505921" y="3447057"/>
          <a:ext cx="2736000" cy="1872000"/>
        </p:xfrm>
        <a:graphic>
          <a:graphicData uri="http://schemas.openxmlformats.org/presentationml/2006/ole">
            <mc:AlternateContent xmlns:mc="http://schemas.openxmlformats.org/markup-compatibility/2006">
              <mc:Choice xmlns:v="urn:schemas-microsoft-com:vml" Requires="v">
                <p:oleObj name="Prism 6" r:id="rId13" imgW="3512764" imgH="2861784" progId="Prism6.Document">
                  <p:embed/>
                </p:oleObj>
              </mc:Choice>
              <mc:Fallback>
                <p:oleObj name="Prism 6" r:id="rId13" imgW="3512764" imgH="2861784" progId="Prism6.Document">
                  <p:embed/>
                  <p:pic>
                    <p:nvPicPr>
                      <p:cNvPr id="51" name="オブジェクト 50">
                        <a:extLst>
                          <a:ext uri="{FF2B5EF4-FFF2-40B4-BE49-F238E27FC236}">
                            <a16:creationId xmlns:a16="http://schemas.microsoft.com/office/drawing/2014/main" id="{BE855F7A-A788-0B17-5469-DF23AFA868A2}"/>
                          </a:ext>
                        </a:extLst>
                      </p:cNvPr>
                      <p:cNvPicPr preferRelativeResize="0"/>
                      <p:nvPr/>
                    </p:nvPicPr>
                    <p:blipFill>
                      <a:blip r:embed="rId14"/>
                      <a:stretch>
                        <a:fillRect/>
                      </a:stretch>
                    </p:blipFill>
                    <p:spPr>
                      <a:xfrm>
                        <a:off x="7505921" y="3447057"/>
                        <a:ext cx="2736000" cy="1872000"/>
                      </a:xfrm>
                      <a:prstGeom prst="rect">
                        <a:avLst/>
                      </a:prstGeom>
                    </p:spPr>
                  </p:pic>
                </p:oleObj>
              </mc:Fallback>
            </mc:AlternateContent>
          </a:graphicData>
        </a:graphic>
      </p:graphicFrame>
      <p:cxnSp>
        <p:nvCxnSpPr>
          <p:cNvPr id="54" name="直線コネクタ 53">
            <a:extLst>
              <a:ext uri="{FF2B5EF4-FFF2-40B4-BE49-F238E27FC236}">
                <a16:creationId xmlns:a16="http://schemas.microsoft.com/office/drawing/2014/main" id="{F2D60DB0-9056-C5CA-629D-1A36BF3B34D5}"/>
              </a:ext>
            </a:extLst>
          </p:cNvPr>
          <p:cNvCxnSpPr>
            <a:cxnSpLocks/>
          </p:cNvCxnSpPr>
          <p:nvPr/>
        </p:nvCxnSpPr>
        <p:spPr>
          <a:xfrm>
            <a:off x="8230621" y="1371542"/>
            <a:ext cx="111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F3EEF5E1-95E9-6772-278E-9F4673CEB58A}"/>
              </a:ext>
            </a:extLst>
          </p:cNvPr>
          <p:cNvSpPr txBox="1"/>
          <p:nvPr/>
        </p:nvSpPr>
        <p:spPr>
          <a:xfrm>
            <a:off x="8583276" y="1179550"/>
            <a:ext cx="410690" cy="323165"/>
          </a:xfrm>
          <a:prstGeom prst="rect">
            <a:avLst/>
          </a:prstGeom>
          <a:noFill/>
        </p:spPr>
        <p:txBody>
          <a:bodyPr wrap="none" rtlCol="0">
            <a:spAutoFit/>
          </a:bodyPr>
          <a:lstStyle/>
          <a:p>
            <a:r>
              <a:rPr lang="en-US" altLang="ja-JP"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endParaRPr lang="ja-JP" altLang="en-US" sz="15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23972852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88</Words>
  <Application>Microsoft Office PowerPoint</Application>
  <PresentationFormat>ワイド画面</PresentationFormat>
  <Paragraphs>21</Paragraphs>
  <Slides>1</Slides>
  <Notes>1</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1</vt:i4>
      </vt:variant>
    </vt:vector>
  </HeadingPairs>
  <TitlesOfParts>
    <vt:vector size="7" baseType="lpstr">
      <vt:lpstr>游ゴシック</vt:lpstr>
      <vt:lpstr>Arial</vt:lpstr>
      <vt:lpstr>Calibri</vt:lpstr>
      <vt:lpstr>Times New Roman</vt:lpstr>
      <vt:lpstr>Office ​​テーマ</vt:lpstr>
      <vt:lpstr>Prism 6</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阿栄高娃</dc:creator>
  <cp:lastModifiedBy>阿栄高娃</cp:lastModifiedBy>
  <cp:revision>1</cp:revision>
  <dcterms:created xsi:type="dcterms:W3CDTF">2024-04-08T05:33:56Z</dcterms:created>
  <dcterms:modified xsi:type="dcterms:W3CDTF">2024-04-08T05:34:26Z</dcterms:modified>
</cp:coreProperties>
</file>