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39057642844742E-2"/>
          <c:y val="7.2722222222222216E-2"/>
          <c:w val="0.87562079539656745"/>
          <c:h val="0.5786607043661815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 w="12700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448-47BD-9D4D-8F49070958B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4448-47BD-9D4D-8F49070958BC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448-47BD-9D4D-8F49070958BC}"/>
              </c:ext>
            </c:extLst>
          </c:dPt>
          <c:dPt>
            <c:idx val="3"/>
            <c:invertIfNegative val="0"/>
            <c:bubble3D val="0"/>
            <c:spPr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4448-47BD-9D4D-8F49070958BC}"/>
              </c:ext>
            </c:extLst>
          </c:dPt>
          <c:dPt>
            <c:idx val="4"/>
            <c:invertIfNegative val="0"/>
            <c:bubble3D val="0"/>
            <c:spPr>
              <a:pattFill prst="pct10">
                <a:fgClr>
                  <a:schemeClr val="tx1">
                    <a:lumMod val="65000"/>
                    <a:lumOff val="35000"/>
                  </a:schemeClr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448-47BD-9D4D-8F49070958BC}"/>
              </c:ext>
            </c:extLst>
          </c:dPt>
          <c:errBars>
            <c:errBarType val="plus"/>
            <c:errValType val="cust"/>
            <c:noEndCap val="0"/>
            <c:plus>
              <c:numRef>
                <c:f>Results!$M$14:$Q$14</c:f>
                <c:numCache>
                  <c:formatCode>General</c:formatCode>
                  <c:ptCount val="5"/>
                  <c:pt idx="0">
                    <c:v>0.11</c:v>
                  </c:pt>
                  <c:pt idx="1">
                    <c:v>0.68</c:v>
                  </c:pt>
                  <c:pt idx="2">
                    <c:v>0.94</c:v>
                  </c:pt>
                  <c:pt idx="3">
                    <c:v>0.3</c:v>
                  </c:pt>
                  <c:pt idx="4">
                    <c:v>0.12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Results!$M$12:$Q$12</c:f>
              <c:strCache>
                <c:ptCount val="5"/>
                <c:pt idx="0">
                  <c:v>Medium</c:v>
                </c:pt>
                <c:pt idx="1">
                  <c:v>Fc</c:v>
                </c:pt>
                <c:pt idx="2">
                  <c:v>Irisin100</c:v>
                </c:pt>
                <c:pt idx="3">
                  <c:v>Irisin100+FAKin</c:v>
                </c:pt>
                <c:pt idx="4">
                  <c:v>FAKin</c:v>
                </c:pt>
              </c:strCache>
            </c:strRef>
          </c:cat>
          <c:val>
            <c:numRef>
              <c:f>Results!$M$13:$Q$13</c:f>
              <c:numCache>
                <c:formatCode>General</c:formatCode>
                <c:ptCount val="5"/>
                <c:pt idx="0">
                  <c:v>1</c:v>
                </c:pt>
                <c:pt idx="1">
                  <c:v>1.34</c:v>
                </c:pt>
                <c:pt idx="2">
                  <c:v>3.1</c:v>
                </c:pt>
                <c:pt idx="3">
                  <c:v>1.4</c:v>
                </c:pt>
                <c:pt idx="4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8-47BD-9D4D-8F4907095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30"/>
        <c:axId val="339192496"/>
        <c:axId val="1"/>
      </c:barChart>
      <c:catAx>
        <c:axId val="33919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39192496"/>
        <c:crosses val="autoZero"/>
        <c:crossBetween val="between"/>
        <c:majorUnit val="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84902285303509E-2"/>
          <c:y val="8.4966216216216223E-2"/>
          <c:w val="0.86822670255390055"/>
          <c:h val="0.580958241107113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 w="12700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9CB-44FA-8400-F400FE1C0D4A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59CB-44FA-8400-F400FE1C0D4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9CB-44FA-8400-F400FE1C0D4A}"/>
              </c:ext>
            </c:extLst>
          </c:dPt>
          <c:dPt>
            <c:idx val="3"/>
            <c:invertIfNegative val="0"/>
            <c:bubble3D val="0"/>
            <c:spPr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59CB-44FA-8400-F400FE1C0D4A}"/>
              </c:ext>
            </c:extLst>
          </c:dPt>
          <c:dPt>
            <c:idx val="4"/>
            <c:invertIfNegative val="0"/>
            <c:bubble3D val="0"/>
            <c:spPr>
              <a:pattFill prst="pct10">
                <a:fgClr>
                  <a:schemeClr val="tx1">
                    <a:lumMod val="65000"/>
                    <a:lumOff val="35000"/>
                  </a:schemeClr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9CB-44FA-8400-F400FE1C0D4A}"/>
              </c:ext>
            </c:extLst>
          </c:dPt>
          <c:errBars>
            <c:errBarType val="plus"/>
            <c:errValType val="cust"/>
            <c:noEndCap val="0"/>
            <c:plus>
              <c:numRef>
                <c:f>Results!$M$34:$Q$34</c:f>
                <c:numCache>
                  <c:formatCode>General</c:formatCode>
                  <c:ptCount val="5"/>
                  <c:pt idx="0">
                    <c:v>0.09</c:v>
                  </c:pt>
                  <c:pt idx="1">
                    <c:v>0.35</c:v>
                  </c:pt>
                  <c:pt idx="2">
                    <c:v>0.19</c:v>
                  </c:pt>
                  <c:pt idx="3">
                    <c:v>0.49</c:v>
                  </c:pt>
                  <c:pt idx="4">
                    <c:v>0.16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Results!$M$32:$Q$32</c:f>
              <c:strCache>
                <c:ptCount val="5"/>
                <c:pt idx="0">
                  <c:v>Medium</c:v>
                </c:pt>
                <c:pt idx="1">
                  <c:v>Fc</c:v>
                </c:pt>
                <c:pt idx="2">
                  <c:v>Irisin100</c:v>
                </c:pt>
                <c:pt idx="3">
                  <c:v>Irisin100+FAKin</c:v>
                </c:pt>
                <c:pt idx="4">
                  <c:v>FAKin</c:v>
                </c:pt>
              </c:strCache>
            </c:strRef>
          </c:cat>
          <c:val>
            <c:numRef>
              <c:f>Results!$M$33:$Q$33</c:f>
              <c:numCache>
                <c:formatCode>General</c:formatCode>
                <c:ptCount val="5"/>
                <c:pt idx="0">
                  <c:v>1</c:v>
                </c:pt>
                <c:pt idx="1">
                  <c:v>1.1599999999999999</c:v>
                </c:pt>
                <c:pt idx="2">
                  <c:v>1.99</c:v>
                </c:pt>
                <c:pt idx="3">
                  <c:v>2.11</c:v>
                </c:pt>
                <c:pt idx="4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B-44FA-8400-F400FE1C0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30"/>
        <c:axId val="339195016"/>
        <c:axId val="1"/>
      </c:barChart>
      <c:catAx>
        <c:axId val="3391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4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ja-JP"/>
          </a:p>
        </c:txPr>
        <c:crossAx val="339195016"/>
        <c:crosses val="autoZero"/>
        <c:crossBetween val="between"/>
        <c:majorUnit val="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70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53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62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3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83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64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60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83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50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59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03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DCA66-CA9E-4A8E-8D4B-352B5F1577C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DA512-849A-437D-83BD-0DCD36AE2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15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E9B87000-3CB8-5B6D-83E0-0E946FE2A761}"/>
              </a:ext>
            </a:extLst>
          </p:cNvPr>
          <p:cNvGraphicFramePr>
            <a:graphicFrameLocks/>
          </p:cNvGraphicFramePr>
          <p:nvPr/>
        </p:nvGraphicFramePr>
        <p:xfrm>
          <a:off x="1919536" y="1340768"/>
          <a:ext cx="396044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29E339F2-258E-0459-8C62-8C57A6BA2F6F}"/>
              </a:ext>
            </a:extLst>
          </p:cNvPr>
          <p:cNvGraphicFramePr>
            <a:graphicFrameLocks/>
          </p:cNvGraphicFramePr>
          <p:nvPr/>
        </p:nvGraphicFramePr>
        <p:xfrm>
          <a:off x="6456480" y="1340768"/>
          <a:ext cx="396000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94F5B2-D95C-DB3E-2A83-3643EFD596D0}"/>
              </a:ext>
            </a:extLst>
          </p:cNvPr>
          <p:cNvSpPr txBox="1"/>
          <p:nvPr/>
        </p:nvSpPr>
        <p:spPr>
          <a:xfrm rot="16200000">
            <a:off x="825501" y="2260265"/>
            <a:ext cx="2008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Relative mRNA expression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778E06-81F6-0834-0EB1-8D15A723D062}"/>
              </a:ext>
            </a:extLst>
          </p:cNvPr>
          <p:cNvSpPr txBox="1"/>
          <p:nvPr/>
        </p:nvSpPr>
        <p:spPr>
          <a:xfrm rot="16200000">
            <a:off x="5441954" y="2260265"/>
            <a:ext cx="2008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Relative mRNA expression</a:t>
            </a:r>
            <a:endParaRPr lang="ja-JP" altLang="en-US" sz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8" name="Text Box 152">
            <a:extLst>
              <a:ext uri="{FF2B5EF4-FFF2-40B4-BE49-F238E27FC236}">
                <a16:creationId xmlns:a16="http://schemas.microsoft.com/office/drawing/2014/main" id="{EDBCB902-1CD4-AA69-979E-C9098B1E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089" y="6309321"/>
            <a:ext cx="3587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Supplementary Figure 3.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 A. </a:t>
            </a:r>
            <a:r>
              <a:rPr lang="en-US" altLang="ja-JP" sz="1400" dirty="0" err="1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Gaowa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 </a:t>
            </a:r>
            <a:r>
              <a:rPr lang="en-US" altLang="ja-JP" sz="1400" i="1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et al</a:t>
            </a:r>
            <a:r>
              <a:rPr lang="en-US" altLang="ja-JP" sz="1400" dirty="0">
                <a:solidFill>
                  <a:prstClr val="black"/>
                </a:solidFill>
                <a:latin typeface="Arial" charset="0"/>
                <a:ea typeface="ＭＳ Ｐゴシック" panose="020B0600070205080204" pitchFamily="50" charset="-128"/>
              </a:rPr>
              <a:t>.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0CCE04C-C51C-ED02-C118-308C2CB412D5}"/>
              </a:ext>
            </a:extLst>
          </p:cNvPr>
          <p:cNvCxnSpPr>
            <a:cxnSpLocks/>
          </p:cNvCxnSpPr>
          <p:nvPr/>
        </p:nvCxnSpPr>
        <p:spPr>
          <a:xfrm>
            <a:off x="2639616" y="1556140"/>
            <a:ext cx="12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789CCF35-237B-032B-11ED-D464015C57FC}"/>
              </a:ext>
            </a:extLst>
          </p:cNvPr>
          <p:cNvCxnSpPr>
            <a:cxnSpLocks/>
          </p:cNvCxnSpPr>
          <p:nvPr/>
        </p:nvCxnSpPr>
        <p:spPr>
          <a:xfrm>
            <a:off x="4159649" y="1556140"/>
            <a:ext cx="12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FB243DF-56F8-5D55-3C85-8F04E1D04995}"/>
              </a:ext>
            </a:extLst>
          </p:cNvPr>
          <p:cNvSpPr txBox="1"/>
          <p:nvPr/>
        </p:nvSpPr>
        <p:spPr>
          <a:xfrm>
            <a:off x="3071664" y="1394559"/>
            <a:ext cx="3353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057CBBA-984E-6BB4-CD74-66E9E8FE56A9}"/>
              </a:ext>
            </a:extLst>
          </p:cNvPr>
          <p:cNvSpPr txBox="1"/>
          <p:nvPr/>
        </p:nvSpPr>
        <p:spPr>
          <a:xfrm>
            <a:off x="4611254" y="1394559"/>
            <a:ext cx="3353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38C2152-C673-7B27-9231-62CE703AFCC0}"/>
              </a:ext>
            </a:extLst>
          </p:cNvPr>
          <p:cNvCxnSpPr>
            <a:cxnSpLocks/>
          </p:cNvCxnSpPr>
          <p:nvPr/>
        </p:nvCxnSpPr>
        <p:spPr>
          <a:xfrm>
            <a:off x="3071768" y="1772816"/>
            <a:ext cx="8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D15BC13-E1A3-3642-4FC3-32B68DA1849F}"/>
              </a:ext>
            </a:extLst>
          </p:cNvPr>
          <p:cNvSpPr txBox="1"/>
          <p:nvPr/>
        </p:nvSpPr>
        <p:spPr>
          <a:xfrm>
            <a:off x="3373764" y="1595460"/>
            <a:ext cx="2600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793A98F-6913-04F7-2574-65A120E504DF}"/>
              </a:ext>
            </a:extLst>
          </p:cNvPr>
          <p:cNvCxnSpPr>
            <a:cxnSpLocks/>
          </p:cNvCxnSpPr>
          <p:nvPr/>
        </p:nvCxnSpPr>
        <p:spPr>
          <a:xfrm>
            <a:off x="4035294" y="1772816"/>
            <a:ext cx="8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689C665-827B-1721-F45E-ADFAD3FE00B3}"/>
              </a:ext>
            </a:extLst>
          </p:cNvPr>
          <p:cNvSpPr txBox="1"/>
          <p:nvPr/>
        </p:nvSpPr>
        <p:spPr>
          <a:xfrm>
            <a:off x="4337290" y="1595460"/>
            <a:ext cx="2600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D29E78D-0545-380F-1FD1-D3D25AF61C94}"/>
              </a:ext>
            </a:extLst>
          </p:cNvPr>
          <p:cNvSpPr txBox="1"/>
          <p:nvPr/>
        </p:nvSpPr>
        <p:spPr>
          <a:xfrm>
            <a:off x="3611857" y="1048380"/>
            <a:ext cx="8980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Cyclin D1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11477F-EC66-C2F7-9E3A-69B0B7ACAEFA}"/>
              </a:ext>
            </a:extLst>
          </p:cNvPr>
          <p:cNvSpPr txBox="1"/>
          <p:nvPr/>
        </p:nvSpPr>
        <p:spPr>
          <a:xfrm>
            <a:off x="8430429" y="1048380"/>
            <a:ext cx="66717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C-</a:t>
            </a:r>
            <a:r>
              <a:rPr lang="en-US" altLang="ja-JP" sz="13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myc</a:t>
            </a:r>
            <a:endParaRPr lang="ja-JP" altLang="en-US" sz="13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80E2C67-C99F-6166-B4B9-6C3B387DFBF2}"/>
              </a:ext>
            </a:extLst>
          </p:cNvPr>
          <p:cNvCxnSpPr>
            <a:cxnSpLocks/>
          </p:cNvCxnSpPr>
          <p:nvPr/>
        </p:nvCxnSpPr>
        <p:spPr>
          <a:xfrm>
            <a:off x="7104112" y="1556140"/>
            <a:ext cx="12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C190C1E-6590-72E9-EFC1-C77FBE0977B1}"/>
              </a:ext>
            </a:extLst>
          </p:cNvPr>
          <p:cNvSpPr txBox="1"/>
          <p:nvPr/>
        </p:nvSpPr>
        <p:spPr>
          <a:xfrm>
            <a:off x="7536160" y="1394559"/>
            <a:ext cx="2600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75080FA-B761-67B1-6017-651951E09B97}"/>
              </a:ext>
            </a:extLst>
          </p:cNvPr>
          <p:cNvCxnSpPr>
            <a:cxnSpLocks/>
          </p:cNvCxnSpPr>
          <p:nvPr/>
        </p:nvCxnSpPr>
        <p:spPr>
          <a:xfrm>
            <a:off x="7648140" y="1772816"/>
            <a:ext cx="8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6AB4F70-D05C-465B-BF09-F43616EDFB03}"/>
              </a:ext>
            </a:extLst>
          </p:cNvPr>
          <p:cNvSpPr txBox="1"/>
          <p:nvPr/>
        </p:nvSpPr>
        <p:spPr>
          <a:xfrm>
            <a:off x="7950136" y="1595460"/>
            <a:ext cx="2600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1979F18-C9C1-DB82-8D4D-37FFF55DA027}"/>
              </a:ext>
            </a:extLst>
          </p:cNvPr>
          <p:cNvCxnSpPr>
            <a:cxnSpLocks/>
          </p:cNvCxnSpPr>
          <p:nvPr/>
        </p:nvCxnSpPr>
        <p:spPr>
          <a:xfrm>
            <a:off x="8753087" y="1556140"/>
            <a:ext cx="12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4FB202-ECFD-94A7-17E1-EEACBAA5BAFC}"/>
              </a:ext>
            </a:extLst>
          </p:cNvPr>
          <p:cNvSpPr txBox="1"/>
          <p:nvPr/>
        </p:nvSpPr>
        <p:spPr>
          <a:xfrm>
            <a:off x="9204692" y="1394559"/>
            <a:ext cx="3353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5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**</a:t>
            </a:r>
            <a:endParaRPr lang="ja-JP" altLang="en-US" sz="15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13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阿栄高娃</dc:creator>
  <cp:lastModifiedBy>阿栄高娃</cp:lastModifiedBy>
  <cp:revision>1</cp:revision>
  <dcterms:created xsi:type="dcterms:W3CDTF">2024-04-08T05:34:40Z</dcterms:created>
  <dcterms:modified xsi:type="dcterms:W3CDTF">2024-04-08T05:35:08Z</dcterms:modified>
</cp:coreProperties>
</file>