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3" r:id="rId3"/>
    <p:sldId id="264" r:id="rId4"/>
    <p:sldId id="267" r:id="rId5"/>
    <p:sldId id="268" r:id="rId6"/>
    <p:sldId id="270" r:id="rId7"/>
    <p:sldId id="271" r:id="rId8"/>
    <p:sldId id="272" r:id="rId9"/>
    <p:sldId id="273" r:id="rId10"/>
    <p:sldId id="26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Study\research\anthocyanin%20biosynthesis\alfalfa%20flower\metabolome\analysis\anthocyanidi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Study\research\anthocyanin%20biosynthesis\alfalfa%20flower\metabolome\analysis\anthocyanidin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Sheet1!$B$33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EAE9F7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Sheet1!$C$32:$H$32</c:f>
              <c:strCache>
                <c:ptCount val="6"/>
                <c:pt idx="0">
                  <c:v>Cyanidins</c:v>
                </c:pt>
                <c:pt idx="1">
                  <c:v>Delphinidins</c:v>
                </c:pt>
                <c:pt idx="2">
                  <c:v>Malvidins</c:v>
                </c:pt>
                <c:pt idx="3">
                  <c:v>Pelargonidins</c:v>
                </c:pt>
                <c:pt idx="4">
                  <c:v>Peonidins</c:v>
                </c:pt>
                <c:pt idx="5">
                  <c:v>Petunidins</c:v>
                </c:pt>
              </c:strCache>
            </c:strRef>
          </c:cat>
          <c:val>
            <c:numRef>
              <c:f>Sheet1!$C$33:$H$33</c:f>
              <c:numCache>
                <c:formatCode>General</c:formatCode>
                <c:ptCount val="6"/>
                <c:pt idx="0">
                  <c:v>3.7387840583800003</c:v>
                </c:pt>
                <c:pt idx="1">
                  <c:v>55.622769571363335</c:v>
                </c:pt>
                <c:pt idx="2">
                  <c:v>1.6794718127000001</c:v>
                </c:pt>
                <c:pt idx="3">
                  <c:v>0.25444582809999999</c:v>
                </c:pt>
                <c:pt idx="4">
                  <c:v>9.8498117296666646E-2</c:v>
                </c:pt>
                <c:pt idx="5">
                  <c:v>2.9405899093000003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67-4392-9A4C-0DABE5DB1CCD}"/>
            </c:ext>
          </c:extLst>
        </c:ser>
        <c:ser>
          <c:idx val="1"/>
          <c:order val="1"/>
          <c:tx>
            <c:strRef>
              <c:f>Sheet1!$B$34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9F27A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Sheet1!$C$32:$H$32</c:f>
              <c:strCache>
                <c:ptCount val="6"/>
                <c:pt idx="0">
                  <c:v>Cyanidins</c:v>
                </c:pt>
                <c:pt idx="1">
                  <c:v>Delphinidins</c:v>
                </c:pt>
                <c:pt idx="2">
                  <c:v>Malvidins</c:v>
                </c:pt>
                <c:pt idx="3">
                  <c:v>Pelargonidins</c:v>
                </c:pt>
                <c:pt idx="4">
                  <c:v>Peonidins</c:v>
                </c:pt>
                <c:pt idx="5">
                  <c:v>Petunidins</c:v>
                </c:pt>
              </c:strCache>
            </c:strRef>
          </c:cat>
          <c:val>
            <c:numRef>
              <c:f>Sheet1!$C$34:$H$34</c:f>
              <c:numCache>
                <c:formatCode>General</c:formatCode>
                <c:ptCount val="6"/>
                <c:pt idx="0">
                  <c:v>7.8270781842000003</c:v>
                </c:pt>
                <c:pt idx="1">
                  <c:v>62.240263713529998</c:v>
                </c:pt>
                <c:pt idx="2">
                  <c:v>5.7210429660666664</c:v>
                </c:pt>
                <c:pt idx="3">
                  <c:v>5.2388088116666669E-2</c:v>
                </c:pt>
                <c:pt idx="4">
                  <c:v>9.281729200000001E-2</c:v>
                </c:pt>
                <c:pt idx="5">
                  <c:v>4.0601913104333329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67-4392-9A4C-0DABE5DB1CCD}"/>
            </c:ext>
          </c:extLst>
        </c:ser>
        <c:ser>
          <c:idx val="2"/>
          <c:order val="2"/>
          <c:tx>
            <c:strRef>
              <c:f>Sheet1!$B$35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8C5D98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Sheet1!$C$32:$H$32</c:f>
              <c:strCache>
                <c:ptCount val="6"/>
                <c:pt idx="0">
                  <c:v>Cyanidins</c:v>
                </c:pt>
                <c:pt idx="1">
                  <c:v>Delphinidins</c:v>
                </c:pt>
                <c:pt idx="2">
                  <c:v>Malvidins</c:v>
                </c:pt>
                <c:pt idx="3">
                  <c:v>Pelargonidins</c:v>
                </c:pt>
                <c:pt idx="4">
                  <c:v>Peonidins</c:v>
                </c:pt>
                <c:pt idx="5">
                  <c:v>Petunidins</c:v>
                </c:pt>
              </c:strCache>
            </c:strRef>
          </c:cat>
          <c:val>
            <c:numRef>
              <c:f>Sheet1!$C$35:$H$35</c:f>
              <c:numCache>
                <c:formatCode>General</c:formatCode>
                <c:ptCount val="6"/>
                <c:pt idx="0">
                  <c:v>159.34156705396001</c:v>
                </c:pt>
                <c:pt idx="1">
                  <c:v>3220.1735511718689</c:v>
                </c:pt>
                <c:pt idx="2">
                  <c:v>1033.2121590095333</c:v>
                </c:pt>
                <c:pt idx="3">
                  <c:v>38.300516489789999</c:v>
                </c:pt>
                <c:pt idx="4">
                  <c:v>52.978426034066665</c:v>
                </c:pt>
                <c:pt idx="5">
                  <c:v>226.30808061733333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67-4392-9A4C-0DABE5DB1CCD}"/>
            </c:ext>
          </c:extLst>
        </c:ser>
        <c:ser>
          <c:idx val="3"/>
          <c:order val="3"/>
          <c:tx>
            <c:strRef>
              <c:f>Sheet1!$B$36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2217C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Sheet1!$C$32:$H$32</c:f>
              <c:strCache>
                <c:ptCount val="6"/>
                <c:pt idx="0">
                  <c:v>Cyanidins</c:v>
                </c:pt>
                <c:pt idx="1">
                  <c:v>Delphinidins</c:v>
                </c:pt>
                <c:pt idx="2">
                  <c:v>Malvidins</c:v>
                </c:pt>
                <c:pt idx="3">
                  <c:v>Pelargonidins</c:v>
                </c:pt>
                <c:pt idx="4">
                  <c:v>Peonidins</c:v>
                </c:pt>
                <c:pt idx="5">
                  <c:v>Petunidins</c:v>
                </c:pt>
              </c:strCache>
            </c:strRef>
          </c:cat>
          <c:val>
            <c:numRef>
              <c:f>Sheet1!$C$36:$H$36</c:f>
              <c:numCache>
                <c:formatCode>General</c:formatCode>
                <c:ptCount val="6"/>
                <c:pt idx="0">
                  <c:v>76.754373172399994</c:v>
                </c:pt>
                <c:pt idx="1">
                  <c:v>5618.6960201310503</c:v>
                </c:pt>
                <c:pt idx="2">
                  <c:v>1703.0533985242</c:v>
                </c:pt>
                <c:pt idx="3">
                  <c:v>8.0692720554366648</c:v>
                </c:pt>
                <c:pt idx="4">
                  <c:v>10.176861948000001</c:v>
                </c:pt>
                <c:pt idx="5">
                  <c:v>485.55061602316664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67-4392-9A4C-0DABE5DB1CCD}"/>
            </c:ext>
          </c:extLst>
        </c:ser>
        <c:ser>
          <c:idx val="4"/>
          <c:order val="4"/>
          <c:tx>
            <c:strRef>
              <c:f>Sheet1!$B$37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4E4370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Sheet1!$C$32:$H$32</c:f>
              <c:strCache>
                <c:ptCount val="6"/>
                <c:pt idx="0">
                  <c:v>Cyanidins</c:v>
                </c:pt>
                <c:pt idx="1">
                  <c:v>Delphinidins</c:v>
                </c:pt>
                <c:pt idx="2">
                  <c:v>Malvidins</c:v>
                </c:pt>
                <c:pt idx="3">
                  <c:v>Pelargonidins</c:v>
                </c:pt>
                <c:pt idx="4">
                  <c:v>Peonidins</c:v>
                </c:pt>
                <c:pt idx="5">
                  <c:v>Petunidins</c:v>
                </c:pt>
              </c:strCache>
            </c:strRef>
          </c:cat>
          <c:val>
            <c:numRef>
              <c:f>Sheet1!$C$37:$H$37</c:f>
              <c:numCache>
                <c:formatCode>General</c:formatCode>
                <c:ptCount val="6"/>
                <c:pt idx="0">
                  <c:v>23.285740136569999</c:v>
                </c:pt>
                <c:pt idx="1">
                  <c:v>5166.9421710333072</c:v>
                </c:pt>
                <c:pt idx="2">
                  <c:v>2041.9702095488665</c:v>
                </c:pt>
                <c:pt idx="3">
                  <c:v>1.5753114447900003</c:v>
                </c:pt>
                <c:pt idx="4">
                  <c:v>3.8475337619333332</c:v>
                </c:pt>
                <c:pt idx="5">
                  <c:v>331.72291690813336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67-4392-9A4C-0DABE5DB1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4244592"/>
        <c:axId val="124245424"/>
      </c:barChart>
      <c:catAx>
        <c:axId val="12424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24245424"/>
        <c:crosses val="autoZero"/>
        <c:auto val="1"/>
        <c:lblAlgn val="ctr"/>
        <c:lblOffset val="100"/>
        <c:noMultiLvlLbl val="0"/>
      </c:catAx>
      <c:valAx>
        <c:axId val="1242454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dirty="0"/>
                  <a:t>Concentration (</a:t>
                </a:r>
                <a:r>
                  <a:rPr lang="en-US" dirty="0" err="1"/>
                  <a:t>μg</a:t>
                </a:r>
                <a:r>
                  <a:rPr lang="en-US" dirty="0"/>
                  <a:t>/g)</a:t>
                </a:r>
                <a:endParaRPr lang="zh-CN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2424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92680331149350104"/>
          <c:y val="3.0347304861815985E-2"/>
          <c:w val="5.1404028985373905E-2"/>
          <c:h val="0.414469408827821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hotmap!$R$2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EAE9F7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hotmap!$Q$3:$Q$11</c:f>
              <c:strCache>
                <c:ptCount val="9"/>
                <c:pt idx="0">
                  <c:v>BZ1</c:v>
                </c:pt>
                <c:pt idx="1">
                  <c:v>3RT</c:v>
                </c:pt>
                <c:pt idx="2">
                  <c:v>UGT75C1</c:v>
                </c:pt>
                <c:pt idx="3">
                  <c:v>3GGT</c:v>
                </c:pt>
                <c:pt idx="4">
                  <c:v>3MaT1</c:v>
                </c:pt>
                <c:pt idx="5">
                  <c:v>3AT</c:v>
                </c:pt>
                <c:pt idx="6">
                  <c:v>UGT79B1</c:v>
                </c:pt>
                <c:pt idx="7">
                  <c:v>5GT</c:v>
                </c:pt>
                <c:pt idx="8">
                  <c:v>3'GT</c:v>
                </c:pt>
              </c:strCache>
            </c:strRef>
          </c:cat>
          <c:val>
            <c:numRef>
              <c:f>hotmap!$R$3:$R$11</c:f>
              <c:numCache>
                <c:formatCode>General</c:formatCode>
                <c:ptCount val="9"/>
                <c:pt idx="0">
                  <c:v>2.4267557574133365</c:v>
                </c:pt>
                <c:pt idx="1">
                  <c:v>0</c:v>
                </c:pt>
                <c:pt idx="2">
                  <c:v>56.716762908400035</c:v>
                </c:pt>
                <c:pt idx="3">
                  <c:v>0.71218353428333303</c:v>
                </c:pt>
                <c:pt idx="4">
                  <c:v>1.4247874008666634</c:v>
                </c:pt>
                <c:pt idx="5">
                  <c:v>0.66814510373333336</c:v>
                </c:pt>
                <c:pt idx="6">
                  <c:v>0.20329518129999968</c:v>
                </c:pt>
                <c:pt idx="7">
                  <c:v>3.47663266333333E-3</c:v>
                </c:pt>
                <c:pt idx="8">
                  <c:v>6.8350545466666704E-3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F5-4926-ADFE-9170871EC3DA}"/>
            </c:ext>
          </c:extLst>
        </c:ser>
        <c:ser>
          <c:idx val="1"/>
          <c:order val="1"/>
          <c:tx>
            <c:strRef>
              <c:f>hotmap!$S$2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9F27A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hotmap!$Q$3:$Q$11</c:f>
              <c:strCache>
                <c:ptCount val="9"/>
                <c:pt idx="0">
                  <c:v>BZ1</c:v>
                </c:pt>
                <c:pt idx="1">
                  <c:v>3RT</c:v>
                </c:pt>
                <c:pt idx="2">
                  <c:v>UGT75C1</c:v>
                </c:pt>
                <c:pt idx="3">
                  <c:v>3GGT</c:v>
                </c:pt>
                <c:pt idx="4">
                  <c:v>3MaT1</c:v>
                </c:pt>
                <c:pt idx="5">
                  <c:v>3AT</c:v>
                </c:pt>
                <c:pt idx="6">
                  <c:v>UGT79B1</c:v>
                </c:pt>
                <c:pt idx="7">
                  <c:v>5GT</c:v>
                </c:pt>
                <c:pt idx="8">
                  <c:v>3'GT</c:v>
                </c:pt>
              </c:strCache>
            </c:strRef>
          </c:cat>
          <c:val>
            <c:numRef>
              <c:f>hotmap!$S$3:$S$11</c:f>
              <c:numCache>
                <c:formatCode>General</c:formatCode>
                <c:ptCount val="9"/>
                <c:pt idx="0">
                  <c:v>4.5976421989066631</c:v>
                </c:pt>
                <c:pt idx="1">
                  <c:v>0</c:v>
                </c:pt>
                <c:pt idx="2">
                  <c:v>66.283363743800024</c:v>
                </c:pt>
                <c:pt idx="3">
                  <c:v>1.053287279533333</c:v>
                </c:pt>
                <c:pt idx="4">
                  <c:v>0.96152285056666709</c:v>
                </c:pt>
                <c:pt idx="5">
                  <c:v>0.69456670541000043</c:v>
                </c:pt>
                <c:pt idx="6">
                  <c:v>0.1587921786666667</c:v>
                </c:pt>
                <c:pt idx="7">
                  <c:v>3.4898164300000002E-3</c:v>
                </c:pt>
                <c:pt idx="8">
                  <c:v>8.16072966666667E-3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F5-4926-ADFE-9170871EC3DA}"/>
            </c:ext>
          </c:extLst>
        </c:ser>
        <c:ser>
          <c:idx val="2"/>
          <c:order val="2"/>
          <c:tx>
            <c:strRef>
              <c:f>hotmap!$T$2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8C5D98"/>
            </a:solidFill>
            <a:ln>
              <a:solidFill>
                <a:srgbClr val="8C5D98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hotmap!$Q$3:$Q$11</c:f>
              <c:strCache>
                <c:ptCount val="9"/>
                <c:pt idx="0">
                  <c:v>BZ1</c:v>
                </c:pt>
                <c:pt idx="1">
                  <c:v>3RT</c:v>
                </c:pt>
                <c:pt idx="2">
                  <c:v>UGT75C1</c:v>
                </c:pt>
                <c:pt idx="3">
                  <c:v>3GGT</c:v>
                </c:pt>
                <c:pt idx="4">
                  <c:v>3MaT1</c:v>
                </c:pt>
                <c:pt idx="5">
                  <c:v>3AT</c:v>
                </c:pt>
                <c:pt idx="6">
                  <c:v>UGT79B1</c:v>
                </c:pt>
                <c:pt idx="7">
                  <c:v>5GT</c:v>
                </c:pt>
                <c:pt idx="8">
                  <c:v>3'GT</c:v>
                </c:pt>
              </c:strCache>
            </c:strRef>
          </c:cat>
          <c:val>
            <c:numRef>
              <c:f>hotmap!$T$3:$T$11</c:f>
              <c:numCache>
                <c:formatCode>General</c:formatCode>
                <c:ptCount val="9"/>
                <c:pt idx="0">
                  <c:v>197.21830858866673</c:v>
                </c:pt>
                <c:pt idx="1">
                  <c:v>0.16862531966666669</c:v>
                </c:pt>
                <c:pt idx="2">
                  <c:v>4331.0736441666668</c:v>
                </c:pt>
                <c:pt idx="3">
                  <c:v>4.3208870935999961</c:v>
                </c:pt>
                <c:pt idx="4">
                  <c:v>0.83358064273333365</c:v>
                </c:pt>
                <c:pt idx="5">
                  <c:v>0.97751470589000022</c:v>
                </c:pt>
                <c:pt idx="6">
                  <c:v>0.60795748659999926</c:v>
                </c:pt>
                <c:pt idx="7">
                  <c:v>8.0128956899999995E-4</c:v>
                </c:pt>
                <c:pt idx="8">
                  <c:v>0.18547037833333299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F5-4926-ADFE-9170871EC3DA}"/>
            </c:ext>
          </c:extLst>
        </c:ser>
        <c:ser>
          <c:idx val="3"/>
          <c:order val="3"/>
          <c:tx>
            <c:strRef>
              <c:f>hotmap!$U$2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2217C"/>
            </a:solidFill>
            <a:ln>
              <a:solidFill>
                <a:srgbClr val="82217C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hotmap!$Q$3:$Q$11</c:f>
              <c:strCache>
                <c:ptCount val="9"/>
                <c:pt idx="0">
                  <c:v>BZ1</c:v>
                </c:pt>
                <c:pt idx="1">
                  <c:v>3RT</c:v>
                </c:pt>
                <c:pt idx="2">
                  <c:v>UGT75C1</c:v>
                </c:pt>
                <c:pt idx="3">
                  <c:v>3GGT</c:v>
                </c:pt>
                <c:pt idx="4">
                  <c:v>3MaT1</c:v>
                </c:pt>
                <c:pt idx="5">
                  <c:v>3AT</c:v>
                </c:pt>
                <c:pt idx="6">
                  <c:v>UGT79B1</c:v>
                </c:pt>
                <c:pt idx="7">
                  <c:v>5GT</c:v>
                </c:pt>
                <c:pt idx="8">
                  <c:v>3'GT</c:v>
                </c:pt>
              </c:strCache>
            </c:strRef>
          </c:cat>
          <c:val>
            <c:numRef>
              <c:f>hotmap!$U$3:$U$11</c:f>
              <c:numCache>
                <c:formatCode>General</c:formatCode>
                <c:ptCount val="9"/>
                <c:pt idx="0">
                  <c:v>419.96317720666633</c:v>
                </c:pt>
                <c:pt idx="1">
                  <c:v>0</c:v>
                </c:pt>
                <c:pt idx="2">
                  <c:v>7072.7142366133339</c:v>
                </c:pt>
                <c:pt idx="3">
                  <c:v>3.2540931627666669</c:v>
                </c:pt>
                <c:pt idx="4">
                  <c:v>2.2219803395666635</c:v>
                </c:pt>
                <c:pt idx="5">
                  <c:v>0.37163249876999987</c:v>
                </c:pt>
                <c:pt idx="6">
                  <c:v>0.13510766876666669</c:v>
                </c:pt>
                <c:pt idx="7">
                  <c:v>4.1861352166666704E-3</c:v>
                </c:pt>
                <c:pt idx="8">
                  <c:v>0.234804132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F5-4926-ADFE-9170871EC3DA}"/>
            </c:ext>
          </c:extLst>
        </c:ser>
        <c:ser>
          <c:idx val="4"/>
          <c:order val="4"/>
          <c:tx>
            <c:strRef>
              <c:f>hotmap!$V$2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4E4370"/>
            </a:solidFill>
            <a:ln>
              <a:solidFill>
                <a:srgbClr val="4E4370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hotmap!$Q$3:$Q$11</c:f>
              <c:strCache>
                <c:ptCount val="9"/>
                <c:pt idx="0">
                  <c:v>BZ1</c:v>
                </c:pt>
                <c:pt idx="1">
                  <c:v>3RT</c:v>
                </c:pt>
                <c:pt idx="2">
                  <c:v>UGT75C1</c:v>
                </c:pt>
                <c:pt idx="3">
                  <c:v>3GGT</c:v>
                </c:pt>
                <c:pt idx="4">
                  <c:v>3MaT1</c:v>
                </c:pt>
                <c:pt idx="5">
                  <c:v>3AT</c:v>
                </c:pt>
                <c:pt idx="6">
                  <c:v>UGT79B1</c:v>
                </c:pt>
                <c:pt idx="7">
                  <c:v>5GT</c:v>
                </c:pt>
                <c:pt idx="8">
                  <c:v>3'GT</c:v>
                </c:pt>
              </c:strCache>
            </c:strRef>
          </c:cat>
          <c:val>
            <c:numRef>
              <c:f>hotmap!$V$3:$V$11</c:f>
              <c:numCache>
                <c:formatCode>General</c:formatCode>
                <c:ptCount val="9"/>
                <c:pt idx="0">
                  <c:v>286.85300596813369</c:v>
                </c:pt>
                <c:pt idx="1">
                  <c:v>0</c:v>
                </c:pt>
                <c:pt idx="2">
                  <c:v>6998.2017463800039</c:v>
                </c:pt>
                <c:pt idx="3">
                  <c:v>5.0278503862666639</c:v>
                </c:pt>
                <c:pt idx="4">
                  <c:v>3.3047697675333367</c:v>
                </c:pt>
                <c:pt idx="5">
                  <c:v>0.27269976159000003</c:v>
                </c:pt>
                <c:pt idx="6">
                  <c:v>0.32041996429999997</c:v>
                </c:pt>
                <c:pt idx="7">
                  <c:v>1.6483908399999999E-3</c:v>
                </c:pt>
                <c:pt idx="8">
                  <c:v>2.1164666066666699E-2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F5-4926-ADFE-9170871EC3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86721632"/>
        <c:axId val="386718304"/>
      </c:barChart>
      <c:catAx>
        <c:axId val="38672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386718304"/>
        <c:crosses val="autoZero"/>
        <c:auto val="1"/>
        <c:lblAlgn val="ctr"/>
        <c:lblOffset val="100"/>
        <c:noMultiLvlLbl val="0"/>
      </c:catAx>
      <c:valAx>
        <c:axId val="3867183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Concentration (μg/g)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38672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94011212637259833"/>
          <c:y val="3.8573656783676157E-2"/>
          <c:w val="5.3896366820618297E-2"/>
          <c:h val="0.339741843535466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8314C3-5C98-977C-802A-0E267E22A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3EA7B10-6FD9-D06D-3DCB-3D0EC0DF3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C58A07-4009-4ADF-D3E1-845CA8EF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C9BA6C-93D0-1031-8B19-2DC8BA324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FFBF30-86ED-C4BF-B802-0CA44DD1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533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0DC808-C831-8DCC-91D3-91C90CDC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072392-1007-5ACA-BF8A-D1BDDF6A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2B9E63-7134-AE24-57B9-05F7A9FC2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5EC227-1370-FD27-7254-9D2659B62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6A2437-0127-E806-E8D9-384135EA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921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697469-2B37-FCAF-C2DC-FB41BEDE9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D15049-15B8-9BAF-E277-FC07994C5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EB801E-951F-781F-180F-889BE86F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D19D7C-709F-A94C-D646-863EE101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05C8FD-5B40-79FE-9380-8DAECC60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194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19E0EA-1E95-6EDD-9557-2BD95F2C8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78E82A-34EC-F54C-D3FA-DFF07E966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1C4909C-CB45-1CE8-3A34-5F92DB340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FFF747-C2F7-2257-5CD9-698B14612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00E542-2D4A-56F6-EFE4-1D135AA81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1B2EE77-3099-EF3A-D5D3-1E7CB400A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73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C8E4FB-DD96-1D40-F83B-FA09D0E44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479A96-15D9-DE27-695F-D2AB24C82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2ACCEB2-F8E5-8483-C98F-F1D61443F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E55D144-B7FA-7217-AC8D-CDA936F123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3305933-47DD-2364-68C9-F0E090AA5A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06612D3-CE1B-6733-4575-445B07C2B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3568F58-B36D-B4E6-F1D6-39F2B90C0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9DD4CD2-7D3A-9086-4973-0575A518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671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3734A8-573A-D993-00B5-0E48C1FB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8B8A464-14B4-2235-DF4D-F902147B2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63252CB-7E37-BE9D-DAF6-E3D7A212D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B66D951-ABEE-E84C-BE90-2E960CB91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755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02F7067-ABFE-070D-F26E-70D4D5877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E1D0455-C29F-FD44-E271-B447225C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19C23D-B4B0-1ACB-C3A9-2488856AB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511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F3A86C-FDE3-52A8-C9EC-93954CAB0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A3D91E-F8D9-E3A0-8701-423525879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302F9E5-8314-3734-89B4-700C3A36B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24E7A15-3C8B-8EF7-EB3C-8080B0438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DC9893-CD80-0B3D-8AD6-DD2FA7254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367B2B4-187A-37A4-4796-95B95CB46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503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4F0101-9B10-1ABA-A20A-AC8CC7A00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4B4A472-8AC7-4748-CF9D-2A521D4883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3CD38A2-68CC-EC95-1CE5-C1E90E6610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3A1641C-FE81-0C38-D108-31C0B81C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FC5B2A4-5337-8FF1-B613-1AB34B834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ADC6FB4-4541-B2FE-7352-27A973C48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43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84F1BE-21B8-6771-AE49-8B419F4F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4075C8A-FEE7-51AB-1E59-6782D2C5C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4DE0EA-AFCF-8C15-F66C-5649ED94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03CD27-311A-D0B9-5057-E06B5559B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D718C1-B1E5-BF0E-B862-305DC1594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03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2E5DBEA-F25C-5B33-CC87-0171E38827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0DC756C-7CA8-4782-0244-D38E1DFF3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56E4E1-77CB-AD23-FD71-E362B5EE6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23658E-7E2F-834A-DA0C-88FB17E5B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476FC5-2C1D-67BE-8720-3DAC6C3D1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05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E1500B4-A4DE-A535-01E1-3E60C62BE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98904C-3963-03D3-F3C5-FB32FF44C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585614A-80F3-FB0E-0C33-2299B2FF47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80630C-24F2-453A-83AD-6CB6E159C99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775514-2A68-6BA8-B2E9-A51294511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ACA775-A8AE-88B5-FAAD-94A8804E26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52ADA5-9EB0-4464-8D8D-563A3EAF64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72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"/><Relationship Id="rId13" Type="http://schemas.openxmlformats.org/officeDocument/2006/relationships/image" Target="../media/image17.tif"/><Relationship Id="rId3" Type="http://schemas.openxmlformats.org/officeDocument/2006/relationships/image" Target="../media/image7.tif"/><Relationship Id="rId7" Type="http://schemas.openxmlformats.org/officeDocument/2006/relationships/image" Target="../media/image11.tif"/><Relationship Id="rId12" Type="http://schemas.openxmlformats.org/officeDocument/2006/relationships/image" Target="../media/image16.tif"/><Relationship Id="rId17" Type="http://schemas.openxmlformats.org/officeDocument/2006/relationships/image" Target="../media/image21.tif"/><Relationship Id="rId2" Type="http://schemas.openxmlformats.org/officeDocument/2006/relationships/image" Target="../media/image6.tiff"/><Relationship Id="rId16" Type="http://schemas.openxmlformats.org/officeDocument/2006/relationships/image" Target="../media/image20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"/><Relationship Id="rId11" Type="http://schemas.openxmlformats.org/officeDocument/2006/relationships/image" Target="../media/image15.tif"/><Relationship Id="rId5" Type="http://schemas.openxmlformats.org/officeDocument/2006/relationships/image" Target="../media/image9.tif"/><Relationship Id="rId15" Type="http://schemas.openxmlformats.org/officeDocument/2006/relationships/image" Target="../media/image19.tif"/><Relationship Id="rId10" Type="http://schemas.openxmlformats.org/officeDocument/2006/relationships/image" Target="../media/image14.tif"/><Relationship Id="rId4" Type="http://schemas.openxmlformats.org/officeDocument/2006/relationships/image" Target="../media/image8.tif"/><Relationship Id="rId9" Type="http://schemas.openxmlformats.org/officeDocument/2006/relationships/image" Target="../media/image13.tif"/><Relationship Id="rId14" Type="http://schemas.openxmlformats.org/officeDocument/2006/relationships/image" Target="../media/image18.t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19CCD8C5-90B2-2B08-E0EB-AC3BA70DA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244271"/>
              </p:ext>
            </p:extLst>
          </p:nvPr>
        </p:nvGraphicFramePr>
        <p:xfrm>
          <a:off x="2775858" y="508001"/>
          <a:ext cx="6640285" cy="6164965"/>
        </p:xfrm>
        <a:graphic>
          <a:graphicData uri="http://schemas.openxmlformats.org/drawingml/2006/table">
            <a:tbl>
              <a:tblPr firstRow="1" firstCol="1" bandRow="1"/>
              <a:tblGrid>
                <a:gridCol w="3048515">
                  <a:extLst>
                    <a:ext uri="{9D8B030D-6E8A-4147-A177-3AD203B41FA5}">
                      <a16:colId xmlns:a16="http://schemas.microsoft.com/office/drawing/2014/main" val="202739462"/>
                    </a:ext>
                  </a:extLst>
                </a:gridCol>
                <a:gridCol w="718354">
                  <a:extLst>
                    <a:ext uri="{9D8B030D-6E8A-4147-A177-3AD203B41FA5}">
                      <a16:colId xmlns:a16="http://schemas.microsoft.com/office/drawing/2014/main" val="99981473"/>
                    </a:ext>
                  </a:extLst>
                </a:gridCol>
                <a:gridCol w="718354">
                  <a:extLst>
                    <a:ext uri="{9D8B030D-6E8A-4147-A177-3AD203B41FA5}">
                      <a16:colId xmlns:a16="http://schemas.microsoft.com/office/drawing/2014/main" val="612087978"/>
                    </a:ext>
                  </a:extLst>
                </a:gridCol>
                <a:gridCol w="718354">
                  <a:extLst>
                    <a:ext uri="{9D8B030D-6E8A-4147-A177-3AD203B41FA5}">
                      <a16:colId xmlns:a16="http://schemas.microsoft.com/office/drawing/2014/main" val="2421088416"/>
                    </a:ext>
                  </a:extLst>
                </a:gridCol>
                <a:gridCol w="718354">
                  <a:extLst>
                    <a:ext uri="{9D8B030D-6E8A-4147-A177-3AD203B41FA5}">
                      <a16:colId xmlns:a16="http://schemas.microsoft.com/office/drawing/2014/main" val="3233664982"/>
                    </a:ext>
                  </a:extLst>
                </a:gridCol>
                <a:gridCol w="718354">
                  <a:extLst>
                    <a:ext uri="{9D8B030D-6E8A-4147-A177-3AD203B41FA5}">
                      <a16:colId xmlns:a16="http://schemas.microsoft.com/office/drawing/2014/main" val="116005249"/>
                    </a:ext>
                  </a:extLst>
                </a:gridCol>
              </a:tblGrid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b="1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Compounds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Line 1</a:t>
                      </a:r>
                      <a:endParaRPr lang="zh-CN" sz="7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="1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Line </a:t>
                      </a:r>
                      <a:r>
                        <a:rPr lang="en-US" sz="700" b="1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7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="1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Line </a:t>
                      </a:r>
                      <a:r>
                        <a:rPr lang="en-US" sz="700" b="1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7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="1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Line </a:t>
                      </a:r>
                      <a:r>
                        <a:rPr lang="en-US" sz="700" b="1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sz="7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="1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Line </a:t>
                      </a:r>
                      <a:r>
                        <a:rPr lang="en-US" sz="700" b="1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sz="7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6862644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Cyanidin-3-(6-O-p-caffeoyl)-glucoside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710393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Cyanidin-3-O-glucoside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6.37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2.71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0.40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8679435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Cyanidin-3-(6''-caffeylsophoroside)-5-glucoside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169683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Cyanidin-3-O-xyloside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631874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Cyanidin-3-O-sambubioside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0.43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8076948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Cyanidin-3-O-(6-O-p-coumaroyl)-glucoside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0.30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0.35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0.61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155000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Cyanidin-3-O-(6-O-malonyl-beta-D-glucoside)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0633130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Cyanidin-3-O-galactoside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0.55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3.91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3.80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0.52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339031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Cyanidin-3-O-sambubioside-5-O-glucoside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924232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Cyanidin-3-O-sophoroside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986203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Cyanidin-3-O-5-O-(6-O-coumaroyl)-diglucoside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0.38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2099038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Cyanidin-3,5-O-diglucoside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1.96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2.76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147.25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72.73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22.00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9766410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Cyanidin-3,5,3'-O-triglucoside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589327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Delphinidin-3-O-(6-O-acetyl)-glucoside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009008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Delphinidin-3-O-rhamnoside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502876"/>
                  </a:ext>
                </a:extLst>
              </a:tr>
              <a:tr h="228333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Delphinidin-3-O-(6-O-malonyl)-glucoside-3'-glucoside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328972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Delphinidin-3-O-rutinoside-5-O-glucoside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291623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Delphinidin-3-O-sophoroside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0.39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2.23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1.50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720011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Delphinidin-3-O-arabinoside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9827828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Delphinidin-3-O-(6-O-malonyl-beta-D-glucoside)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855604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Delphinidin-3,5-O-diglucoside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53.12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3127.76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5354.15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4996.92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9235692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0.42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198324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Delphinidin-3-O-glucoside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2.11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3.72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91.75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261.68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168.08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5827513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Delphinidin-3-O-(6-O-p-coumaroyl)-glucoside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280498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Malvidin-3-O-sophoroside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2.09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0.93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1.59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215284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Malvidin-3-O-(6-O-malonyl-beta-D-glucoside)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0.38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8124125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Malvidin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69387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Malvidin-3-O-galactoside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5.12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3.24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449629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Malvidin-3-O-glucoside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56.87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73.57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62.76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9433605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Malvidin-3,5-O-diglucoside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1.50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5.37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969.00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1628.08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1974.01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5432012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Malvidin-3-O-(6-O-p-coumaroyl)-glucoside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339365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Pelargonidin-3-O-galactoside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042549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Pelargonidin-3-O-rutinoside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372196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Pelargonidin-3-O-sambubioside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8981161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Pelargonidin-3-sophoroside-5-glucoside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334798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Pelargonidin-3,5-O-diglucoside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37.20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7.76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1.49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803413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Pelargonidin-3-O-(6-O-p-coumaroyl)-glucoside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6581688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Pelargonidin-3-O-glucoside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0.94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0.22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526438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Pelargonidin-3-O-arabinoside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944893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Peonidin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232059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Peonidin-3,5-O-diglucoside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49.86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9.99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3.77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0423388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Peonidin-3-O-glucoside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3.02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1561316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Peonidin-3-O-(6-O-malonyl-beta-D-glucoside)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343081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Peonidin-3-O-sambubioside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659332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Peonidin-3-O-sophoroside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597854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Petunidin-3-O-galactoside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0.86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1.85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185.52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402.01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271.13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7748614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Petunidin-3-O-(6-O-malonyl-beta-D-glucoside)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1.27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0.84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0.60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1.76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2.92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101457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Petunidin-3-O-sambubioside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0.16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499194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Petunidin-3-O-glucoside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0.41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38.27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81.61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55.54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569715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Petunidin-3-O-sophoroside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0.61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0.89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1.63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1.88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7048299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Petunidin-3-O-arabinoside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0.12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9611246"/>
                  </a:ext>
                </a:extLst>
              </a:tr>
              <a:tr h="114166">
                <a:tc>
                  <a:txBody>
                    <a:bodyPr/>
                    <a:lstStyle/>
                    <a:p>
                      <a:pPr algn="just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Petunidin-3-O-rutinoside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0.15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0.00</a:t>
                      </a:r>
                      <a:endParaRPr lang="zh-CN" sz="7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681681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006BAC05-696E-D747-E6C2-0B713640C43E}"/>
              </a:ext>
            </a:extLst>
          </p:cNvPr>
          <p:cNvSpPr txBox="1"/>
          <p:nvPr/>
        </p:nvSpPr>
        <p:spPr>
          <a:xfrm>
            <a:off x="2775857" y="153183"/>
            <a:ext cx="6096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Supplementary Table 1 Anthocyanidin content</a:t>
            </a:r>
            <a:r>
              <a:rPr lang="en-US" altLang="zh-CN" sz="105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in alfalfa lines with different petal colors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335660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323C1ED0-A610-C578-8DE0-1B34A0F9C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673746"/>
              </p:ext>
            </p:extLst>
          </p:nvPr>
        </p:nvGraphicFramePr>
        <p:xfrm>
          <a:off x="1640703" y="1328056"/>
          <a:ext cx="8910594" cy="4517578"/>
        </p:xfrm>
        <a:graphic>
          <a:graphicData uri="http://schemas.openxmlformats.org/drawingml/2006/table">
            <a:tbl>
              <a:tblPr firstRow="1" firstCol="1" bandRow="1"/>
              <a:tblGrid>
                <a:gridCol w="514852">
                  <a:extLst>
                    <a:ext uri="{9D8B030D-6E8A-4147-A177-3AD203B41FA5}">
                      <a16:colId xmlns:a16="http://schemas.microsoft.com/office/drawing/2014/main" val="286205592"/>
                    </a:ext>
                  </a:extLst>
                </a:gridCol>
                <a:gridCol w="1139615">
                  <a:extLst>
                    <a:ext uri="{9D8B030D-6E8A-4147-A177-3AD203B41FA5}">
                      <a16:colId xmlns:a16="http://schemas.microsoft.com/office/drawing/2014/main" val="2877448193"/>
                    </a:ext>
                  </a:extLst>
                </a:gridCol>
                <a:gridCol w="2003485">
                  <a:extLst>
                    <a:ext uri="{9D8B030D-6E8A-4147-A177-3AD203B41FA5}">
                      <a16:colId xmlns:a16="http://schemas.microsoft.com/office/drawing/2014/main" val="1218588268"/>
                    </a:ext>
                  </a:extLst>
                </a:gridCol>
                <a:gridCol w="1776912">
                  <a:extLst>
                    <a:ext uri="{9D8B030D-6E8A-4147-A177-3AD203B41FA5}">
                      <a16:colId xmlns:a16="http://schemas.microsoft.com/office/drawing/2014/main" val="2276481376"/>
                    </a:ext>
                  </a:extLst>
                </a:gridCol>
                <a:gridCol w="1775949">
                  <a:extLst>
                    <a:ext uri="{9D8B030D-6E8A-4147-A177-3AD203B41FA5}">
                      <a16:colId xmlns:a16="http://schemas.microsoft.com/office/drawing/2014/main" val="3528428398"/>
                    </a:ext>
                  </a:extLst>
                </a:gridCol>
                <a:gridCol w="1699781">
                  <a:extLst>
                    <a:ext uri="{9D8B030D-6E8A-4147-A177-3AD203B41FA5}">
                      <a16:colId xmlns:a16="http://schemas.microsoft.com/office/drawing/2014/main" val="1972478797"/>
                    </a:ext>
                  </a:extLst>
                </a:gridCol>
              </a:tblGrid>
              <a:tr h="531478"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ID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Total reads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Unmapped reads (%)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Mapped reads (%)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Secondary alignments (%)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Unique alignments (%)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543479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1-1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86,317,833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6,787,890(7.86)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79,529,943(92.14)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39,968,003(46.3)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39,561,940(45.83)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832294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1-2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87,814,944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6,050,389(6.89)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81,764,555(93.11)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41,056,084(46.75)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40,708,471(46.36)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31792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1-3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74,479,602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4,776,803(6.41)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69,702,799(93.59)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34,778,554(46.7)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34,924,245(46.89)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651564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2-1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84,915,202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7,595,094(8.94)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77,320,108(91.06)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38,778,990(45.67)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38,541,118(45.39)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6638833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2-2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87,316,348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7,021,181(8.04)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80,295,167(91.96)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40,281,926(46.13)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40,013,241(45.83)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5442043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2-3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78,412,626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9,674,523(12.34)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68,738,103(87.66)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34,423,586(43.9)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34,314,517(43.76)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1963173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3-1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83,379,495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7,391,601(8.87)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75,987,894(91.13)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37,928,901(45.49)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38,058,993(45.65)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7051063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3-2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76,072,436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4,663,222(6.13)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71,409,214(93.87)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35,426,532(46.57)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35,982,682(47.3)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842374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3-3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84,180,146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5,460,494(6.49)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78,719,652(93.51)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39,210,778(46.58)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39,508,874(46.93)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520536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4-1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82,264,912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5,621,008(6.83)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76,643,904(93.17)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38,875,416(47.26)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37,768,488(45.91)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708895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4-2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85,399,311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9,791,809(11.47)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75,607,502(88.53)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38,243,991(44.78)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37,363,511(43.75)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51248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4-3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89,790,676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9,891,853(11.02)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79,898,823(88.98)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40,965,068(45.62)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38,933,755(43.36)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85281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5-1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83,623,592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6,272,953(7.5)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77,350,639(92.5)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39,468,610(47.2)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37,882,029(45.3)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975801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5-2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60,793,749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5,113,374(8.41)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55,680,375(91.59)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27,623,221(45.44)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28,057,154(46.15)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8403322"/>
                  </a:ext>
                </a:extLst>
              </a:tr>
              <a:tr h="265740">
                <a:tc>
                  <a:txBody>
                    <a:bodyPr/>
                    <a:lstStyle/>
                    <a:p>
                      <a:pPr algn="l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5-3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83,949,460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5,648,808(6.73)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78,300,652(93.27)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39,147,884(46.63)</a:t>
                      </a:r>
                      <a:endParaRPr lang="zh-CN" sz="12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39,152,768(46.64)</a:t>
                      </a:r>
                      <a:endParaRPr lang="zh-CN" sz="12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15867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5DA251F6-082D-FF28-D60C-F2D3412E6401}"/>
              </a:ext>
            </a:extLst>
          </p:cNvPr>
          <p:cNvSpPr txBox="1"/>
          <p:nvPr/>
        </p:nvSpPr>
        <p:spPr>
          <a:xfrm>
            <a:off x="1458686" y="743634"/>
            <a:ext cx="9840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Supplementary Table 2</a:t>
            </a:r>
            <a:r>
              <a:rPr lang="en-US" altLang="zh-CN" sz="800" b="1" dirty="0"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Comparison statistics of the filtered RNA and the reference genome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9793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5C51ABA3-052D-88D0-5A98-FD2EE6358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747507"/>
              </p:ext>
            </p:extLst>
          </p:nvPr>
        </p:nvGraphicFramePr>
        <p:xfrm>
          <a:off x="2645228" y="979715"/>
          <a:ext cx="6901542" cy="5334000"/>
        </p:xfrm>
        <a:graphic>
          <a:graphicData uri="http://schemas.openxmlformats.org/drawingml/2006/table">
            <a:tbl>
              <a:tblPr firstRow="1" firstCol="1" bandRow="1"/>
              <a:tblGrid>
                <a:gridCol w="664926">
                  <a:extLst>
                    <a:ext uri="{9D8B030D-6E8A-4147-A177-3AD203B41FA5}">
                      <a16:colId xmlns:a16="http://schemas.microsoft.com/office/drawing/2014/main" val="2831665691"/>
                    </a:ext>
                  </a:extLst>
                </a:gridCol>
                <a:gridCol w="4406073">
                  <a:extLst>
                    <a:ext uri="{9D8B030D-6E8A-4147-A177-3AD203B41FA5}">
                      <a16:colId xmlns:a16="http://schemas.microsoft.com/office/drawing/2014/main" val="4156636165"/>
                    </a:ext>
                  </a:extLst>
                </a:gridCol>
                <a:gridCol w="1830543">
                  <a:extLst>
                    <a:ext uri="{9D8B030D-6E8A-4147-A177-3AD203B41FA5}">
                      <a16:colId xmlns:a16="http://schemas.microsoft.com/office/drawing/2014/main" val="1626806485"/>
                    </a:ext>
                  </a:extLst>
                </a:gridCol>
              </a:tblGrid>
              <a:tr h="149019"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Gene name</a:t>
                      </a:r>
                      <a:endParaRPr lang="zh-CN" sz="10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Gene ID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Description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836427"/>
                  </a:ext>
                </a:extLst>
              </a:tr>
              <a:tr h="149019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4CL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MS.gene007715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4-coumarate--CoA ligase-like</a:t>
                      </a:r>
                      <a:endParaRPr lang="zh-CN" sz="10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19370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MS.gene09153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671861"/>
                  </a:ext>
                </a:extLst>
              </a:tr>
              <a:tr h="1490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73888154"/>
                  </a:ext>
                </a:extLst>
              </a:tr>
              <a:tr h="149019">
                <a:tc rowSpan="3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F3'H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MS.gene070401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flavonoid 3'-monooxygenase</a:t>
                      </a:r>
                      <a:endParaRPr lang="zh-CN" sz="10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9314897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MS.gene97807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721976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MS.gene94517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6796"/>
                  </a:ext>
                </a:extLst>
              </a:tr>
              <a:tr h="1490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20825329"/>
                  </a:ext>
                </a:extLst>
              </a:tr>
              <a:tr h="149019">
                <a:tc rowSpan="6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DFR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MS.gene24248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dihydroflavonol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4-reductase</a:t>
                      </a:r>
                      <a:endParaRPr lang="zh-CN" sz="10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5041746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MS.gene26988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290250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MS.gene26989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433003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MS.gene53336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39881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MS.gene90701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850191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MS.gene24249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865296"/>
                  </a:ext>
                </a:extLst>
              </a:tr>
              <a:tr h="1490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07214745"/>
                  </a:ext>
                </a:extLst>
              </a:tr>
              <a:tr h="149019">
                <a:tc rowSpan="6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UGT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new_gene1980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UDP-glycosyltransferase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679821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MS.gene024093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UDP-glycosyltransferase 74F2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00126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MS.gene08835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UDP-glycosyltransferase 75C1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377622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MS.gene023471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16238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MS.gene08987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706372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MS.gene09259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211671"/>
                  </a:ext>
                </a:extLst>
              </a:tr>
              <a:tr h="1490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61711567"/>
                  </a:ext>
                </a:extLst>
              </a:tr>
              <a:tr h="149019">
                <a:tc rowSpan="8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MYB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MS.gene67361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Transcription factor MYB48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866647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MS.gene84326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Myb-related protein 2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070697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MS.gene61126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Transcription factor MYB48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685040"/>
                  </a:ext>
                </a:extLst>
              </a:tr>
              <a:tr h="2980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MS.gene48572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MYB domain-containing protein-like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790956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MS.gene26169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MYB family transcription factor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928445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MS.gene32128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Myb-like DNA-binding domain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377296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MS.gene61428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352491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MS.gene005866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391766"/>
                  </a:ext>
                </a:extLst>
              </a:tr>
              <a:tr h="1490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28001028"/>
                  </a:ext>
                </a:extLst>
              </a:tr>
              <a:tr h="149019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bHLH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MS.gene066418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transcription factor bHLH48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3955196"/>
                  </a:ext>
                </a:extLst>
              </a:tr>
              <a:tr h="149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new_gene1915</a:t>
                      </a:r>
                      <a:endParaRPr lang="zh-CN" sz="1000" kern="10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transcription factor bHLH18</a:t>
                      </a:r>
                      <a:endParaRPr lang="zh-CN" sz="1000" kern="100" dirty="0">
                        <a:effectLst/>
                        <a:latin typeface="DengXian" panose="02010600030101010101" pitchFamily="2" charset="-122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3990" marR="639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7236347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9BA25945-9BAE-0CC0-22F9-2C0B4F933222}"/>
              </a:ext>
            </a:extLst>
          </p:cNvPr>
          <p:cNvSpPr txBox="1"/>
          <p:nvPr/>
        </p:nvSpPr>
        <p:spPr>
          <a:xfrm>
            <a:off x="2743199" y="3596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Supplementary Table 3 Details of candidate genes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0149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39E2837D-08FB-7288-7174-81E8CF54058D}"/>
              </a:ext>
            </a:extLst>
          </p:cNvPr>
          <p:cNvSpPr txBox="1"/>
          <p:nvPr/>
        </p:nvSpPr>
        <p:spPr>
          <a:xfrm>
            <a:off x="1629958" y="4093490"/>
            <a:ext cx="6096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050" b="1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Supplementary Figure 1 </a:t>
            </a:r>
            <a:r>
              <a:rPr lang="en-US" altLang="zh-CN" sz="105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Style, stigma, ovary, filament, and anther color of different alfalfa lines.</a:t>
            </a:r>
            <a:endParaRPr lang="zh-CN" altLang="en-US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3A9CB71-2F2C-F7D5-A070-44CC4EDB78F2}"/>
              </a:ext>
            </a:extLst>
          </p:cNvPr>
          <p:cNvGrpSpPr/>
          <p:nvPr/>
        </p:nvGrpSpPr>
        <p:grpSpPr>
          <a:xfrm>
            <a:off x="1207152" y="1968861"/>
            <a:ext cx="9393607" cy="1814346"/>
            <a:chOff x="475632" y="3624941"/>
            <a:chExt cx="9393607" cy="1814346"/>
          </a:xfrm>
        </p:grpSpPr>
        <p:pic>
          <p:nvPicPr>
            <p:cNvPr id="2" name="图片 1" descr="绿色的叶子&#10;&#10;中度可信度描述已自动生成">
              <a:extLst>
                <a:ext uri="{FF2B5EF4-FFF2-40B4-BE49-F238E27FC236}">
                  <a16:creationId xmlns:a16="http://schemas.microsoft.com/office/drawing/2014/main" id="{5D154EB6-4F07-033C-7481-A8CA0E7CEE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46" t="13602" r="17987" b="6694"/>
            <a:stretch/>
          </p:blipFill>
          <p:spPr>
            <a:xfrm>
              <a:off x="475632" y="3624941"/>
              <a:ext cx="1406873" cy="1414236"/>
            </a:xfrm>
            <a:prstGeom prst="rect">
              <a:avLst/>
            </a:prstGeom>
          </p:spPr>
        </p:pic>
        <p:pic>
          <p:nvPicPr>
            <p:cNvPr id="3" name="图片 2" descr="一些绿色的植物&#10;&#10;中度可信度描述已自动生成">
              <a:extLst>
                <a:ext uri="{FF2B5EF4-FFF2-40B4-BE49-F238E27FC236}">
                  <a16:creationId xmlns:a16="http://schemas.microsoft.com/office/drawing/2014/main" id="{85C2FE38-0B86-9AC9-75A2-8CF67D0941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74" r="8114" b="17993"/>
            <a:stretch/>
          </p:blipFill>
          <p:spPr>
            <a:xfrm>
              <a:off x="2156704" y="3624941"/>
              <a:ext cx="1616116" cy="1455110"/>
            </a:xfrm>
            <a:prstGeom prst="rect">
              <a:avLst/>
            </a:prstGeom>
          </p:spPr>
        </p:pic>
        <p:pic>
          <p:nvPicPr>
            <p:cNvPr id="5" name="图片 4" descr="绿色的叶子&#10;&#10;低可信度描述已自动生成">
              <a:extLst>
                <a:ext uri="{FF2B5EF4-FFF2-40B4-BE49-F238E27FC236}">
                  <a16:creationId xmlns:a16="http://schemas.microsoft.com/office/drawing/2014/main" id="{CDC9A6DA-21D1-2299-DA46-9AB2D84F47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89" t="24210" r="10951" b="6711"/>
            <a:stretch/>
          </p:blipFill>
          <p:spPr>
            <a:xfrm>
              <a:off x="4275175" y="3720302"/>
              <a:ext cx="1460193" cy="1318875"/>
            </a:xfrm>
            <a:prstGeom prst="rect">
              <a:avLst/>
            </a:prstGeom>
          </p:spPr>
        </p:pic>
        <p:pic>
          <p:nvPicPr>
            <p:cNvPr id="6" name="图片 5" descr="绿色的叶子&#10;&#10;中度可信度描述已自动生成">
              <a:extLst>
                <a:ext uri="{FF2B5EF4-FFF2-40B4-BE49-F238E27FC236}">
                  <a16:creationId xmlns:a16="http://schemas.microsoft.com/office/drawing/2014/main" id="{B2222A4C-4744-1AE7-55F6-A00328BFEC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89" t="10668" r="10951" b="7325"/>
            <a:stretch/>
          </p:blipFill>
          <p:spPr>
            <a:xfrm>
              <a:off x="6293398" y="3628682"/>
              <a:ext cx="1422400" cy="1525199"/>
            </a:xfrm>
            <a:prstGeom prst="rect">
              <a:avLst/>
            </a:prstGeom>
          </p:spPr>
        </p:pic>
        <p:pic>
          <p:nvPicPr>
            <p:cNvPr id="7" name="图片 6" descr="图片包含 游戏机, 水果&#10;&#10;描述已自动生成">
              <a:extLst>
                <a:ext uri="{FF2B5EF4-FFF2-40B4-BE49-F238E27FC236}">
                  <a16:creationId xmlns:a16="http://schemas.microsoft.com/office/drawing/2014/main" id="{80BA3C50-2BEF-0BB3-6288-DD12B1CF26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50" t="7561" r="7528" b="10433"/>
            <a:stretch/>
          </p:blipFill>
          <p:spPr>
            <a:xfrm>
              <a:off x="8208463" y="3638045"/>
              <a:ext cx="1422400" cy="1455110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AD8C2E1-3DF4-DAC7-B8B6-327C8869EF7B}"/>
                </a:ext>
              </a:extLst>
            </p:cNvPr>
            <p:cNvCxnSpPr>
              <a:cxnSpLocks/>
            </p:cNvCxnSpPr>
            <p:nvPr/>
          </p:nvCxnSpPr>
          <p:spPr>
            <a:xfrm>
              <a:off x="9389336" y="4940300"/>
              <a:ext cx="21907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F3819D8-CB14-573F-D415-5ACEFDC2E383}"/>
                </a:ext>
              </a:extLst>
            </p:cNvPr>
            <p:cNvSpPr txBox="1"/>
            <p:nvPr/>
          </p:nvSpPr>
          <p:spPr>
            <a:xfrm>
              <a:off x="9269814" y="4736559"/>
              <a:ext cx="59942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 µm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23C2A5F-C5D8-5ACF-B9FE-C8A0D33E3F11}"/>
                </a:ext>
              </a:extLst>
            </p:cNvPr>
            <p:cNvSpPr txBox="1"/>
            <p:nvPr/>
          </p:nvSpPr>
          <p:spPr>
            <a:xfrm>
              <a:off x="766778" y="5039177"/>
              <a:ext cx="8600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1                             2                           3                             4                              5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0917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E5AE2A02-BF15-5376-B14E-FC033647C91F}"/>
              </a:ext>
            </a:extLst>
          </p:cNvPr>
          <p:cNvSpPr txBox="1"/>
          <p:nvPr/>
        </p:nvSpPr>
        <p:spPr>
          <a:xfrm>
            <a:off x="1424177" y="6091486"/>
            <a:ext cx="748742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b="1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Supplementary Figure 2 Scanning electron microscope (</a:t>
            </a:r>
            <a:r>
              <a:rPr lang="en-US" altLang="zh-CN" sz="105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SEM) of  alfalfa lines  with different flower colors.</a:t>
            </a:r>
            <a:r>
              <a:rPr lang="zh-CN" altLang="zh-CN" sz="105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5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050" b="1" kern="1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4D2A19E-F971-3154-8E0A-7C23091C79BD}"/>
              </a:ext>
            </a:extLst>
          </p:cNvPr>
          <p:cNvGrpSpPr/>
          <p:nvPr/>
        </p:nvGrpSpPr>
        <p:grpSpPr>
          <a:xfrm>
            <a:off x="505097" y="582748"/>
            <a:ext cx="10904583" cy="5002066"/>
            <a:chOff x="413657" y="1005840"/>
            <a:chExt cx="11885810" cy="5408875"/>
          </a:xfrm>
        </p:grpSpPr>
        <p:pic>
          <p:nvPicPr>
            <p:cNvPr id="4" name="图片 3" descr="白色的花&#10;&#10;描述已自动生成">
              <a:extLst>
                <a:ext uri="{FF2B5EF4-FFF2-40B4-BE49-F238E27FC236}">
                  <a16:creationId xmlns:a16="http://schemas.microsoft.com/office/drawing/2014/main" id="{FD940494-E52C-F7A8-53B3-0B3711B60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657" y="1005840"/>
              <a:ext cx="1625326" cy="2166255"/>
            </a:xfrm>
            <a:prstGeom prst="rect">
              <a:avLst/>
            </a:prstGeom>
          </p:spPr>
        </p:pic>
        <p:sp>
          <p:nvSpPr>
            <p:cNvPr id="5" name="标注: 右箭头 4">
              <a:extLst>
                <a:ext uri="{FF2B5EF4-FFF2-40B4-BE49-F238E27FC236}">
                  <a16:creationId xmlns:a16="http://schemas.microsoft.com/office/drawing/2014/main" id="{4C72A308-5879-BB03-C36D-47736873BDB7}"/>
                </a:ext>
              </a:extLst>
            </p:cNvPr>
            <p:cNvSpPr/>
            <p:nvPr/>
          </p:nvSpPr>
          <p:spPr>
            <a:xfrm>
              <a:off x="1306286" y="1656488"/>
              <a:ext cx="1284514" cy="674915"/>
            </a:xfrm>
            <a:prstGeom prst="rightArrowCallou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D5C8999E-CCAE-0891-CBBA-79BA83806BBF}"/>
                </a:ext>
              </a:extLst>
            </p:cNvPr>
            <p:cNvGrpSpPr/>
            <p:nvPr/>
          </p:nvGrpSpPr>
          <p:grpSpPr>
            <a:xfrm>
              <a:off x="2656344" y="1239304"/>
              <a:ext cx="9643123" cy="5175411"/>
              <a:chOff x="337456" y="353764"/>
              <a:chExt cx="12714516" cy="6153752"/>
            </a:xfrm>
          </p:grpSpPr>
          <p:pic>
            <p:nvPicPr>
              <p:cNvPr id="7" name="图片 6" descr="背景图案&#10;&#10;低可信度描述已自动生成">
                <a:extLst>
                  <a:ext uri="{FF2B5EF4-FFF2-40B4-BE49-F238E27FC236}">
                    <a16:creationId xmlns:a16="http://schemas.microsoft.com/office/drawing/2014/main" id="{0FC73BD0-07E3-96DF-8C2A-35A14379F3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7457" y="353767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9" name="图片 8" descr="背景图案&#10;&#10;描述已自动生成">
                <a:extLst>
                  <a:ext uri="{FF2B5EF4-FFF2-40B4-BE49-F238E27FC236}">
                    <a16:creationId xmlns:a16="http://schemas.microsoft.com/office/drawing/2014/main" id="{67F06638-0E2E-D105-4F0F-C0018F315C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7457" y="2253324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10" name="图片 9" descr="图片包含 站, 男人, 沙子, 街道&#10;&#10;描述已自动生成">
                <a:extLst>
                  <a:ext uri="{FF2B5EF4-FFF2-40B4-BE49-F238E27FC236}">
                    <a16:creationId xmlns:a16="http://schemas.microsoft.com/office/drawing/2014/main" id="{18DB5F7D-2FCB-8017-F571-F7F4BFB2DB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95600" y="353766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11" name="图片 10" descr="背景图案&#10;&#10;描述已自动生成">
                <a:extLst>
                  <a:ext uri="{FF2B5EF4-FFF2-40B4-BE49-F238E27FC236}">
                    <a16:creationId xmlns:a16="http://schemas.microsoft.com/office/drawing/2014/main" id="{CBC895F6-2713-698B-9F17-9912C4D9F5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4714" y="2253324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12" name="图片 11" descr="图片包含 站, 消防栓, 男人, 女人&#10;&#10;描述已自动生成">
                <a:extLst>
                  <a:ext uri="{FF2B5EF4-FFF2-40B4-BE49-F238E27FC236}">
                    <a16:creationId xmlns:a16="http://schemas.microsoft.com/office/drawing/2014/main" id="{8853C528-FF33-8883-0B32-DF6F2680B0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53743" y="353766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13" name="图片 12" descr="背景图案&#10;&#10;描述已自动生成">
                <a:extLst>
                  <a:ext uri="{FF2B5EF4-FFF2-40B4-BE49-F238E27FC236}">
                    <a16:creationId xmlns:a16="http://schemas.microsoft.com/office/drawing/2014/main" id="{FD08799A-E6C0-DAB9-256B-43D085A927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31971" y="2253324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14" name="图片 13" descr="床上的黑白照片&#10;&#10;描述已自动生成">
                <a:extLst>
                  <a:ext uri="{FF2B5EF4-FFF2-40B4-BE49-F238E27FC236}">
                    <a16:creationId xmlns:a16="http://schemas.microsoft.com/office/drawing/2014/main" id="{F30D4AC7-C47F-34E4-8A2B-84C14DEE3A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7456" y="4152882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15" name="图片 14" descr="床上的黑白照片&#10;&#10;描述已自动生成">
                <a:extLst>
                  <a:ext uri="{FF2B5EF4-FFF2-40B4-BE49-F238E27FC236}">
                    <a16:creationId xmlns:a16="http://schemas.microsoft.com/office/drawing/2014/main" id="{45536123-98E9-A9F8-161F-2483115AC5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4713" y="4152882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16" name="图片 15" descr="人躺在床上&#10;&#10;描述已自动生成">
                <a:extLst>
                  <a:ext uri="{FF2B5EF4-FFF2-40B4-BE49-F238E27FC236}">
                    <a16:creationId xmlns:a16="http://schemas.microsoft.com/office/drawing/2014/main" id="{357BD9A1-32C3-B291-9669-DCA04757FC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31970" y="4152882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17" name="图片 16" descr="地上穿着球鞋的一双脚&#10;&#10;中度可信度描述已自动生成">
                <a:extLst>
                  <a:ext uri="{FF2B5EF4-FFF2-40B4-BE49-F238E27FC236}">
                    <a16:creationId xmlns:a16="http://schemas.microsoft.com/office/drawing/2014/main" id="{C833DB4E-59DF-4DEE-693A-C18AC75FED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11886" y="353765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18" name="图片 17" descr="背景图案&#10;&#10;描述已自动生成">
                <a:extLst>
                  <a:ext uri="{FF2B5EF4-FFF2-40B4-BE49-F238E27FC236}">
                    <a16:creationId xmlns:a16="http://schemas.microsoft.com/office/drawing/2014/main" id="{46EC307F-B154-534C-A4DE-6F020218F2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11885" y="2253323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19" name="图片 18" descr="图片包含 菌类, 床, 枕头, 照片&#10;&#10;描述已自动生成">
                <a:extLst>
                  <a:ext uri="{FF2B5EF4-FFF2-40B4-BE49-F238E27FC236}">
                    <a16:creationId xmlns:a16="http://schemas.microsoft.com/office/drawing/2014/main" id="{85522E27-CC07-DDE6-A530-86DAAF9B8C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11884" y="4152882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20" name="图片 19" descr="背景图案&#10;&#10;描述已自动生成">
                <a:extLst>
                  <a:ext uri="{FF2B5EF4-FFF2-40B4-BE49-F238E27FC236}">
                    <a16:creationId xmlns:a16="http://schemas.microsoft.com/office/drawing/2014/main" id="{EDE0D551-5283-5DC0-F3EB-DAE115FC59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70029" y="353764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21" name="图片 20" descr="床上的黑白照&#10;&#10;描述已自动生成">
                <a:extLst>
                  <a:ext uri="{FF2B5EF4-FFF2-40B4-BE49-F238E27FC236}">
                    <a16:creationId xmlns:a16="http://schemas.microsoft.com/office/drawing/2014/main" id="{0EF6114B-CE44-9983-3B70-8BE90ED2B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70029" y="4152882"/>
                <a:ext cx="2481943" cy="1861457"/>
              </a:xfrm>
              <a:prstGeom prst="rect">
                <a:avLst/>
              </a:prstGeom>
            </p:spPr>
          </p:pic>
          <p:pic>
            <p:nvPicPr>
              <p:cNvPr id="22" name="图片 21" descr="背景图案&#10;&#10;描述已自动生成">
                <a:extLst>
                  <a:ext uri="{FF2B5EF4-FFF2-40B4-BE49-F238E27FC236}">
                    <a16:creationId xmlns:a16="http://schemas.microsoft.com/office/drawing/2014/main" id="{3920E661-BD5B-35A5-C32E-FFBC100718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70028" y="2253322"/>
                <a:ext cx="2481943" cy="1861457"/>
              </a:xfrm>
              <a:prstGeom prst="rect">
                <a:avLst/>
              </a:prstGeom>
            </p:spPr>
          </p:pic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C775649D-7A4E-92D6-E5C3-459170954801}"/>
                  </a:ext>
                </a:extLst>
              </p:cNvPr>
              <p:cNvSpPr txBox="1"/>
              <p:nvPr/>
            </p:nvSpPr>
            <p:spPr>
              <a:xfrm>
                <a:off x="1219207" y="6052438"/>
                <a:ext cx="11832765" cy="455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Line 1                    Line 2                        Line 3                         Line 4                      Line 5</a:t>
                </a:r>
                <a:endParaRPr lang="zh-CN" altLang="en-US" sz="1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5943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745FE151-27BC-8BAB-07C7-F542033199EB}"/>
              </a:ext>
            </a:extLst>
          </p:cNvPr>
          <p:cNvSpPr txBox="1"/>
          <p:nvPr/>
        </p:nvSpPr>
        <p:spPr>
          <a:xfrm>
            <a:off x="2677885" y="6466978"/>
            <a:ext cx="755468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b="1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Supplementary Figure 3 </a:t>
            </a:r>
            <a:r>
              <a:rPr lang="en-US" altLang="zh-CN" sz="105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total ion flow diagram of mixed samples by mass spectrometry.</a:t>
            </a:r>
          </a:p>
          <a:p>
            <a:r>
              <a:rPr lang="en-US" altLang="zh-CN" sz="105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(a) Anthocyanin. (b) Carotenoid. (c) Flavonoid.</a:t>
            </a:r>
            <a:endParaRPr lang="zh-CN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8EFA9EB-B7FA-2635-434E-8F51B6A85FAA}"/>
              </a:ext>
            </a:extLst>
          </p:cNvPr>
          <p:cNvGrpSpPr/>
          <p:nvPr/>
        </p:nvGrpSpPr>
        <p:grpSpPr>
          <a:xfrm>
            <a:off x="3944403" y="0"/>
            <a:ext cx="4078368" cy="6466978"/>
            <a:chOff x="3944403" y="0"/>
            <a:chExt cx="4078368" cy="6466978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BEA0AF0-2A44-6FC6-A609-83BEBB18F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44403" y="0"/>
              <a:ext cx="4078368" cy="6466978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821EF09A-B690-30E9-15DF-27D51ADE6444}"/>
                </a:ext>
              </a:extLst>
            </p:cNvPr>
            <p:cNvSpPr txBox="1"/>
            <p:nvPr/>
          </p:nvSpPr>
          <p:spPr>
            <a:xfrm>
              <a:off x="4084320" y="0"/>
              <a:ext cx="375920" cy="4616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zh-CN" alt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8982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88076E7B-4B02-919E-C3E6-089E2A0BCEA2}"/>
              </a:ext>
            </a:extLst>
          </p:cNvPr>
          <p:cNvSpPr txBox="1"/>
          <p:nvPr/>
        </p:nvSpPr>
        <p:spPr>
          <a:xfrm>
            <a:off x="2427513" y="6216916"/>
            <a:ext cx="840377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b="1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Supplementary Figure 4 </a:t>
            </a:r>
            <a:r>
              <a:rPr lang="en-US" altLang="zh-CN" sz="105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Multi-peak map of MRM metabolite detection. </a:t>
            </a:r>
          </a:p>
          <a:p>
            <a:r>
              <a:rPr lang="en-US" altLang="zh-CN" sz="105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Each color of the mass spectrum peak represents a metabolite detected. (a) Anthocyanin. (b) Carotenoid. (c) Flavonoid.</a:t>
            </a:r>
            <a:endParaRPr lang="zh-CN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275E29-9CA7-D102-3BBA-90F8262E07ED}"/>
              </a:ext>
            </a:extLst>
          </p:cNvPr>
          <p:cNvGrpSpPr/>
          <p:nvPr/>
        </p:nvGrpSpPr>
        <p:grpSpPr>
          <a:xfrm>
            <a:off x="3820546" y="0"/>
            <a:ext cx="3955541" cy="6106887"/>
            <a:chOff x="3820546" y="0"/>
            <a:chExt cx="3955541" cy="610688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D0C6CBC-DF23-4834-1A2C-D7EC4DFF6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20546" y="1"/>
              <a:ext cx="3955541" cy="6106886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C2283973-5500-408D-6D53-8B5DAD60CAB9}"/>
                </a:ext>
              </a:extLst>
            </p:cNvPr>
            <p:cNvSpPr txBox="1"/>
            <p:nvPr/>
          </p:nvSpPr>
          <p:spPr>
            <a:xfrm>
              <a:off x="3942080" y="0"/>
              <a:ext cx="375920" cy="4455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zh-CN" alt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678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9665D2FA-52FD-41E1-8E6A-554D855F90FD}"/>
              </a:ext>
            </a:extLst>
          </p:cNvPr>
          <p:cNvSpPr txBox="1"/>
          <p:nvPr/>
        </p:nvSpPr>
        <p:spPr>
          <a:xfrm>
            <a:off x="2612570" y="6304002"/>
            <a:ext cx="844731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b="1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Supplementary Figure 5 </a:t>
            </a:r>
            <a:r>
              <a:rPr lang="en-US" altLang="zh-CN" sz="105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TIC overlap map of QC samples detected by mass spectrometry. </a:t>
            </a:r>
          </a:p>
          <a:p>
            <a:r>
              <a:rPr lang="en-US" altLang="zh-CN" sz="105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Abscissa is the retention time of metabolite detection (</a:t>
            </a:r>
            <a:r>
              <a:rPr lang="en-US" altLang="zh-CN" sz="105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Retentiontime</a:t>
            </a:r>
            <a:r>
              <a:rPr lang="en-US" altLang="zh-CN" sz="105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Rt); ordinate is the ion current intensity of ion detection (unit of intensity is cps, </a:t>
            </a:r>
            <a:r>
              <a:rPr lang="en-US" altLang="zh-CN" sz="105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countpersecond</a:t>
            </a:r>
            <a:r>
              <a:rPr lang="en-US" altLang="zh-CN" sz="105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(a) Anthocyanin. (b) Carotenoid. (c) Flavonoid.</a:t>
            </a:r>
            <a:endParaRPr lang="zh-CN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08625E8-B7C2-5AC1-53C7-749147AD6FF0}"/>
              </a:ext>
            </a:extLst>
          </p:cNvPr>
          <p:cNvGrpSpPr/>
          <p:nvPr/>
        </p:nvGrpSpPr>
        <p:grpSpPr>
          <a:xfrm>
            <a:off x="4046422" y="0"/>
            <a:ext cx="4099155" cy="6247538"/>
            <a:chOff x="4046422" y="0"/>
            <a:chExt cx="4099155" cy="6247538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365FF43-DECB-EFCF-8E75-982FB5FF5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46422" y="0"/>
              <a:ext cx="4099155" cy="6247538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1D057BDA-3BEB-4264-F233-C2832E365A17}"/>
                </a:ext>
              </a:extLst>
            </p:cNvPr>
            <p:cNvSpPr txBox="1"/>
            <p:nvPr/>
          </p:nvSpPr>
          <p:spPr>
            <a:xfrm>
              <a:off x="4185920" y="0"/>
              <a:ext cx="375920" cy="4455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zh-CN" alt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3392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121FF1BE-4842-FE92-B4DA-06D0A7358A50}"/>
              </a:ext>
            </a:extLst>
          </p:cNvPr>
          <p:cNvGrpSpPr/>
          <p:nvPr/>
        </p:nvGrpSpPr>
        <p:grpSpPr>
          <a:xfrm>
            <a:off x="3317758" y="354872"/>
            <a:ext cx="5329088" cy="5260523"/>
            <a:chOff x="3317758" y="354872"/>
            <a:chExt cx="5329088" cy="5260523"/>
          </a:xfrm>
        </p:grpSpPr>
        <p:graphicFrame>
          <p:nvGraphicFramePr>
            <p:cNvPr id="2" name="图表 1">
              <a:extLst>
                <a:ext uri="{FF2B5EF4-FFF2-40B4-BE49-F238E27FC236}">
                  <a16:creationId xmlns:a16="http://schemas.microsoft.com/office/drawing/2014/main" id="{C716A95E-09DE-BF3E-A35D-D9D5DC91319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97453748"/>
                </p:ext>
              </p:extLst>
            </p:nvPr>
          </p:nvGraphicFramePr>
          <p:xfrm>
            <a:off x="3383616" y="436305"/>
            <a:ext cx="5263230" cy="26630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" name="图表 4">
              <a:extLst>
                <a:ext uri="{FF2B5EF4-FFF2-40B4-BE49-F238E27FC236}">
                  <a16:creationId xmlns:a16="http://schemas.microsoft.com/office/drawing/2014/main" id="{4A3BFA9F-7578-A677-5EA2-B205329F4A5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39011946"/>
                </p:ext>
              </p:extLst>
            </p:nvPr>
          </p:nvGraphicFramePr>
          <p:xfrm>
            <a:off x="3371904" y="2851488"/>
            <a:ext cx="5274941" cy="27639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AE001C5C-F3FA-1063-2E82-DB9913B69875}"/>
                </a:ext>
              </a:extLst>
            </p:cNvPr>
            <p:cNvSpPr txBox="1"/>
            <p:nvPr/>
          </p:nvSpPr>
          <p:spPr>
            <a:xfrm>
              <a:off x="3317758" y="2634245"/>
              <a:ext cx="3792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04F7829-C1E5-B73E-17FB-B3A9F86BC996}"/>
                </a:ext>
              </a:extLst>
            </p:cNvPr>
            <p:cNvSpPr txBox="1"/>
            <p:nvPr/>
          </p:nvSpPr>
          <p:spPr>
            <a:xfrm>
              <a:off x="3317758" y="354872"/>
              <a:ext cx="3792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E2F78C1F-F106-25E7-53F4-C488A1934A2E}"/>
              </a:ext>
            </a:extLst>
          </p:cNvPr>
          <p:cNvSpPr txBox="1"/>
          <p:nvPr/>
        </p:nvSpPr>
        <p:spPr>
          <a:xfrm>
            <a:off x="3109928" y="5426675"/>
            <a:ext cx="60960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900" b="1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Supplementary Figure 6 </a:t>
            </a:r>
            <a:r>
              <a:rPr lang="en-US" altLang="zh-CN" sz="105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Content of different anthocyanin types. </a:t>
            </a:r>
          </a:p>
          <a:p>
            <a:r>
              <a:rPr lang="en-US" altLang="zh-CN" sz="105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(a) Classification according to the basic structure of anthocyanins. (b) Classification according to anthocyanins produced by the same gene. Error bars represent the standard deviations (SDs) of three biological replicates.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333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形用户界面&#10;&#10;描述已自动生成">
            <a:extLst>
              <a:ext uri="{FF2B5EF4-FFF2-40B4-BE49-F238E27FC236}">
                <a16:creationId xmlns:a16="http://schemas.microsoft.com/office/drawing/2014/main" id="{77601B63-C11E-AB35-2378-BD7E35B838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334"/>
          <a:stretch/>
        </p:blipFill>
        <p:spPr>
          <a:xfrm>
            <a:off x="1502774" y="317962"/>
            <a:ext cx="8883538" cy="509223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7D51763-8413-D88D-B7AF-FB3256667F6A}"/>
              </a:ext>
            </a:extLst>
          </p:cNvPr>
          <p:cNvSpPr txBox="1"/>
          <p:nvPr/>
        </p:nvSpPr>
        <p:spPr>
          <a:xfrm>
            <a:off x="1828800" y="5553153"/>
            <a:ext cx="89916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b="1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Supplementary Figure 7 </a:t>
            </a:r>
            <a:r>
              <a:rPr lang="en-US" altLang="zh-CN" sz="1050" b="1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</a:rPr>
              <a:t>Cluster heatmap of all expressed genes </a:t>
            </a:r>
            <a:r>
              <a:rPr lang="en-US" altLang="zh-CN" sz="1050" b="1" kern="100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</a:rPr>
              <a:t>inanthocyanin</a:t>
            </a:r>
            <a:r>
              <a:rPr lang="en-US" altLang="zh-CN" sz="1050" b="1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</a:rPr>
              <a:t> biosynthetic pathway in alfalfa.</a:t>
            </a:r>
          </a:p>
          <a:p>
            <a:r>
              <a:rPr lang="en-US" altLang="zh-CN" sz="1050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</a:rPr>
              <a:t>PAL: phenylalanine ammonia-lyase; 4CL: 4-coumarate: CoA ligase; C4H: cinnamate 4-hydroxylase; CHS: chalcone synthase; CHI: chalcone isomerase; F3’H: flavonoid 3'-hydroxylase; F3'H: flavonoid 3'-hydroxylase; F3'5'H: flavonoid 3', 5'-hydroxylase; DFR: </a:t>
            </a:r>
            <a:r>
              <a:rPr lang="en-US" altLang="zh-CN" sz="1050" kern="100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</a:rPr>
              <a:t>dihydroflavonol</a:t>
            </a:r>
            <a:r>
              <a:rPr lang="en-US" altLang="zh-CN" sz="1050" kern="100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</a:rPr>
              <a:t> reductase; LAR: leucoanthocyanidin reductase; ANS: anthocyanidin synthase; LDOX: leucoanthocyanidin dioxygenase; ANR: anthocyanidin reductase; BZ1: anthocyanidin 3-O-glucosyltransferase; 3MaT1: anthocyanin 3-O-glucoside-6''-O-malonyltransferase; 3GGT: anthocyanidin 3-O-glucoside 2''-O-glucosyltransferase; 3AT: anthocyanidin 3-O-glucoside 6''-O-acyltransferase; 5AT: anthocyanin 5-aromatic acyltransferase; UGT: UDP-glycosyltransferases.</a:t>
            </a:r>
            <a:endParaRPr lang="zh-CN" altLang="zh-CN" sz="1050" kern="100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9486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11226</TotalTime>
  <Words>1118</Words>
  <Application>Microsoft Office PowerPoint</Application>
  <PresentationFormat>宽屏</PresentationFormat>
  <Paragraphs>573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DengXian</vt:lpstr>
      <vt:lpstr>DengXian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16</cp:revision>
  <dcterms:created xsi:type="dcterms:W3CDTF">2024-03-16T12:59:18Z</dcterms:created>
  <dcterms:modified xsi:type="dcterms:W3CDTF">2024-04-08T05:16:42Z</dcterms:modified>
</cp:coreProperties>
</file>