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65" d="100"/>
          <a:sy n="65" d="100"/>
        </p:scale>
        <p:origin x="20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06/04/2024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600" b="1" dirty="0">
                <a:solidFill>
                  <a:schemeClr val="bg1"/>
                </a:solidFill>
              </a:rPr>
              <a:t>BK </a:t>
            </a:r>
            <a:r>
              <a:rPr lang="en-GB" sz="2600" b="1" dirty="0" err="1">
                <a:solidFill>
                  <a:schemeClr val="bg1"/>
                </a:solidFill>
              </a:rPr>
              <a:t>Polymomavirus</a:t>
            </a:r>
            <a:r>
              <a:rPr lang="en-GB" sz="2600" b="1" dirty="0">
                <a:solidFill>
                  <a:schemeClr val="bg1"/>
                </a:solidFill>
              </a:rPr>
              <a:t> Viremia and </a:t>
            </a:r>
            <a:r>
              <a:rPr lang="en-GB" sz="2600" b="1" dirty="0" err="1">
                <a:solidFill>
                  <a:schemeClr val="bg1"/>
                </a:solidFill>
              </a:rPr>
              <a:t>Viruria</a:t>
            </a:r>
            <a:r>
              <a:rPr lang="en-GB" sz="2600" b="1" dirty="0">
                <a:solidFill>
                  <a:schemeClr val="bg1"/>
                </a:solidFill>
              </a:rPr>
              <a:t> Frequency in Children Who</a:t>
            </a:r>
          </a:p>
          <a:p>
            <a:pPr marL="216000" algn="l"/>
            <a:r>
              <a:rPr lang="en-GB" sz="2600" b="1" dirty="0">
                <a:solidFill>
                  <a:schemeClr val="bg1"/>
                </a:solidFill>
              </a:rPr>
              <a:t>Are Receiving </a:t>
            </a:r>
            <a:r>
              <a:rPr lang="en-GB" sz="2600" b="1" dirty="0" err="1">
                <a:solidFill>
                  <a:schemeClr val="bg1"/>
                </a:solidFill>
              </a:rPr>
              <a:t>Immunsuppressive</a:t>
            </a:r>
            <a:r>
              <a:rPr lang="en-GB" sz="2600" b="1" dirty="0">
                <a:solidFill>
                  <a:schemeClr val="bg1"/>
                </a:solidFill>
              </a:rPr>
              <a:t> Treatment due to Kidney Disease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448" y="1010854"/>
            <a:ext cx="10536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dirty="0" err="1">
                <a:solidFill>
                  <a:schemeClr val="bg1"/>
                </a:solidFill>
              </a:rPr>
              <a:t>BKPyV</a:t>
            </a:r>
            <a:r>
              <a:rPr lang="en-GB" dirty="0">
                <a:solidFill>
                  <a:schemeClr val="bg1"/>
                </a:solidFill>
              </a:rPr>
              <a:t> screening may be necessary to performed in patient who received immunosuppressive treatment due to kidney disease other than kidney transplantation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Ugurtay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dirty="0" err="1">
                <a:solidFill>
                  <a:schemeClr val="bg1"/>
                </a:solidFill>
              </a:rPr>
              <a:t>BKPyV</a:t>
            </a:r>
            <a:r>
              <a:rPr lang="en-GB" dirty="0">
                <a:solidFill>
                  <a:schemeClr val="bg1"/>
                </a:solidFill>
              </a:rPr>
              <a:t> screening may be performed if the underlying disease is SLE or if cyclophosphamide is used as an </a:t>
            </a:r>
            <a:r>
              <a:rPr lang="en-GB" dirty="0" err="1">
                <a:solidFill>
                  <a:schemeClr val="bg1"/>
                </a:solidFill>
              </a:rPr>
              <a:t>immunsuppressive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55">
            <a:extLst>
              <a:ext uri="{FF2B5EF4-FFF2-40B4-BE49-F238E27FC236}">
                <a16:creationId xmlns:a16="http://schemas.microsoft.com/office/drawing/2014/main" id="{B384067B-0BE9-9045-A99A-EB46CE54561B}"/>
              </a:ext>
            </a:extLst>
          </p:cNvPr>
          <p:cNvSpPr/>
          <p:nvPr/>
        </p:nvSpPr>
        <p:spPr>
          <a:xfrm>
            <a:off x="383624" y="2668039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46 Children(25 female) patient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757C74E-7279-4048-8968-19FD68B5ECF5}"/>
              </a:ext>
            </a:extLst>
          </p:cNvPr>
          <p:cNvSpPr/>
          <p:nvPr/>
        </p:nvSpPr>
        <p:spPr>
          <a:xfrm>
            <a:off x="383624" y="4057499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28 Children (13 female) control</a:t>
            </a:r>
          </a:p>
        </p:txBody>
      </p:sp>
      <p:cxnSp>
        <p:nvCxnSpPr>
          <p:cNvPr id="9" name="Straight Arrow Connector 56">
            <a:extLst>
              <a:ext uri="{FF2B5EF4-FFF2-40B4-BE49-F238E27FC236}">
                <a16:creationId xmlns:a16="http://schemas.microsoft.com/office/drawing/2014/main" id="{9F02C324-9817-B34B-A817-24BB02AEF7FA}"/>
              </a:ext>
            </a:extLst>
          </p:cNvPr>
          <p:cNvCxnSpPr/>
          <p:nvPr/>
        </p:nvCxnSpPr>
        <p:spPr>
          <a:xfrm flipV="1">
            <a:off x="2198104" y="2434020"/>
            <a:ext cx="628373" cy="468037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57">
            <a:extLst>
              <a:ext uri="{FF2B5EF4-FFF2-40B4-BE49-F238E27FC236}">
                <a16:creationId xmlns:a16="http://schemas.microsoft.com/office/drawing/2014/main" id="{B3636C55-4BC5-B841-86A3-C53CEB1C7866}"/>
              </a:ext>
            </a:extLst>
          </p:cNvPr>
          <p:cNvCxnSpPr/>
          <p:nvPr/>
        </p:nvCxnSpPr>
        <p:spPr>
          <a:xfrm>
            <a:off x="2198104" y="2975150"/>
            <a:ext cx="613837" cy="46115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36">
            <a:extLst>
              <a:ext uri="{FF2B5EF4-FFF2-40B4-BE49-F238E27FC236}">
                <a16:creationId xmlns:a16="http://schemas.microsoft.com/office/drawing/2014/main" id="{FF7B4D53-9310-FF4A-97CD-DD25133084AE}"/>
              </a:ext>
            </a:extLst>
          </p:cNvPr>
          <p:cNvCxnSpPr/>
          <p:nvPr/>
        </p:nvCxnSpPr>
        <p:spPr>
          <a:xfrm flipV="1">
            <a:off x="2191883" y="4021723"/>
            <a:ext cx="537173" cy="38603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34">
            <a:extLst>
              <a:ext uri="{FF2B5EF4-FFF2-40B4-BE49-F238E27FC236}">
                <a16:creationId xmlns:a16="http://schemas.microsoft.com/office/drawing/2014/main" id="{0D3F6740-9906-9F4C-A00D-DE20963BD6B1}"/>
              </a:ext>
            </a:extLst>
          </p:cNvPr>
          <p:cNvCxnSpPr/>
          <p:nvPr/>
        </p:nvCxnSpPr>
        <p:spPr>
          <a:xfrm>
            <a:off x="2191883" y="4460428"/>
            <a:ext cx="563430" cy="464781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8">
            <a:extLst>
              <a:ext uri="{FF2B5EF4-FFF2-40B4-BE49-F238E27FC236}">
                <a16:creationId xmlns:a16="http://schemas.microsoft.com/office/drawing/2014/main" id="{B5882F98-4053-984D-9662-85E6A751E21E}"/>
              </a:ext>
            </a:extLst>
          </p:cNvPr>
          <p:cNvSpPr/>
          <p:nvPr/>
        </p:nvSpPr>
        <p:spPr>
          <a:xfrm>
            <a:off x="2912571" y="2128283"/>
            <a:ext cx="297139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AA0065"/>
                </a:solidFill>
              </a:rPr>
              <a:t>BKPyV</a:t>
            </a:r>
            <a:r>
              <a:rPr lang="en-GB" dirty="0">
                <a:solidFill>
                  <a:srgbClr val="AA0065"/>
                </a:solidFill>
              </a:rPr>
              <a:t>-DNA was detected in 2 urine samples </a:t>
            </a:r>
          </a:p>
        </p:txBody>
      </p:sp>
      <p:sp>
        <p:nvSpPr>
          <p:cNvPr id="17" name="Rectangle 58">
            <a:extLst>
              <a:ext uri="{FF2B5EF4-FFF2-40B4-BE49-F238E27FC236}">
                <a16:creationId xmlns:a16="http://schemas.microsoft.com/office/drawing/2014/main" id="{426954E0-0C79-3942-B1FA-8E913905A20E}"/>
              </a:ext>
            </a:extLst>
          </p:cNvPr>
          <p:cNvSpPr/>
          <p:nvPr/>
        </p:nvSpPr>
        <p:spPr>
          <a:xfrm>
            <a:off x="2912572" y="2997157"/>
            <a:ext cx="297139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AA0065"/>
                </a:solidFill>
              </a:rPr>
              <a:t>BKPyV</a:t>
            </a:r>
            <a:r>
              <a:rPr lang="en-GB" dirty="0">
                <a:solidFill>
                  <a:srgbClr val="AA0065"/>
                </a:solidFill>
              </a:rPr>
              <a:t>-DNA was not detected in any blood sample</a:t>
            </a:r>
          </a:p>
        </p:txBody>
      </p:sp>
      <p:sp>
        <p:nvSpPr>
          <p:cNvPr id="18" name="Rectangle 39">
            <a:extLst>
              <a:ext uri="{FF2B5EF4-FFF2-40B4-BE49-F238E27FC236}">
                <a16:creationId xmlns:a16="http://schemas.microsoft.com/office/drawing/2014/main" id="{B3EAC173-0BF3-BA48-BF41-62C03463CA3C}"/>
              </a:ext>
            </a:extLst>
          </p:cNvPr>
          <p:cNvSpPr/>
          <p:nvPr/>
        </p:nvSpPr>
        <p:spPr>
          <a:xfrm>
            <a:off x="2912572" y="3811070"/>
            <a:ext cx="2971393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65AA00"/>
                </a:solidFill>
              </a:rPr>
              <a:t>BKPyV</a:t>
            </a:r>
            <a:r>
              <a:rPr lang="en-GB" dirty="0">
                <a:solidFill>
                  <a:srgbClr val="65AA00"/>
                </a:solidFill>
              </a:rPr>
              <a:t>-DNA was not detected in any urine sample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:a16="http://schemas.microsoft.com/office/drawing/2014/main" id="{60681134-42AF-8143-8F4C-67A84FA148F9}"/>
              </a:ext>
            </a:extLst>
          </p:cNvPr>
          <p:cNvSpPr/>
          <p:nvPr/>
        </p:nvSpPr>
        <p:spPr>
          <a:xfrm>
            <a:off x="2912571" y="4622343"/>
            <a:ext cx="2971393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65AA00"/>
                </a:solidFill>
              </a:rPr>
              <a:t>BKPyV</a:t>
            </a:r>
            <a:r>
              <a:rPr lang="en-GB" dirty="0">
                <a:solidFill>
                  <a:srgbClr val="65AA00"/>
                </a:solidFill>
              </a:rPr>
              <a:t>-DNA was not detected in any blood sample</a:t>
            </a:r>
          </a:p>
        </p:txBody>
      </p:sp>
      <p:sp>
        <p:nvSpPr>
          <p:cNvPr id="21" name="Freeform: Shape 46">
            <a:extLst>
              <a:ext uri="{FF2B5EF4-FFF2-40B4-BE49-F238E27FC236}">
                <a16:creationId xmlns:a16="http://schemas.microsoft.com/office/drawing/2014/main" id="{2727D54B-9432-FA47-9820-92A284BD4C26}"/>
              </a:ext>
            </a:extLst>
          </p:cNvPr>
          <p:cNvSpPr/>
          <p:nvPr/>
        </p:nvSpPr>
        <p:spPr>
          <a:xfrm>
            <a:off x="6771985" y="165718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: Shape 46">
            <a:extLst>
              <a:ext uri="{FF2B5EF4-FFF2-40B4-BE49-F238E27FC236}">
                <a16:creationId xmlns:a16="http://schemas.microsoft.com/office/drawing/2014/main" id="{A0FE73A4-9D21-794D-A0C3-2EF894FFA45B}"/>
              </a:ext>
            </a:extLst>
          </p:cNvPr>
          <p:cNvSpPr/>
          <p:nvPr/>
        </p:nvSpPr>
        <p:spPr>
          <a:xfrm>
            <a:off x="6776153" y="277611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14072892-44B7-1949-8A5C-978499B4D3E1}"/>
              </a:ext>
            </a:extLst>
          </p:cNvPr>
          <p:cNvSpPr txBox="1"/>
          <p:nvPr/>
        </p:nvSpPr>
        <p:spPr>
          <a:xfrm>
            <a:off x="7857471" y="1897802"/>
            <a:ext cx="4625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437A"/>
                </a:solidFill>
              </a:rPr>
              <a:t>SLE</a:t>
            </a:r>
          </a:p>
          <a:p>
            <a:r>
              <a:rPr lang="en-GB" sz="2000" dirty="0" err="1">
                <a:solidFill>
                  <a:srgbClr val="00437A"/>
                </a:solidFill>
              </a:rPr>
              <a:t>Highier</a:t>
            </a:r>
            <a:r>
              <a:rPr lang="en-GB" sz="2000" dirty="0">
                <a:solidFill>
                  <a:srgbClr val="00437A"/>
                </a:solidFill>
              </a:rPr>
              <a:t> levels of </a:t>
            </a:r>
            <a:r>
              <a:rPr lang="en-GB" sz="2000" dirty="0" err="1">
                <a:solidFill>
                  <a:srgbClr val="00437A"/>
                </a:solidFill>
              </a:rPr>
              <a:t>BKPyV</a:t>
            </a:r>
            <a:r>
              <a:rPr lang="en-GB" sz="2000" dirty="0">
                <a:solidFill>
                  <a:srgbClr val="00437A"/>
                </a:solidFill>
              </a:rPr>
              <a:t>-DNA copies/mL</a:t>
            </a: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BEF82EB8-9EA4-B045-B18F-B54ED0FCADC2}"/>
              </a:ext>
            </a:extLst>
          </p:cNvPr>
          <p:cNvSpPr txBox="1"/>
          <p:nvPr/>
        </p:nvSpPr>
        <p:spPr>
          <a:xfrm>
            <a:off x="7857471" y="3070699"/>
            <a:ext cx="410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96DC0"/>
                </a:solidFill>
              </a:rPr>
              <a:t>Steroid dependent NS</a:t>
            </a:r>
          </a:p>
          <a:p>
            <a:r>
              <a:rPr lang="en-GB" sz="2000" dirty="0">
                <a:solidFill>
                  <a:srgbClr val="296DC0"/>
                </a:solidFill>
              </a:rPr>
              <a:t>Lower levels of </a:t>
            </a:r>
            <a:r>
              <a:rPr lang="en-GB" sz="2000" dirty="0" err="1">
                <a:solidFill>
                  <a:srgbClr val="296DC0"/>
                </a:solidFill>
              </a:rPr>
              <a:t>BKPyV</a:t>
            </a:r>
            <a:r>
              <a:rPr lang="en-GB" sz="2000" dirty="0">
                <a:solidFill>
                  <a:srgbClr val="296DC0"/>
                </a:solidFill>
              </a:rPr>
              <a:t>-DNA copies/mL</a:t>
            </a:r>
          </a:p>
        </p:txBody>
      </p:sp>
      <p:sp>
        <p:nvSpPr>
          <p:cNvPr id="38" name="TextBox 31">
            <a:extLst>
              <a:ext uri="{FF2B5EF4-FFF2-40B4-BE49-F238E27FC236}">
                <a16:creationId xmlns:a16="http://schemas.microsoft.com/office/drawing/2014/main" id="{7A98FA10-9653-6944-B6F9-43B7749B4636}"/>
              </a:ext>
            </a:extLst>
          </p:cNvPr>
          <p:cNvSpPr txBox="1"/>
          <p:nvPr/>
        </p:nvSpPr>
        <p:spPr>
          <a:xfrm>
            <a:off x="7028627" y="4266033"/>
            <a:ext cx="3791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Both patients have received cyclophosphamide treatment</a:t>
            </a:r>
          </a:p>
        </p:txBody>
      </p:sp>
      <p:cxnSp>
        <p:nvCxnSpPr>
          <p:cNvPr id="39" name="Straight Arrow Connector 56">
            <a:extLst>
              <a:ext uri="{FF2B5EF4-FFF2-40B4-BE49-F238E27FC236}">
                <a16:creationId xmlns:a16="http://schemas.microsoft.com/office/drawing/2014/main" id="{6920A534-4613-E344-8E81-680AD35BA3D0}"/>
              </a:ext>
            </a:extLst>
          </p:cNvPr>
          <p:cNvCxnSpPr/>
          <p:nvPr/>
        </p:nvCxnSpPr>
        <p:spPr>
          <a:xfrm flipV="1">
            <a:off x="6063211" y="1984161"/>
            <a:ext cx="628373" cy="468037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57">
            <a:extLst>
              <a:ext uri="{FF2B5EF4-FFF2-40B4-BE49-F238E27FC236}">
                <a16:creationId xmlns:a16="http://schemas.microsoft.com/office/drawing/2014/main" id="{613C9C27-2F64-C64E-903C-46C7624A46AE}"/>
              </a:ext>
            </a:extLst>
          </p:cNvPr>
          <p:cNvCxnSpPr/>
          <p:nvPr/>
        </p:nvCxnSpPr>
        <p:spPr>
          <a:xfrm>
            <a:off x="6096000" y="2535174"/>
            <a:ext cx="613837" cy="46115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11">
            <a:extLst>
              <a:ext uri="{FF2B5EF4-FFF2-40B4-BE49-F238E27FC236}">
                <a16:creationId xmlns:a16="http://schemas.microsoft.com/office/drawing/2014/main" id="{C46994C6-E81F-D44A-A5E8-61A380C73A7F}"/>
              </a:ext>
            </a:extLst>
          </p:cNvPr>
          <p:cNvSpPr/>
          <p:nvPr/>
        </p:nvSpPr>
        <p:spPr>
          <a:xfrm rot="5400000">
            <a:off x="7429872" y="1839701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Up Arrow 11">
            <a:extLst>
              <a:ext uri="{FF2B5EF4-FFF2-40B4-BE49-F238E27FC236}">
                <a16:creationId xmlns:a16="http://schemas.microsoft.com/office/drawing/2014/main" id="{3344EE02-9D8F-9C42-A6A3-F6264C9C6068}"/>
              </a:ext>
            </a:extLst>
          </p:cNvPr>
          <p:cNvSpPr/>
          <p:nvPr/>
        </p:nvSpPr>
        <p:spPr>
          <a:xfrm rot="5400000">
            <a:off x="7429872" y="2175301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Up Arrow 74">
            <a:extLst>
              <a:ext uri="{FF2B5EF4-FFF2-40B4-BE49-F238E27FC236}">
                <a16:creationId xmlns:a16="http://schemas.microsoft.com/office/drawing/2014/main" id="{D8FC4722-2D69-4A42-A7FB-0AD81F06896F}"/>
              </a:ext>
            </a:extLst>
          </p:cNvPr>
          <p:cNvSpPr/>
          <p:nvPr/>
        </p:nvSpPr>
        <p:spPr>
          <a:xfrm rot="5400000">
            <a:off x="7429872" y="2969265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Up Arrow 74">
            <a:extLst>
              <a:ext uri="{FF2B5EF4-FFF2-40B4-BE49-F238E27FC236}">
                <a16:creationId xmlns:a16="http://schemas.microsoft.com/office/drawing/2014/main" id="{1D4FA2C3-C94D-A847-BA57-AAC9987138FF}"/>
              </a:ext>
            </a:extLst>
          </p:cNvPr>
          <p:cNvSpPr/>
          <p:nvPr/>
        </p:nvSpPr>
        <p:spPr>
          <a:xfrm rot="5400000">
            <a:off x="7415662" y="3366621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Up Arrow 12">
            <a:extLst>
              <a:ext uri="{FF2B5EF4-FFF2-40B4-BE49-F238E27FC236}">
                <a16:creationId xmlns:a16="http://schemas.microsoft.com/office/drawing/2014/main" id="{C307341E-E78B-024C-8545-962527B74277}"/>
              </a:ext>
            </a:extLst>
          </p:cNvPr>
          <p:cNvSpPr/>
          <p:nvPr/>
        </p:nvSpPr>
        <p:spPr>
          <a:xfrm rot="10800000">
            <a:off x="6877939" y="4253852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2986</TotalTime>
  <Words>139</Words>
  <Application>Microsoft Macintosh PowerPoint</Application>
  <PresentationFormat>Geniş ekran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Sunusu</vt:lpstr>
    </vt:vector>
  </TitlesOfParts>
  <Company>University College London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Microsoft Office User</cp:lastModifiedBy>
  <cp:revision>61</cp:revision>
  <dcterms:created xsi:type="dcterms:W3CDTF">2019-06-13T12:30:18Z</dcterms:created>
  <dcterms:modified xsi:type="dcterms:W3CDTF">2024-04-06T14:33:28Z</dcterms:modified>
</cp:coreProperties>
</file>