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Override PartName="/ppt/slides/slide2.xml" ContentType="application/vnd.openxmlformats-officedocument.presentationml.slid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docprops/core.xml" ContentType="application/vnd.openxmlformats-package.core-properties+xml"/>
  <Override PartName="/ppt/slides/slide3.xml" ContentType="application/vnd.openxmlformats-officedocument.presentationml.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"/>
  </p:notesMasterIdLst>
  <p:sldIdLst>
    <p:sldId id="257" r:id="rId3"/>
    <p:sldId id="258" r:id="rId4"/>
    <p:sldId id="259" r:id="rId5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C083E6E3-FA7D-4D7B-A595-EF9225AFEA82}" styleName="淡色スタイル 1 - アクセント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7973" autoAdjust="0"/>
    <p:restoredTop sz="94660"/>
  </p:normalViewPr>
  <p:slideViewPr>
    <p:cSldViewPr snapToGrid="0">
      <p:cViewPr varScale="1">
        <p:scale>
          <a:sx n="86" d="100"/>
          <a:sy n="86" d="100"/>
        </p:scale>
        <p:origin x="120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tableStyles" Target="tableStyles.xml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のプレースホルダー 1"/>
          <p:cNvSpPr>
            <a:spLocks noGrp="1" noEditPoints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  <a:p>
            <a:endParaRPr lang="en-US"/>
          </a:p>
        </p:txBody>
      </p:sp>
      <p:sp>
        <p:nvSpPr>
          <p:cNvPr id="3" name="日付のプレースホルダー 2"/>
          <p:cNvSpPr>
            <a:spLocks noGrp="1" noEditPoints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DD1ED4-992D-4A05-B1AD-75E0368CCAA3}" type="datetimeFigureOut">
              <a:rPr lang="en-US" smtClean="0"/>
              <a:t>4/8/2024</a:t>
            </a:fld>
            <a:endParaRPr lang="en-US"/>
          </a:p>
        </p:txBody>
      </p:sp>
      <p:sp>
        <p:nvSpPr>
          <p:cNvPr id="4" name="スライド画像のプレースホルダー 3"/>
          <p:cNvSpPr>
            <a:spLocks noGrp="1" noRot="1" noChangeAspect="1" noEditPoints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  <a:p>
            <a:endParaRPr lang="en-US"/>
          </a:p>
        </p:txBody>
      </p:sp>
      <p:sp>
        <p:nvSpPr>
          <p:cNvPr id="5" name="ノートのプレースホルダー 4"/>
          <p:cNvSpPr>
            <a:spLocks noGrp="1" noEditPoints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クリックしてテキストスタイルのマスターを編集</a:t>
            </a:r>
          </a:p>
          <a:p>
            <a:pPr lvl="1"/>
            <a:r>
              <a:rPr kumimoji="1" lang="ja-JP" altLang="en-US"/>
              <a:t>第2レベル</a:t>
            </a:r>
          </a:p>
          <a:p>
            <a:pPr lvl="2"/>
            <a:r>
              <a:rPr kumimoji="1" lang="ja-JP" altLang="en-US"/>
              <a:t>第3レベル</a:t>
            </a:r>
          </a:p>
          <a:p>
            <a:pPr lvl="3"/>
            <a:r>
              <a:rPr kumimoji="1" lang="ja-JP" altLang="en-US"/>
              <a:t>第4レベル</a:t>
            </a:r>
          </a:p>
          <a:p>
            <a:pPr lvl="4"/>
            <a:r>
              <a:rPr kumimoji="1" lang="ja-JP" altLang="en-US"/>
              <a:t>第5レベル</a:t>
            </a:r>
          </a:p>
        </p:txBody>
      </p:sp>
      <p:sp>
        <p:nvSpPr>
          <p:cNvPr id="6" name="フッターのプレースホルダー 5"/>
          <p:cNvSpPr>
            <a:spLocks noGrp="1" noEditPoints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のプレースホルダー 6"/>
          <p:cNvSpPr>
            <a:spLocks noGrp="1" noEditPoint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C76E8D-33AD-4712-92EF-4148D47D0785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画像のプレースホルダー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テキストのプレースホルダー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スライド番号のプレースホルダー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0BB9C96F-9E8C-4BBD-A5C1-33DE5BE5444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画像のプレースホルダー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テキストのプレースホルダー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スライド番号のプレースホルダー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9FD780F9-E6F6-47A4-BBF9-D7F9B24A1E3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画像のプレースホルダー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テキストのプレースホルダー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スライド番号のプレースホルダー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A6048E44-3A03-4E06-954D-D6A659317B5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 noEditPoints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クリックしてタイトルスタイルのマスターを編集</a:t>
            </a:r>
          </a:p>
        </p:txBody>
      </p:sp>
      <p:sp>
        <p:nvSpPr>
          <p:cNvPr id="3" name="サブタイトル 2"/>
          <p:cNvSpPr>
            <a:spLocks noGrp="1" noEditPoints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kumimoji="1" lang="ja-JP" altLang="en-US"/>
              <a:t>クリックしてサブタイトルスタイルのマスターを編集</a:t>
            </a:r>
          </a:p>
        </p:txBody>
      </p:sp>
      <p:sp>
        <p:nvSpPr>
          <p:cNvPr id="4" name="日付のプレースホルダー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71FD7FF2-845F-41B9-944F-35B90659B7D6}" type="datetimeFigureOut">
              <a:rPr lang="en-US" smtClean="0"/>
              <a:t>4/8/2024</a:t>
            </a:fld>
            <a:endParaRPr lang="en-US"/>
          </a:p>
        </p:txBody>
      </p:sp>
      <p:sp>
        <p:nvSpPr>
          <p:cNvPr id="5" name="フッターのプレースホルダー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のプレースホルダー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707E345D-6FE0-4977-A3DF-5875ED8E59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クリックしてタイトルスタイルのマスターを編集</a:t>
            </a:r>
          </a:p>
        </p:txBody>
      </p:sp>
      <p:sp>
        <p:nvSpPr>
          <p:cNvPr id="3" name="コンテンツのプレースホルダー 2"/>
          <p:cNvSpPr>
            <a:spLocks noGrp="1" noEditPoints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クリックしてテキストスタイルのマスターを編集</a:t>
            </a:r>
          </a:p>
          <a:p>
            <a:pPr lvl="1"/>
            <a:r>
              <a:rPr kumimoji="1" lang="ja-JP" altLang="en-US"/>
              <a:t>第2レベル</a:t>
            </a:r>
          </a:p>
          <a:p>
            <a:pPr lvl="2"/>
            <a:r>
              <a:rPr kumimoji="1" lang="ja-JP" altLang="en-US"/>
              <a:t>第3レベル</a:t>
            </a:r>
          </a:p>
          <a:p>
            <a:pPr lvl="3"/>
            <a:r>
              <a:rPr kumimoji="1" lang="ja-JP" altLang="en-US"/>
              <a:t>第4レベル</a:t>
            </a:r>
          </a:p>
          <a:p>
            <a:pPr lvl="4"/>
            <a:r>
              <a:rPr kumimoji="1" lang="ja-JP" altLang="en-US"/>
              <a:t>第5レベル</a:t>
            </a:r>
          </a:p>
        </p:txBody>
      </p:sp>
      <p:sp>
        <p:nvSpPr>
          <p:cNvPr id="4" name="日付のプレースホルダー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71FD7FF2-845F-41B9-944F-35B90659B7D6}" type="datetimeFigureOut">
              <a:rPr lang="en-US" smtClean="0"/>
              <a:t>4/8/2024</a:t>
            </a:fld>
            <a:endParaRPr lang="en-US"/>
          </a:p>
        </p:txBody>
      </p:sp>
      <p:sp>
        <p:nvSpPr>
          <p:cNvPr id="5" name="フッターのプレースホルダー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のプレースホルダー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707E345D-6FE0-4977-A3DF-5875ED8E59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のヘッダ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 noEditPoints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クリックしてタイトルスタイルのマスターを編集</a:t>
            </a:r>
          </a:p>
        </p:txBody>
      </p:sp>
      <p:sp>
        <p:nvSpPr>
          <p:cNvPr id="3" name="テキストのプレースホルダー 2"/>
          <p:cNvSpPr>
            <a:spLocks noGrp="1" noEditPoints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クリックしてテキストスタイルのマスターを編集</a:t>
            </a:r>
          </a:p>
        </p:txBody>
      </p:sp>
      <p:sp>
        <p:nvSpPr>
          <p:cNvPr id="4" name="日付のプレースホルダー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71FD7FF2-845F-41B9-944F-35B90659B7D6}" type="datetimeFigureOut">
              <a:rPr lang="en-US" smtClean="0"/>
              <a:t>4/8/2024</a:t>
            </a:fld>
            <a:endParaRPr lang="en-US"/>
          </a:p>
        </p:txBody>
      </p:sp>
      <p:sp>
        <p:nvSpPr>
          <p:cNvPr id="5" name="フッターのプレースホルダー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のプレースホルダー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707E345D-6FE0-4977-A3DF-5875ED8E59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クリックしてタイトルスタイルのマスターを編集</a:t>
            </a:r>
          </a:p>
        </p:txBody>
      </p:sp>
      <p:sp>
        <p:nvSpPr>
          <p:cNvPr id="3" name="コンテンツのプレースホルダー 2"/>
          <p:cNvSpPr>
            <a:spLocks noGrp="1" noEditPoints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クリックしてテキストスタイルのマスターを編集</a:t>
            </a:r>
          </a:p>
          <a:p>
            <a:pPr lvl="1"/>
            <a:r>
              <a:rPr kumimoji="1" lang="ja-JP" altLang="en-US"/>
              <a:t>第2レベル</a:t>
            </a:r>
          </a:p>
          <a:p>
            <a:pPr lvl="2"/>
            <a:r>
              <a:rPr kumimoji="1" lang="ja-JP" altLang="en-US"/>
              <a:t>第3レベル</a:t>
            </a:r>
          </a:p>
          <a:p>
            <a:pPr lvl="3"/>
            <a:r>
              <a:rPr kumimoji="1" lang="ja-JP" altLang="en-US"/>
              <a:t>第4レベル</a:t>
            </a:r>
          </a:p>
          <a:p>
            <a:pPr lvl="4"/>
            <a:r>
              <a:rPr kumimoji="1" lang="ja-JP" altLang="en-US"/>
              <a:t>第5レベル</a:t>
            </a:r>
          </a:p>
        </p:txBody>
      </p:sp>
      <p:sp>
        <p:nvSpPr>
          <p:cNvPr id="4" name="コンテンツのプレースホルダー 3"/>
          <p:cNvSpPr>
            <a:spLocks noGrp="1" noEditPoints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クリックしてテキストスタイルのマスターを編集</a:t>
            </a:r>
          </a:p>
          <a:p>
            <a:pPr lvl="1"/>
            <a:r>
              <a:rPr kumimoji="1" lang="ja-JP" altLang="en-US"/>
              <a:t>第2レベル</a:t>
            </a:r>
          </a:p>
          <a:p>
            <a:pPr lvl="2"/>
            <a:r>
              <a:rPr kumimoji="1" lang="ja-JP" altLang="en-US"/>
              <a:t>第3レベル</a:t>
            </a:r>
          </a:p>
          <a:p>
            <a:pPr lvl="3"/>
            <a:r>
              <a:rPr kumimoji="1" lang="ja-JP" altLang="en-US"/>
              <a:t>第4レベル</a:t>
            </a:r>
          </a:p>
          <a:p>
            <a:pPr lvl="4"/>
            <a:r>
              <a:rPr kumimoji="1" lang="ja-JP" altLang="en-US"/>
              <a:t>第5レベル</a:t>
            </a:r>
          </a:p>
        </p:txBody>
      </p:sp>
      <p:sp>
        <p:nvSpPr>
          <p:cNvPr id="5" name="日付のプレースホルダー 4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71FD7FF2-845F-41B9-944F-35B90659B7D6}" type="datetimeFigureOut">
              <a:rPr lang="en-US" smtClean="0"/>
              <a:t>4/8/2024</a:t>
            </a:fld>
            <a:endParaRPr lang="en-US"/>
          </a:p>
        </p:txBody>
      </p:sp>
      <p:sp>
        <p:nvSpPr>
          <p:cNvPr id="6" name="フッターのプレースホルダー 5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のプレースホルダー 6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707E345D-6FE0-4977-A3DF-5875ED8E59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 noEditPoints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クリックしてタイトルスタイルのマスターを編集</a:t>
            </a:r>
          </a:p>
        </p:txBody>
      </p:sp>
      <p:sp>
        <p:nvSpPr>
          <p:cNvPr id="3" name="テキストのプレースホルダー 2"/>
          <p:cNvSpPr>
            <a:spLocks noGrp="1" noEditPoints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クリックしてテキストスタイルのマスターを編集</a:t>
            </a:r>
          </a:p>
        </p:txBody>
      </p:sp>
      <p:sp>
        <p:nvSpPr>
          <p:cNvPr id="4" name="コンテンツのプレースホルダー 3"/>
          <p:cNvSpPr>
            <a:spLocks noGrp="1" noEditPoints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クリックしてテキストスタイルのマスターを編集</a:t>
            </a:r>
          </a:p>
          <a:p>
            <a:pPr lvl="1"/>
            <a:r>
              <a:rPr kumimoji="1" lang="ja-JP" altLang="en-US"/>
              <a:t>第2レベル</a:t>
            </a:r>
          </a:p>
          <a:p>
            <a:pPr lvl="2"/>
            <a:r>
              <a:rPr kumimoji="1" lang="ja-JP" altLang="en-US"/>
              <a:t>第3レベル</a:t>
            </a:r>
          </a:p>
          <a:p>
            <a:pPr lvl="3"/>
            <a:r>
              <a:rPr kumimoji="1" lang="ja-JP" altLang="en-US"/>
              <a:t>第4レベル</a:t>
            </a:r>
          </a:p>
          <a:p>
            <a:pPr lvl="4"/>
            <a:r>
              <a:rPr kumimoji="1" lang="ja-JP" altLang="en-US"/>
              <a:t>第5レベル</a:t>
            </a:r>
          </a:p>
        </p:txBody>
      </p:sp>
      <p:sp>
        <p:nvSpPr>
          <p:cNvPr id="5" name="テキストのプレースホルダー 4"/>
          <p:cNvSpPr>
            <a:spLocks noGrp="1" noEditPoints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クリックしてテキストスタイルのマスターを編集</a:t>
            </a:r>
          </a:p>
        </p:txBody>
      </p:sp>
      <p:sp>
        <p:nvSpPr>
          <p:cNvPr id="6" name="コンテンツのプレースホルダー 5"/>
          <p:cNvSpPr>
            <a:spLocks noGrp="1" noEditPoints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クリックしてテキストスタイルのマスターを編集</a:t>
            </a:r>
          </a:p>
          <a:p>
            <a:pPr lvl="1"/>
            <a:r>
              <a:rPr kumimoji="1" lang="ja-JP" altLang="en-US"/>
              <a:t>第2レベル</a:t>
            </a:r>
          </a:p>
          <a:p>
            <a:pPr lvl="2"/>
            <a:r>
              <a:rPr kumimoji="1" lang="ja-JP" altLang="en-US"/>
              <a:t>第3レベル</a:t>
            </a:r>
          </a:p>
          <a:p>
            <a:pPr lvl="3"/>
            <a:r>
              <a:rPr kumimoji="1" lang="ja-JP" altLang="en-US"/>
              <a:t>第4レベル</a:t>
            </a:r>
          </a:p>
          <a:p>
            <a:pPr lvl="4"/>
            <a:r>
              <a:rPr kumimoji="1" lang="ja-JP" altLang="en-US"/>
              <a:t>第5レベル</a:t>
            </a:r>
          </a:p>
        </p:txBody>
      </p:sp>
      <p:sp>
        <p:nvSpPr>
          <p:cNvPr id="7" name="日付のプレースホルダー 6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71FD7FF2-845F-41B9-944F-35B90659B7D6}" type="datetimeFigureOut">
              <a:rPr lang="en-US" smtClean="0"/>
              <a:t>4/8/2024</a:t>
            </a:fld>
            <a:endParaRPr lang="en-US"/>
          </a:p>
        </p:txBody>
      </p:sp>
      <p:sp>
        <p:nvSpPr>
          <p:cNvPr id="8" name="フッターのプレースホルダー 7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のプレースホルダー 8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707E345D-6FE0-4977-A3DF-5875ED8E59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クリックしてタイトルスタイルのマスターを編集</a:t>
            </a:r>
          </a:p>
        </p:txBody>
      </p:sp>
      <p:sp>
        <p:nvSpPr>
          <p:cNvPr id="3" name="日付のプレースホルダー 2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71FD7FF2-845F-41B9-944F-35B90659B7D6}" type="datetimeFigureOut">
              <a:rPr lang="en-US" smtClean="0"/>
              <a:t>4/8/2024</a:t>
            </a:fld>
            <a:endParaRPr lang="en-US"/>
          </a:p>
        </p:txBody>
      </p:sp>
      <p:sp>
        <p:nvSpPr>
          <p:cNvPr id="4" name="フッターのプレースホルダー 3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のプレースホルダー 4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707E345D-6FE0-4977-A3DF-5875ED8E59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ブランク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のプレースホルダー 1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71FD7FF2-845F-41B9-944F-35B90659B7D6}" type="datetimeFigureOut">
              <a:rPr lang="en-US" smtClean="0"/>
              <a:t>4/8/2024</a:t>
            </a:fld>
            <a:endParaRPr lang="en-US"/>
          </a:p>
        </p:txBody>
      </p:sp>
      <p:sp>
        <p:nvSpPr>
          <p:cNvPr id="3" name="フッターのプレースホルダー 2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のプレースホルダー 3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707E345D-6FE0-4977-A3DF-5875ED8E59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キャプション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 noEditPoints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クリックしてタイトルスタイルのマスターを編集</a:t>
            </a:r>
          </a:p>
        </p:txBody>
      </p:sp>
      <p:sp>
        <p:nvSpPr>
          <p:cNvPr id="3" name="コンテンツのプレースホルダー 2"/>
          <p:cNvSpPr>
            <a:spLocks noGrp="1" noEditPoints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クリックしてテキストスタイルのマスターを編集</a:t>
            </a:r>
          </a:p>
          <a:p>
            <a:pPr lvl="1"/>
            <a:r>
              <a:rPr kumimoji="1" lang="ja-JP" altLang="en-US"/>
              <a:t>第2レベル</a:t>
            </a:r>
          </a:p>
          <a:p>
            <a:pPr lvl="2"/>
            <a:r>
              <a:rPr kumimoji="1" lang="ja-JP" altLang="en-US"/>
              <a:t>第3レベル</a:t>
            </a:r>
          </a:p>
          <a:p>
            <a:pPr lvl="3"/>
            <a:r>
              <a:rPr kumimoji="1" lang="ja-JP" altLang="en-US"/>
              <a:t>第4レベル</a:t>
            </a:r>
          </a:p>
          <a:p>
            <a:pPr lvl="4"/>
            <a:r>
              <a:rPr kumimoji="1" lang="ja-JP" altLang="en-US"/>
              <a:t>第5レベル</a:t>
            </a:r>
          </a:p>
        </p:txBody>
      </p:sp>
      <p:sp>
        <p:nvSpPr>
          <p:cNvPr id="4" name="テキストのプレースホルダー 3"/>
          <p:cNvSpPr>
            <a:spLocks noGrp="1" noEditPoints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クリックしてテキストスタイルのマスターを編集</a:t>
            </a:r>
          </a:p>
        </p:txBody>
      </p:sp>
      <p:sp>
        <p:nvSpPr>
          <p:cNvPr id="5" name="日付のプレースホルダー 4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71FD7FF2-845F-41B9-944F-35B90659B7D6}" type="datetimeFigureOut">
              <a:rPr lang="en-US" smtClean="0"/>
              <a:t>4/8/2024</a:t>
            </a:fld>
            <a:endParaRPr lang="en-US"/>
          </a:p>
        </p:txBody>
      </p:sp>
      <p:sp>
        <p:nvSpPr>
          <p:cNvPr id="6" name="フッターのプレースホルダー 5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のプレースホルダー 6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707E345D-6FE0-4977-A3DF-5875ED8E59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キャプション付きの写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 noEditPoints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クリックしてタイトルスタイルのマスターを編集</a:t>
            </a:r>
          </a:p>
        </p:txBody>
      </p:sp>
      <p:sp>
        <p:nvSpPr>
          <p:cNvPr id="3" name="写真のプレースホルダー 2"/>
          <p:cNvSpPr>
            <a:spLocks noGrp="1" noEditPoints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kumimoji="1" lang="ja-JP" altLang="en-US"/>
              <a:t>写真を追加するにはアイコンをクリック</a:t>
            </a:r>
          </a:p>
        </p:txBody>
      </p:sp>
      <p:sp>
        <p:nvSpPr>
          <p:cNvPr id="4" name="テキストのプレースホルダー 3"/>
          <p:cNvSpPr>
            <a:spLocks noGrp="1" noEditPoints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クリックしてテキストスタイルのマスターを編集</a:t>
            </a:r>
          </a:p>
        </p:txBody>
      </p:sp>
      <p:sp>
        <p:nvSpPr>
          <p:cNvPr id="5" name="日付のプレースホルダー 4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71FD7FF2-845F-41B9-944F-35B90659B7D6}" type="datetimeFigureOut">
              <a:rPr lang="en-US" smtClean="0"/>
              <a:t>4/8/2024</a:t>
            </a:fld>
            <a:endParaRPr lang="en-US"/>
          </a:p>
        </p:txBody>
      </p:sp>
      <p:sp>
        <p:nvSpPr>
          <p:cNvPr id="6" name="フッターのプレースホルダー 5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のプレースホルダー 6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707E345D-6FE0-4977-A3DF-5875ED8E59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クリックしてタイトルスタイルのマスターを編集</a:t>
            </a:r>
          </a:p>
        </p:txBody>
      </p:sp>
      <p:sp>
        <p:nvSpPr>
          <p:cNvPr id="3" name="縦書きテキストのプレースホルダー 2"/>
          <p:cNvSpPr>
            <a:spLocks noGrp="1" noEditPoints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クリックしてテキストスタイルのマスターを編集</a:t>
            </a:r>
          </a:p>
          <a:p>
            <a:pPr lvl="1"/>
            <a:r>
              <a:rPr kumimoji="1" lang="ja-JP" altLang="en-US"/>
              <a:t>第2レベル</a:t>
            </a:r>
          </a:p>
          <a:p>
            <a:pPr lvl="2"/>
            <a:r>
              <a:rPr kumimoji="1" lang="ja-JP" altLang="en-US"/>
              <a:t>第3レベル</a:t>
            </a:r>
          </a:p>
          <a:p>
            <a:pPr lvl="3"/>
            <a:r>
              <a:rPr kumimoji="1" lang="ja-JP" altLang="en-US"/>
              <a:t>第4レベル</a:t>
            </a:r>
          </a:p>
          <a:p>
            <a:pPr lvl="4"/>
            <a:r>
              <a:rPr kumimoji="1" lang="ja-JP" altLang="en-US"/>
              <a:t>第5レベル</a:t>
            </a:r>
          </a:p>
        </p:txBody>
      </p:sp>
      <p:sp>
        <p:nvSpPr>
          <p:cNvPr id="4" name="日付のプレースホルダー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71FD7FF2-845F-41B9-944F-35B90659B7D6}" type="datetimeFigureOut">
              <a:rPr lang="en-US" smtClean="0"/>
              <a:t>4/8/2024</a:t>
            </a:fld>
            <a:endParaRPr lang="en-US"/>
          </a:p>
        </p:txBody>
      </p:sp>
      <p:sp>
        <p:nvSpPr>
          <p:cNvPr id="5" name="フッターのプレースホルダー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のプレースホルダー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707E345D-6FE0-4977-A3DF-5875ED8E59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 noEditPoints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クリックしてタイトルスタイルのマスターを編集</a:t>
            </a:r>
          </a:p>
        </p:txBody>
      </p:sp>
      <p:sp>
        <p:nvSpPr>
          <p:cNvPr id="3" name="縦書きテキストのプレースホルダー 2"/>
          <p:cNvSpPr>
            <a:spLocks noGrp="1" noEditPoints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クリックしてテキストスタイルのマスターを編集</a:t>
            </a:r>
          </a:p>
          <a:p>
            <a:pPr lvl="1"/>
            <a:r>
              <a:rPr kumimoji="1" lang="ja-JP" altLang="en-US"/>
              <a:t>第2レベル</a:t>
            </a:r>
          </a:p>
          <a:p>
            <a:pPr lvl="2"/>
            <a:r>
              <a:rPr kumimoji="1" lang="ja-JP" altLang="en-US"/>
              <a:t>第3レベル</a:t>
            </a:r>
          </a:p>
          <a:p>
            <a:pPr lvl="3"/>
            <a:r>
              <a:rPr kumimoji="1" lang="ja-JP" altLang="en-US"/>
              <a:t>第4レベル</a:t>
            </a:r>
          </a:p>
          <a:p>
            <a:pPr lvl="4"/>
            <a:r>
              <a:rPr kumimoji="1" lang="ja-JP" altLang="en-US"/>
              <a:t>第5レベル</a:t>
            </a:r>
          </a:p>
        </p:txBody>
      </p:sp>
      <p:sp>
        <p:nvSpPr>
          <p:cNvPr id="4" name="日付のプレースホルダー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71FD7FF2-845F-41B9-944F-35B90659B7D6}" type="datetimeFigureOut">
              <a:rPr lang="en-US" smtClean="0"/>
              <a:t>4/8/2024</a:t>
            </a:fld>
            <a:endParaRPr lang="en-US"/>
          </a:p>
        </p:txBody>
      </p:sp>
      <p:sp>
        <p:nvSpPr>
          <p:cNvPr id="5" name="フッターのプレースホルダー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のプレースホルダー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707E345D-6FE0-4977-A3DF-5875ED8E59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のプレースホルダー 1"/>
          <p:cNvSpPr>
            <a:spLocks noGrp="1" noEditPoints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クリックしてタイトルスタイルのマスターを編集</a:t>
            </a:r>
          </a:p>
        </p:txBody>
      </p:sp>
      <p:sp>
        <p:nvSpPr>
          <p:cNvPr id="3" name="テキストのプレースホルダー 2"/>
          <p:cNvSpPr>
            <a:spLocks noGrp="1" noEditPoints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クリックしてテキストスタイルのマスターを編集</a:t>
            </a:r>
          </a:p>
          <a:p>
            <a:pPr lvl="1"/>
            <a:r>
              <a:rPr kumimoji="1" lang="ja-JP" altLang="en-US"/>
              <a:t>第2レベル</a:t>
            </a:r>
          </a:p>
          <a:p>
            <a:pPr lvl="2"/>
            <a:r>
              <a:rPr kumimoji="1" lang="ja-JP" altLang="en-US"/>
              <a:t>第3レベル</a:t>
            </a:r>
          </a:p>
          <a:p>
            <a:pPr lvl="3"/>
            <a:r>
              <a:rPr kumimoji="1" lang="ja-JP" altLang="en-US"/>
              <a:t>第4レベル</a:t>
            </a:r>
          </a:p>
          <a:p>
            <a:pPr lvl="4"/>
            <a:r>
              <a:rPr kumimoji="1" lang="ja-JP" altLang="en-US"/>
              <a:t>第5レベル</a:t>
            </a:r>
          </a:p>
        </p:txBody>
      </p:sp>
      <p:sp>
        <p:nvSpPr>
          <p:cNvPr id="4" name="日付のプレースホルダー 3"/>
          <p:cNvSpPr>
            <a:spLocks noGrp="1" noEditPoints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FD7FF2-845F-41B9-944F-35B90659B7D6}" type="datetimeFigureOut">
              <a:rPr lang="en-US" smtClean="0"/>
              <a:t>4/8/2024</a:t>
            </a:fld>
            <a:endParaRPr lang="en-US"/>
          </a:p>
        </p:txBody>
      </p:sp>
      <p:sp>
        <p:nvSpPr>
          <p:cNvPr id="5" name="フッターのプレースホルダー 4"/>
          <p:cNvSpPr>
            <a:spLocks noGrp="1" noEditPoints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のプレースホルダー 5"/>
          <p:cNvSpPr>
            <a:spLocks noGrp="1" noEditPoints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7E345D-6FE0-4977-A3DF-5875ED8E59A8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 panose="020B0604020202020204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ボックス 1"/>
          <p:cNvSpPr txBox="1"/>
          <p:nvPr/>
        </p:nvSpPr>
        <p:spPr>
          <a:xfrm>
            <a:off x="606248" y="1174667"/>
            <a:ext cx="5126455" cy="198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700" dirty="0"/>
          </a:p>
        </p:txBody>
      </p:sp>
      <p:graphicFrame>
        <p:nvGraphicFramePr>
          <p:cNvPr id="3" name="テーブル 1"/>
          <p:cNvGraphicFramePr/>
          <p:nvPr/>
        </p:nvGraphicFramePr>
        <p:xfrm>
          <a:off x="3734110" y="0"/>
          <a:ext cx="7845282" cy="6430454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1763760"/>
                <a:gridCol w="2034872"/>
                <a:gridCol w="2534378"/>
                <a:gridCol w="1512272"/>
              </a:tblGrid>
              <a:tr h="189131">
                <a:tc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u="none" strike="noStrike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Factor</a:t>
                      </a: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u="none" strike="noStrike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Abiraterone</a:t>
                      </a: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ja-JP" sz="1100" u="none" strike="noStrike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184</a:t>
                      </a:r>
                      <a:r>
                        <a:rPr sz="1100" u="none" strike="noStrike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Enzalutamide</a:t>
                      </a: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u="none" strike="noStrike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p.value</a:t>
                      </a:r>
                    </a:p>
                  </a:txBody>
                  <a:tcPr marL="73025" marR="73025" marT="0" marB="0"/>
                </a:tc>
              </a:tr>
              <a:tr h="189131">
                <a:tc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u="none" strike="noStrike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n</a:t>
                      </a: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ja-JP" sz="1100" u="none" strike="noStrike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58</a:t>
                      </a:r>
                      <a:endParaRPr sz="1100" u="none" strike="noStrike">
                        <a:latin typeface="Yu Gothic UI" pitchFamily="50" charset="0" panose="020B0500000000000000"/>
                        <a:ea typeface="Yu Gothic UI" pitchFamily="50" charset="0" panose="020B0500000000000000"/>
                        <a:cs typeface="Yu Gothic UI" pitchFamily="50" charset="0" panose="020B0500000000000000"/>
                      </a:endParaRP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1</a:t>
                      </a:r>
                      <a:r>
                        <a:rPr lang="ja-JP"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62</a:t>
                      </a:r>
                      <a:endParaRPr sz="1100" u="none" strike="noStrike" dirty="0">
                        <a:latin typeface="Yu Gothic UI" pitchFamily="50" charset="0" panose="020B0500000000000000"/>
                        <a:ea typeface="Yu Gothic UI" pitchFamily="50" charset="0" panose="020B0500000000000000"/>
                        <a:cs typeface="Yu Gothic UI" pitchFamily="50" charset="0" panose="020B0500000000000000"/>
                      </a:endParaRP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sz="1100" u="none" strike="noStrike">
                        <a:latin typeface="Yu Gothic UI" pitchFamily="50" charset="0" panose="020B0500000000000000"/>
                        <a:ea typeface="Yu Gothic UI" pitchFamily="50" charset="0" panose="020B0500000000000000"/>
                        <a:cs typeface="Yu Gothic UI" pitchFamily="50" charset="0" panose="020B0500000000000000"/>
                      </a:endParaRPr>
                    </a:p>
                  </a:txBody>
                  <a:tcPr marL="73025" marR="73025" marT="0" marB="0"/>
                </a:tc>
              </a:tr>
              <a:tr h="189131">
                <a:tc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u="none" strike="noStrike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iPSA (ng/dl)</a:t>
                      </a: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median </a:t>
                      </a:r>
                      <a:r>
                        <a:rPr lang="en-US" altLang="ja-JP" sz="1100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1</a:t>
                      </a:r>
                      <a:r>
                        <a:rPr lang="ja-JP" altLang="ja-JP" sz="1100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2</a:t>
                      </a:r>
                      <a:r>
                        <a:rPr lang="en-US" altLang="ja-JP" sz="1100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0.00 [1.07, 3434.27] </a:t>
                      </a:r>
                      <a:endParaRPr sz="1100" u="none" strike="noStrike" dirty="0">
                        <a:latin typeface="Yu Gothic UI" pitchFamily="50" charset="0" panose="020B0500000000000000"/>
                        <a:ea typeface="Yu Gothic UI" pitchFamily="50" charset="0" panose="020B0500000000000000"/>
                        <a:cs typeface="Yu Gothic UI" pitchFamily="50" charset="0" panose="020B0500000000000000"/>
                      </a:endParaRP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median </a:t>
                      </a:r>
                      <a:r>
                        <a:rPr lang="en-US" altLang="ja-JP" sz="1100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5</a:t>
                      </a:r>
                      <a:r>
                        <a:rPr lang="ja-JP" altLang="ja-JP" sz="1100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2.10</a:t>
                      </a:r>
                      <a:r>
                        <a:rPr lang="en-US" altLang="ja-JP" sz="1100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 [2.50, 8736.00] </a:t>
                      </a:r>
                      <a:endParaRPr sz="1100" u="none" strike="noStrike" dirty="0">
                        <a:latin typeface="Yu Gothic UI" pitchFamily="50" charset="0" panose="020B0500000000000000"/>
                        <a:ea typeface="Yu Gothic UI" pitchFamily="50" charset="0" panose="020B0500000000000000"/>
                        <a:cs typeface="Yu Gothic UI" pitchFamily="50" charset="0" panose="020B0500000000000000"/>
                      </a:endParaRP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0.</a:t>
                      </a:r>
                      <a:r>
                        <a:rPr lang="ja-JP"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097</a:t>
                      </a:r>
                      <a:endParaRPr sz="1100" u="none" strike="noStrike" dirty="0">
                        <a:latin typeface="Yu Gothic UI" pitchFamily="50" charset="0" panose="020B0500000000000000"/>
                        <a:ea typeface="Yu Gothic UI" pitchFamily="50" charset="0" panose="020B0500000000000000"/>
                        <a:cs typeface="Yu Gothic UI" pitchFamily="50" charset="0" panose="020B0500000000000000"/>
                      </a:endParaRPr>
                    </a:p>
                  </a:txBody>
                  <a:tcPr marL="73025" marR="73025" marT="0" marB="0"/>
                </a:tc>
              </a:tr>
              <a:tr h="189131">
                <a:tc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GS  </a:t>
                      </a:r>
                      <a:r>
                        <a:rPr kumimoji="0" lang="ja-JP" altLang="en-US" sz="1100" u="none" strike="noStrike" cap="none" spc="0" baseline="0" dirty="0">
                          <a:ln w="0">
                            <a:noFill/>
                          </a:ln>
                          <a:effectLst/>
                          <a:uLnTx/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≤</a:t>
                      </a:r>
                      <a:r>
                        <a:rPr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 7</a:t>
                      </a: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u="none" strike="noStrike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 7 (1</a:t>
                      </a:r>
                      <a:r>
                        <a:rPr lang="ja-JP" sz="1100" u="none" strike="noStrike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2.1</a:t>
                      </a:r>
                      <a:r>
                        <a:rPr sz="1100" u="none" strike="noStrike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%) </a:t>
                      </a: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ja-JP"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34</a:t>
                      </a:r>
                      <a:r>
                        <a:rPr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 (</a:t>
                      </a:r>
                      <a:r>
                        <a:rPr lang="ja-JP"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2</a:t>
                      </a:r>
                      <a:r>
                        <a:rPr lang="en-US" altLang="ja-JP"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1.0</a:t>
                      </a:r>
                      <a:r>
                        <a:rPr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%) </a:t>
                      </a: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0.</a:t>
                      </a:r>
                      <a:r>
                        <a:rPr lang="ja-JP"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184</a:t>
                      </a:r>
                      <a:endParaRPr sz="1100" u="none" strike="noStrike" dirty="0">
                        <a:latin typeface="Yu Gothic UI" pitchFamily="50" charset="0" panose="020B0500000000000000"/>
                        <a:ea typeface="Yu Gothic UI" pitchFamily="50" charset="0" panose="020B0500000000000000"/>
                        <a:cs typeface="Yu Gothic UI" pitchFamily="50" charset="0" panose="020B0500000000000000"/>
                      </a:endParaRPr>
                    </a:p>
                  </a:txBody>
                  <a:tcPr marL="73025" marR="73025" marT="0" marB="0"/>
                </a:tc>
              </a:tr>
              <a:tr h="189131">
                <a:tc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        </a:t>
                      </a:r>
                      <a:r>
                        <a:rPr lang="ja-JP" altLang="en-US"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≥</a:t>
                      </a:r>
                      <a:r>
                        <a:rPr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 8</a:t>
                      </a: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u="none" strike="noStrike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3</a:t>
                      </a:r>
                      <a:r>
                        <a:rPr lang="ja-JP" sz="1100" u="none" strike="noStrike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5</a:t>
                      </a:r>
                      <a:r>
                        <a:rPr sz="1100" u="none" strike="noStrike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 (</a:t>
                      </a:r>
                      <a:r>
                        <a:rPr lang="ja-JP" sz="1100" u="none" strike="noStrike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60.3</a:t>
                      </a:r>
                      <a:r>
                        <a:rPr sz="1100" u="none" strike="noStrike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%) </a:t>
                      </a: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ja-JP"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98</a:t>
                      </a:r>
                      <a:r>
                        <a:rPr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 (</a:t>
                      </a:r>
                      <a:r>
                        <a:rPr lang="ja-JP"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60.5</a:t>
                      </a:r>
                      <a:r>
                        <a:rPr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%) </a:t>
                      </a: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sz="1100" u="none" strike="noStrike">
                        <a:latin typeface="Yu Gothic UI" pitchFamily="50" charset="0" panose="020B0500000000000000"/>
                        <a:ea typeface="Yu Gothic UI" pitchFamily="50" charset="0" panose="020B0500000000000000"/>
                        <a:cs typeface="Yu Gothic UI" pitchFamily="50" charset="0" panose="020B0500000000000000"/>
                      </a:endParaRPr>
                    </a:p>
                  </a:txBody>
                  <a:tcPr marL="73025" marR="73025" marT="0" marB="0"/>
                </a:tc>
              </a:tr>
              <a:tr h="189131">
                <a:tc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          NA </a:t>
                      </a: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u="none" strike="noStrike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1</a:t>
                      </a:r>
                      <a:r>
                        <a:rPr lang="ja-JP" sz="1100" u="none" strike="noStrike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6</a:t>
                      </a:r>
                      <a:r>
                        <a:rPr sz="1100" u="none" strike="noStrike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 (2</a:t>
                      </a:r>
                      <a:r>
                        <a:rPr lang="ja-JP" sz="1100" u="none" strike="noStrike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7.6</a:t>
                      </a:r>
                      <a:r>
                        <a:rPr sz="1100" u="none" strike="noStrike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%) </a:t>
                      </a: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 3</a:t>
                      </a:r>
                      <a:r>
                        <a:rPr lang="ja-JP"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0</a:t>
                      </a:r>
                      <a:r>
                        <a:rPr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 (</a:t>
                      </a:r>
                      <a:r>
                        <a:rPr lang="ja-JP"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1</a:t>
                      </a:r>
                      <a:r>
                        <a:rPr lang="en-US" altLang="ja-JP"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8.</a:t>
                      </a:r>
                      <a:r>
                        <a:rPr lang="ja-JP" altLang="ja-JP"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5</a:t>
                      </a:r>
                      <a:r>
                        <a:rPr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%) </a:t>
                      </a: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sz="1100" u="none" strike="noStrike">
                        <a:latin typeface="Yu Gothic UI" pitchFamily="50" charset="0" panose="020B0500000000000000"/>
                        <a:ea typeface="Yu Gothic UI" pitchFamily="50" charset="0" panose="020B0500000000000000"/>
                        <a:cs typeface="Yu Gothic UI" pitchFamily="50" charset="0" panose="020B0500000000000000"/>
                      </a:endParaRPr>
                    </a:p>
                  </a:txBody>
                  <a:tcPr marL="73025" marR="73025" marT="0" marB="0"/>
                </a:tc>
              </a:tr>
              <a:tr h="189131">
                <a:tc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u="none" strike="noStrike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primary ADT(M)</a:t>
                      </a: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u="none" strike="noStrike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median 2</a:t>
                      </a:r>
                      <a:r>
                        <a:rPr lang="ja-JP" sz="1100" u="none" strike="noStrike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1.5</a:t>
                      </a:r>
                      <a:r>
                        <a:rPr sz="1100" u="none" strike="noStrike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 [3, 221]</a:t>
                      </a: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median </a:t>
                      </a:r>
                      <a:r>
                        <a:rPr lang="en-US" altLang="ja-JP" sz="1100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19</a:t>
                      </a:r>
                      <a:r>
                        <a:rPr lang="ja-JP" altLang="ja-JP" sz="1100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.0</a:t>
                      </a:r>
                      <a:r>
                        <a:rPr lang="en-US" altLang="ja-JP" sz="1100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 [1, 168] </a:t>
                      </a:r>
                      <a:endParaRPr sz="1100" u="none" strike="noStrike" dirty="0">
                        <a:latin typeface="Yu Gothic UI" pitchFamily="50" charset="0" panose="020B0500000000000000"/>
                        <a:ea typeface="Yu Gothic UI" pitchFamily="50" charset="0" panose="020B0500000000000000"/>
                        <a:cs typeface="Yu Gothic UI" pitchFamily="50" charset="0" panose="020B0500000000000000"/>
                      </a:endParaRP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0.</a:t>
                      </a:r>
                      <a:r>
                        <a:rPr lang="ja-JP"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530</a:t>
                      </a:r>
                      <a:endParaRPr sz="1100" u="none" strike="noStrike" dirty="0">
                        <a:latin typeface="Yu Gothic UI" pitchFamily="50" charset="0" panose="020B0500000000000000"/>
                        <a:ea typeface="Yu Gothic UI" pitchFamily="50" charset="0" panose="020B0500000000000000"/>
                        <a:cs typeface="Yu Gothic UI" pitchFamily="50" charset="0" panose="020B0500000000000000"/>
                      </a:endParaRPr>
                    </a:p>
                  </a:txBody>
                  <a:tcPr marL="73025" marR="73025" marT="0" marB="0"/>
                </a:tc>
              </a:tr>
              <a:tr h="189131">
                <a:tc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u="none" strike="noStrike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CRPC</a:t>
                      </a:r>
                      <a:r>
                        <a:rPr lang="ja-JP" sz="1100" u="none" strike="noStrike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 </a:t>
                      </a:r>
                      <a:r>
                        <a:rPr sz="1100" u="none" strike="noStrike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to</a:t>
                      </a:r>
                      <a:r>
                        <a:rPr lang="ja-JP" sz="1100" u="none" strike="noStrike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 </a:t>
                      </a:r>
                      <a:r>
                        <a:rPr sz="1100" u="none" strike="noStrike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ARAT (M)</a:t>
                      </a: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u="none" strike="noStrike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median </a:t>
                      </a:r>
                      <a:r>
                        <a:rPr lang="ja-JP" sz="1100" u="none" strike="noStrike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5.0</a:t>
                      </a:r>
                      <a:r>
                        <a:rPr sz="1100" u="none" strike="noStrike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[0, 54]</a:t>
                      </a: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u="none" strike="noStrike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median 2</a:t>
                      </a:r>
                      <a:r>
                        <a:rPr lang="ja-JP" sz="1100" u="none" strike="noStrike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.0</a:t>
                      </a:r>
                      <a:r>
                        <a:rPr sz="1100" u="none" strike="noStrike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 [0, 103]</a:t>
                      </a: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0.</a:t>
                      </a:r>
                      <a:r>
                        <a:rPr lang="ja-JP"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180</a:t>
                      </a:r>
                      <a:endParaRPr sz="1100" u="none" strike="noStrike" dirty="0">
                        <a:latin typeface="Yu Gothic UI" pitchFamily="50" charset="0" panose="020B0500000000000000"/>
                        <a:ea typeface="Yu Gothic UI" pitchFamily="50" charset="0" panose="020B0500000000000000"/>
                        <a:cs typeface="Yu Gothic UI" pitchFamily="50" charset="0" panose="020B0500000000000000"/>
                      </a:endParaRPr>
                    </a:p>
                  </a:txBody>
                  <a:tcPr marL="73025" marR="73025" marT="0" marB="0"/>
                </a:tc>
              </a:tr>
              <a:tr h="189131">
                <a:tc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sz="1100" u="none" strike="noStrike">
                        <a:latin typeface="Yu Gothic UI" pitchFamily="50" charset="0" panose="020B0500000000000000"/>
                        <a:ea typeface="Yu Gothic UI" pitchFamily="50" charset="0" panose="020B0500000000000000"/>
                        <a:cs typeface="Yu Gothic UI" pitchFamily="50" charset="0" panose="020B0500000000000000"/>
                      </a:endParaRP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sz="1100" u="none" strike="noStrike">
                        <a:latin typeface="Yu Gothic UI" pitchFamily="50" charset="0" panose="020B0500000000000000"/>
                        <a:ea typeface="Yu Gothic UI" pitchFamily="50" charset="0" panose="020B0500000000000000"/>
                        <a:cs typeface="Yu Gothic UI" pitchFamily="50" charset="0" panose="020B0500000000000000"/>
                      </a:endParaRP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sz="1100" u="none" strike="noStrike">
                        <a:latin typeface="Yu Gothic UI" pitchFamily="50" charset="0" panose="020B0500000000000000"/>
                        <a:ea typeface="Yu Gothic UI" pitchFamily="50" charset="0" panose="020B0500000000000000"/>
                        <a:cs typeface="Yu Gothic UI" pitchFamily="50" charset="0" panose="020B0500000000000000"/>
                      </a:endParaRP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sz="1100" u="none" strike="noStrike">
                        <a:latin typeface="Yu Gothic UI" pitchFamily="50" charset="0" panose="020B0500000000000000"/>
                        <a:ea typeface="Yu Gothic UI" pitchFamily="50" charset="0" panose="020B0500000000000000"/>
                        <a:cs typeface="Yu Gothic UI" pitchFamily="50" charset="0" panose="020B0500000000000000"/>
                      </a:endParaRPr>
                    </a:p>
                  </a:txBody>
                  <a:tcPr marL="73025" marR="73025" marT="0" marB="0"/>
                </a:tc>
              </a:tr>
              <a:tr h="189131">
                <a:tc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u="none" strike="noStrike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age (years)</a:t>
                      </a: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ja-JP" sz="1100" u="none" strike="noStrike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m</a:t>
                      </a:r>
                      <a:r>
                        <a:rPr sz="1100" u="none" strike="noStrike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edian 77</a:t>
                      </a:r>
                      <a:r>
                        <a:rPr lang="ja-JP" sz="1100" u="none" strike="noStrike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.0 </a:t>
                      </a:r>
                      <a:r>
                        <a:rPr sz="1100" u="none" strike="noStrike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[56, 89]</a:t>
                      </a: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u="none" strike="noStrike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median 7</a:t>
                      </a:r>
                      <a:r>
                        <a:rPr lang="ja-JP" sz="1100" u="none" strike="noStrike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5.0</a:t>
                      </a:r>
                      <a:r>
                        <a:rPr sz="1100" u="none" strike="noStrike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 [49, 96]</a:t>
                      </a: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0.</a:t>
                      </a:r>
                      <a:r>
                        <a:rPr lang="ja-JP"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212</a:t>
                      </a:r>
                      <a:endParaRPr sz="1100" u="none" strike="noStrike" dirty="0">
                        <a:latin typeface="Yu Gothic UI" pitchFamily="50" charset="0" panose="020B0500000000000000"/>
                        <a:ea typeface="Yu Gothic UI" pitchFamily="50" charset="0" panose="020B0500000000000000"/>
                        <a:cs typeface="Yu Gothic UI" pitchFamily="50" charset="0" panose="020B0500000000000000"/>
                      </a:endParaRPr>
                    </a:p>
                  </a:txBody>
                  <a:tcPr marL="73025" marR="73025" marT="0" marB="0"/>
                </a:tc>
              </a:tr>
              <a:tr h="189131">
                <a:tc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PS </a:t>
                      </a:r>
                      <a:r>
                        <a:rPr kumimoji="0" lang="ja-JP" altLang="en-US" sz="1100" u="none" strike="noStrike" cap="none" spc="0" baseline="0" dirty="0">
                          <a:ln w="0">
                            <a:noFill/>
                          </a:ln>
                          <a:effectLst/>
                          <a:uLnTx/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≤</a:t>
                      </a:r>
                      <a:r>
                        <a:rPr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 1</a:t>
                      </a: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u="none" strike="noStrike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5</a:t>
                      </a:r>
                      <a:r>
                        <a:rPr lang="ja-JP" sz="1100" u="none" strike="noStrike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6</a:t>
                      </a:r>
                      <a:r>
                        <a:rPr sz="1100" u="none" strike="noStrike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 (9</a:t>
                      </a:r>
                      <a:r>
                        <a:rPr lang="ja-JP" sz="1100" u="none" strike="noStrike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6.6</a:t>
                      </a:r>
                      <a:r>
                        <a:rPr sz="1100" u="none" strike="noStrike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%) </a:t>
                      </a: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1</a:t>
                      </a:r>
                      <a:r>
                        <a:rPr lang="ja-JP"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57 </a:t>
                      </a:r>
                      <a:r>
                        <a:rPr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(96.</a:t>
                      </a:r>
                      <a:r>
                        <a:rPr lang="ja-JP"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9</a:t>
                      </a:r>
                      <a:r>
                        <a:rPr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%) </a:t>
                      </a: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ja-JP"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1.000</a:t>
                      </a:r>
                      <a:endParaRPr sz="1100" u="none" strike="noStrike" dirty="0">
                        <a:latin typeface="Yu Gothic UI" pitchFamily="50" charset="0" panose="020B0500000000000000"/>
                        <a:ea typeface="Yu Gothic UI" pitchFamily="50" charset="0" panose="020B0500000000000000"/>
                        <a:cs typeface="Yu Gothic UI" pitchFamily="50" charset="0" panose="020B0500000000000000"/>
                      </a:endParaRPr>
                    </a:p>
                  </a:txBody>
                  <a:tcPr marL="73025" marR="73025" marT="0" marB="0"/>
                </a:tc>
              </a:tr>
              <a:tr h="189131">
                <a:tc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     </a:t>
                      </a:r>
                      <a:r>
                        <a:rPr lang="ja-JP" altLang="en-US"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≥</a:t>
                      </a:r>
                      <a:r>
                        <a:rPr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 2</a:t>
                      </a: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ja-JP" sz="1100" u="none" strike="noStrike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2</a:t>
                      </a:r>
                      <a:r>
                        <a:rPr sz="1100" u="none" strike="noStrike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 ( </a:t>
                      </a:r>
                      <a:r>
                        <a:rPr lang="ja-JP" sz="1100" u="none" strike="noStrike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3.4</a:t>
                      </a:r>
                      <a:r>
                        <a:rPr sz="1100" u="none" strike="noStrike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%) </a:t>
                      </a: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u="none" strike="noStrike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  </a:t>
                      </a:r>
                      <a:r>
                        <a:rPr lang="ja-JP" sz="1100" u="none" strike="noStrike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5</a:t>
                      </a:r>
                      <a:r>
                        <a:rPr sz="1100" u="none" strike="noStrike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 ( 3.</a:t>
                      </a:r>
                      <a:r>
                        <a:rPr lang="ja-JP" sz="1100" u="none" strike="noStrike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1</a:t>
                      </a:r>
                      <a:r>
                        <a:rPr sz="1100" u="none" strike="noStrike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%) </a:t>
                      </a: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sz="1100" u="none" strike="noStrike">
                        <a:latin typeface="Yu Gothic UI" pitchFamily="50" charset="0" panose="020B0500000000000000"/>
                        <a:ea typeface="Yu Gothic UI" pitchFamily="50" charset="0" panose="020B0500000000000000"/>
                        <a:cs typeface="Yu Gothic UI" pitchFamily="50" charset="0" panose="020B0500000000000000"/>
                      </a:endParaRPr>
                    </a:p>
                  </a:txBody>
                  <a:tcPr marL="73025" marR="73025" marT="0" marB="0"/>
                </a:tc>
              </a:tr>
              <a:tr h="189131">
                <a:tc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LN </a:t>
                      </a:r>
                      <a:r>
                        <a:rPr lang="en-US"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metastasis </a:t>
                      </a:r>
                      <a:r>
                        <a:rPr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(-)</a:t>
                      </a: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ja-JP" sz="1100" u="none" strike="noStrike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38</a:t>
                      </a:r>
                      <a:r>
                        <a:rPr sz="1100" u="none" strike="noStrike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 (6</a:t>
                      </a:r>
                      <a:r>
                        <a:rPr lang="ja-JP" sz="1100" u="none" strike="noStrike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5</a:t>
                      </a:r>
                      <a:r>
                        <a:rPr sz="1100" u="none" strike="noStrike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.</a:t>
                      </a:r>
                      <a:r>
                        <a:rPr lang="ja-JP" sz="1100" u="none" strike="noStrike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5</a:t>
                      </a:r>
                      <a:r>
                        <a:rPr sz="1100" u="none" strike="noStrike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%) </a:t>
                      </a: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ja-JP"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1</a:t>
                      </a:r>
                      <a:r>
                        <a:rPr lang="ja-JP" altLang="ja-JP"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14</a:t>
                      </a:r>
                      <a:r>
                        <a:rPr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 (</a:t>
                      </a:r>
                      <a:r>
                        <a:rPr lang="en-US" altLang="ja-JP"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70.</a:t>
                      </a:r>
                      <a:r>
                        <a:rPr lang="ja-JP" altLang="ja-JP"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4</a:t>
                      </a:r>
                      <a:r>
                        <a:rPr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%) </a:t>
                      </a: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0.</a:t>
                      </a:r>
                      <a:r>
                        <a:rPr lang="ja-JP"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152</a:t>
                      </a:r>
                      <a:endParaRPr sz="1100" u="none" strike="noStrike" dirty="0">
                        <a:latin typeface="Yu Gothic UI" pitchFamily="50" charset="0" panose="020B0500000000000000"/>
                        <a:ea typeface="Yu Gothic UI" pitchFamily="50" charset="0" panose="020B0500000000000000"/>
                        <a:cs typeface="Yu Gothic UI" pitchFamily="50" charset="0" panose="020B0500000000000000"/>
                      </a:endParaRPr>
                    </a:p>
                  </a:txBody>
                  <a:tcPr marL="73025" marR="73025" marT="0" marB="0"/>
                </a:tc>
              </a:tr>
              <a:tr h="189131">
                <a:tc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     </a:t>
                      </a:r>
                      <a:r>
                        <a:rPr lang="en-US"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                    </a:t>
                      </a:r>
                      <a:r>
                        <a:rPr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 (+)</a:t>
                      </a: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u="none" strike="noStrike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1</a:t>
                      </a:r>
                      <a:r>
                        <a:rPr lang="ja-JP" sz="1100" u="none" strike="noStrike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8</a:t>
                      </a:r>
                      <a:r>
                        <a:rPr sz="1100" u="none" strike="noStrike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 (</a:t>
                      </a:r>
                      <a:r>
                        <a:rPr lang="ja-JP" sz="1100" u="none" strike="noStrike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31.0</a:t>
                      </a:r>
                      <a:r>
                        <a:rPr sz="1100" u="none" strike="noStrike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%) </a:t>
                      </a: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3</a:t>
                      </a:r>
                      <a:r>
                        <a:rPr lang="ja-JP"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4</a:t>
                      </a:r>
                      <a:r>
                        <a:rPr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 (2</a:t>
                      </a:r>
                      <a:r>
                        <a:rPr lang="ja-JP"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0.9</a:t>
                      </a:r>
                      <a:r>
                        <a:rPr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%) </a:t>
                      </a: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sz="1100" u="none" strike="noStrike">
                        <a:latin typeface="Yu Gothic UI" pitchFamily="50" charset="0" panose="020B0500000000000000"/>
                        <a:ea typeface="Yu Gothic UI" pitchFamily="50" charset="0" panose="020B0500000000000000"/>
                        <a:cs typeface="Yu Gothic UI" pitchFamily="50" charset="0" panose="020B0500000000000000"/>
                      </a:endParaRPr>
                    </a:p>
                  </a:txBody>
                  <a:tcPr marL="73025" marR="73025" marT="0" marB="0"/>
                </a:tc>
              </a:tr>
              <a:tr h="189131">
                <a:tc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      </a:t>
                      </a:r>
                      <a:r>
                        <a:rPr lang="en-US"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                    </a:t>
                      </a:r>
                      <a:r>
                        <a:rPr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NA </a:t>
                      </a: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u="none" strike="noStrike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2 ( 3.</a:t>
                      </a:r>
                      <a:r>
                        <a:rPr lang="ja-JP" sz="1100" u="none" strike="noStrike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4</a:t>
                      </a:r>
                      <a:r>
                        <a:rPr sz="1100" u="none" strike="noStrike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%) </a:t>
                      </a: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1</a:t>
                      </a:r>
                      <a:r>
                        <a:rPr lang="ja-JP"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4</a:t>
                      </a:r>
                      <a:r>
                        <a:rPr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 ( 8.</a:t>
                      </a:r>
                      <a:r>
                        <a:rPr lang="ja-JP"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6</a:t>
                      </a:r>
                      <a:r>
                        <a:rPr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%) </a:t>
                      </a: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sz="1100" u="none" strike="noStrike">
                        <a:latin typeface="Yu Gothic UI" pitchFamily="50" charset="0" panose="020B0500000000000000"/>
                        <a:ea typeface="Yu Gothic UI" pitchFamily="50" charset="0" panose="020B0500000000000000"/>
                        <a:cs typeface="Yu Gothic UI" pitchFamily="50" charset="0" panose="020B0500000000000000"/>
                      </a:endParaRPr>
                    </a:p>
                  </a:txBody>
                  <a:tcPr marL="73025" marR="73025" marT="0" marB="0"/>
                </a:tc>
              </a:tr>
              <a:tr h="189131">
                <a:tc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Metastasis</a:t>
                      </a:r>
                      <a:r>
                        <a:rPr lang="ja-JP" sz="1100" u="none" strike="noStrike" baseline="30000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*</a:t>
                      </a:r>
                      <a:r>
                        <a:rPr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 (-)</a:t>
                      </a: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ja-JP" sz="1100" u="none" strike="noStrike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19</a:t>
                      </a:r>
                      <a:r>
                        <a:rPr sz="1100" u="none" strike="noStrike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 (3</a:t>
                      </a:r>
                      <a:r>
                        <a:rPr lang="ja-JP" sz="1100" u="none" strike="noStrike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2.8</a:t>
                      </a:r>
                      <a:r>
                        <a:rPr sz="1100" u="none" strike="noStrike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%) </a:t>
                      </a: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ja-JP"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57</a:t>
                      </a:r>
                      <a:r>
                        <a:rPr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 (35.</a:t>
                      </a:r>
                      <a:r>
                        <a:rPr lang="en-US"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9</a:t>
                      </a:r>
                      <a:r>
                        <a:rPr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%) </a:t>
                      </a: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0.</a:t>
                      </a:r>
                      <a:r>
                        <a:rPr lang="ja-JP"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523</a:t>
                      </a:r>
                      <a:endParaRPr sz="1100" u="none" strike="noStrike" dirty="0">
                        <a:latin typeface="Yu Gothic UI" pitchFamily="50" charset="0" panose="020B0500000000000000"/>
                        <a:ea typeface="Yu Gothic UI" pitchFamily="50" charset="0" panose="020B0500000000000000"/>
                        <a:cs typeface="Yu Gothic UI" pitchFamily="50" charset="0" panose="020B0500000000000000"/>
                      </a:endParaRPr>
                    </a:p>
                  </a:txBody>
                  <a:tcPr marL="73025" marR="73025" marT="0" marB="0"/>
                </a:tc>
              </a:tr>
              <a:tr h="189131">
                <a:tc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               </a:t>
                      </a:r>
                      <a:r>
                        <a:rPr lang="en-US"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     </a:t>
                      </a:r>
                      <a:r>
                        <a:rPr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 (+) </a:t>
                      </a: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u="none" strike="noStrike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3</a:t>
                      </a:r>
                      <a:r>
                        <a:rPr lang="ja-JP" sz="1100" u="none" strike="noStrike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8</a:t>
                      </a:r>
                      <a:r>
                        <a:rPr sz="1100" u="none" strike="noStrike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 (</a:t>
                      </a:r>
                      <a:r>
                        <a:rPr lang="ja-JP" sz="1100" u="none" strike="noStrike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65.5</a:t>
                      </a:r>
                      <a:r>
                        <a:rPr sz="1100" u="none" strike="noStrike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%) </a:t>
                      </a: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ja-JP"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91</a:t>
                      </a:r>
                      <a:r>
                        <a:rPr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 (5</a:t>
                      </a:r>
                      <a:r>
                        <a:rPr lang="en-US"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5.8</a:t>
                      </a:r>
                      <a:r>
                        <a:rPr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%) </a:t>
                      </a: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sz="1100" u="none" strike="noStrike">
                        <a:latin typeface="Yu Gothic UI" pitchFamily="50" charset="0" panose="020B0500000000000000"/>
                        <a:ea typeface="Yu Gothic UI" pitchFamily="50" charset="0" panose="020B0500000000000000"/>
                        <a:cs typeface="Yu Gothic UI" pitchFamily="50" charset="0" panose="020B0500000000000000"/>
                      </a:endParaRPr>
                    </a:p>
                  </a:txBody>
                  <a:tcPr marL="73025" marR="73025" marT="0" marB="0"/>
                </a:tc>
              </a:tr>
              <a:tr h="189131">
                <a:tc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               </a:t>
                      </a:r>
                      <a:r>
                        <a:rPr lang="en-US"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     </a:t>
                      </a:r>
                      <a:r>
                        <a:rPr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 NA</a:t>
                      </a: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u="none" strike="noStrike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 1 ( 1.6%) </a:t>
                      </a: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1</a:t>
                      </a:r>
                      <a:r>
                        <a:rPr lang="ja-JP"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4 </a:t>
                      </a:r>
                      <a:r>
                        <a:rPr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( 8.</a:t>
                      </a:r>
                      <a:r>
                        <a:rPr lang="en-US"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3</a:t>
                      </a:r>
                      <a:r>
                        <a:rPr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%) </a:t>
                      </a: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sz="1100" u="none" strike="noStrike">
                        <a:latin typeface="Yu Gothic UI" pitchFamily="50" charset="0" panose="020B0500000000000000"/>
                        <a:ea typeface="Yu Gothic UI" pitchFamily="50" charset="0" panose="020B0500000000000000"/>
                        <a:cs typeface="Yu Gothic UI" pitchFamily="50" charset="0" panose="020B0500000000000000"/>
                      </a:endParaRPr>
                    </a:p>
                  </a:txBody>
                  <a:tcPr marL="73025" marR="73025" marT="0" marB="0"/>
                </a:tc>
              </a:tr>
              <a:tr h="189131">
                <a:tc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       </a:t>
                      </a:r>
                      <a:r>
                        <a:rPr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bone </a:t>
                      </a:r>
                      <a:r>
                        <a:rPr sz="1100" u="none" strike="noStrike" dirty="0" err="1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mets</a:t>
                      </a:r>
                      <a:r>
                        <a:rPr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.</a:t>
                      </a:r>
                      <a:r>
                        <a:rPr lang="ja-JP" sz="1100" u="none" strike="noStrike" baseline="30000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*</a:t>
                      </a:r>
                      <a:r>
                        <a:rPr lang="en-US" altLang="ja-JP" sz="1100" u="none" strike="noStrike" baseline="30000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    </a:t>
                      </a:r>
                      <a:r>
                        <a:rPr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 (-)</a:t>
                      </a: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u="none" strike="noStrike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2</a:t>
                      </a:r>
                      <a:r>
                        <a:rPr lang="ja-JP" sz="1100" u="none" strike="noStrike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3</a:t>
                      </a:r>
                      <a:r>
                        <a:rPr sz="1100" u="none" strike="noStrike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 (</a:t>
                      </a:r>
                      <a:r>
                        <a:rPr lang="ja-JP" sz="1100" u="none" strike="noStrike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39.7</a:t>
                      </a:r>
                      <a:r>
                        <a:rPr sz="1100" u="none" strike="noStrike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%) </a:t>
                      </a: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ja-JP"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62</a:t>
                      </a:r>
                      <a:r>
                        <a:rPr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 (</a:t>
                      </a:r>
                      <a:r>
                        <a:rPr lang="ja-JP"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38.3</a:t>
                      </a:r>
                      <a:r>
                        <a:rPr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%) </a:t>
                      </a: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0.</a:t>
                      </a:r>
                      <a:r>
                        <a:rPr lang="ja-JP"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875</a:t>
                      </a:r>
                      <a:endParaRPr sz="1100" u="none" strike="noStrike" dirty="0">
                        <a:latin typeface="Yu Gothic UI" pitchFamily="50" charset="0" panose="020B0500000000000000"/>
                        <a:ea typeface="Yu Gothic UI" pitchFamily="50" charset="0" panose="020B0500000000000000"/>
                        <a:cs typeface="Yu Gothic UI" pitchFamily="50" charset="0" panose="020B0500000000000000"/>
                      </a:endParaRPr>
                    </a:p>
                  </a:txBody>
                  <a:tcPr marL="73025" marR="73025" marT="0" marB="0"/>
                </a:tc>
              </a:tr>
              <a:tr h="189131">
                <a:tc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                   </a:t>
                      </a:r>
                      <a:r>
                        <a:rPr lang="en-US"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       </a:t>
                      </a:r>
                      <a:r>
                        <a:rPr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  </a:t>
                      </a:r>
                      <a:r>
                        <a:rPr lang="en-US"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    </a:t>
                      </a:r>
                      <a:r>
                        <a:rPr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(+)</a:t>
                      </a: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u="none" strike="noStrike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3</a:t>
                      </a:r>
                      <a:r>
                        <a:rPr lang="ja-JP" sz="1100" u="none" strike="noStrike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4</a:t>
                      </a:r>
                      <a:r>
                        <a:rPr sz="1100" u="none" strike="noStrike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 (5</a:t>
                      </a:r>
                      <a:r>
                        <a:rPr lang="ja-JP" sz="1100" u="none" strike="noStrike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8.6</a:t>
                      </a:r>
                      <a:r>
                        <a:rPr sz="1100" u="none" strike="noStrike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%) </a:t>
                      </a: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ja-JP"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86</a:t>
                      </a:r>
                      <a:r>
                        <a:rPr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 (5</a:t>
                      </a:r>
                      <a:r>
                        <a:rPr lang="ja-JP"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3.1</a:t>
                      </a:r>
                      <a:r>
                        <a:rPr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%) </a:t>
                      </a: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sz="1100" u="none" strike="noStrike">
                        <a:latin typeface="Yu Gothic UI" pitchFamily="50" charset="0" panose="020B0500000000000000"/>
                        <a:ea typeface="Yu Gothic UI" pitchFamily="50" charset="0" panose="020B0500000000000000"/>
                        <a:cs typeface="Yu Gothic UI" pitchFamily="50" charset="0" panose="020B0500000000000000"/>
                      </a:endParaRPr>
                    </a:p>
                  </a:txBody>
                  <a:tcPr marL="73025" marR="73025" marT="0" marB="0"/>
                </a:tc>
              </a:tr>
              <a:tr h="189131">
                <a:tc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                    </a:t>
                      </a:r>
                      <a:r>
                        <a:rPr lang="en-US"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       </a:t>
                      </a:r>
                      <a:r>
                        <a:rPr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 </a:t>
                      </a:r>
                      <a:r>
                        <a:rPr lang="en-US"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    </a:t>
                      </a:r>
                      <a:r>
                        <a:rPr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NA</a:t>
                      </a: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u="none" strike="noStrike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 1 ( 1.</a:t>
                      </a:r>
                      <a:r>
                        <a:rPr lang="ja-JP" sz="1100" u="none" strike="noStrike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7</a:t>
                      </a:r>
                      <a:r>
                        <a:rPr sz="1100" u="none" strike="noStrike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%) </a:t>
                      </a: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1</a:t>
                      </a:r>
                      <a:r>
                        <a:rPr lang="ja-JP"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4</a:t>
                      </a:r>
                      <a:r>
                        <a:rPr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 ( </a:t>
                      </a:r>
                      <a:r>
                        <a:rPr lang="ja-JP"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8.6</a:t>
                      </a:r>
                      <a:r>
                        <a:rPr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%)</a:t>
                      </a: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sz="1100" u="none" strike="noStrike">
                        <a:latin typeface="Yu Gothic UI" pitchFamily="50" charset="0" panose="020B0500000000000000"/>
                        <a:ea typeface="Yu Gothic UI" pitchFamily="50" charset="0" panose="020B0500000000000000"/>
                        <a:cs typeface="Yu Gothic UI" pitchFamily="50" charset="0" panose="020B0500000000000000"/>
                      </a:endParaRPr>
                    </a:p>
                  </a:txBody>
                  <a:tcPr marL="73025" marR="73025" marT="0" marB="0"/>
                </a:tc>
              </a:tr>
              <a:tr h="189131">
                <a:tc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       </a:t>
                      </a:r>
                      <a:r>
                        <a:rPr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visceral </a:t>
                      </a:r>
                      <a:r>
                        <a:rPr sz="1100" u="none" strike="noStrike" dirty="0" err="1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mets</a:t>
                      </a:r>
                      <a:r>
                        <a:rPr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.</a:t>
                      </a:r>
                      <a:r>
                        <a:rPr lang="ja-JP" sz="1100" u="none" strike="noStrike" baseline="30000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*</a:t>
                      </a:r>
                      <a:r>
                        <a:rPr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 (-)</a:t>
                      </a: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ja-JP" sz="1100" u="none" strike="noStrike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45</a:t>
                      </a:r>
                      <a:r>
                        <a:rPr sz="1100" u="none" strike="noStrike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 (77.</a:t>
                      </a:r>
                      <a:r>
                        <a:rPr lang="ja-JP" sz="1100" u="none" strike="noStrike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6</a:t>
                      </a:r>
                      <a:r>
                        <a:rPr sz="1100" u="none" strike="noStrike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%) </a:t>
                      </a: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1</a:t>
                      </a:r>
                      <a:r>
                        <a:rPr lang="ja-JP"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39</a:t>
                      </a:r>
                      <a:r>
                        <a:rPr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 (8</a:t>
                      </a:r>
                      <a:r>
                        <a:rPr lang="ja-JP"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5.8</a:t>
                      </a:r>
                      <a:r>
                        <a:rPr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%) </a:t>
                      </a: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0.0</a:t>
                      </a:r>
                      <a:r>
                        <a:rPr lang="ja-JP"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0897</a:t>
                      </a:r>
                      <a:endParaRPr sz="1100" u="none" strike="noStrike" dirty="0">
                        <a:latin typeface="Yu Gothic UI" pitchFamily="50" charset="0" panose="020B0500000000000000"/>
                        <a:ea typeface="Yu Gothic UI" pitchFamily="50" charset="0" panose="020B0500000000000000"/>
                        <a:cs typeface="Yu Gothic UI" pitchFamily="50" charset="0" panose="020B0500000000000000"/>
                      </a:endParaRPr>
                    </a:p>
                  </a:txBody>
                  <a:tcPr marL="73025" marR="73025" marT="0" marB="0"/>
                </a:tc>
              </a:tr>
              <a:tr h="189131"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                 </a:t>
                      </a:r>
                      <a:r>
                        <a:rPr lang="en-US"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           </a:t>
                      </a:r>
                      <a:r>
                        <a:rPr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(+)</a:t>
                      </a: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u="none" strike="noStrike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1</a:t>
                      </a:r>
                      <a:r>
                        <a:rPr lang="ja-JP" sz="1100" u="none" strike="noStrike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1</a:t>
                      </a:r>
                      <a:r>
                        <a:rPr sz="1100" u="none" strike="noStrike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 (19.</a:t>
                      </a:r>
                      <a:r>
                        <a:rPr lang="ja-JP" sz="1100" u="none" strike="noStrike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0</a:t>
                      </a:r>
                      <a:r>
                        <a:rPr sz="1100" u="none" strike="noStrike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%) </a:t>
                      </a: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ja-JP"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9</a:t>
                      </a:r>
                      <a:r>
                        <a:rPr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 ( </a:t>
                      </a:r>
                      <a:r>
                        <a:rPr lang="ja-JP"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5.6</a:t>
                      </a:r>
                      <a:r>
                        <a:rPr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%) </a:t>
                      </a: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sz="1100" u="none" strike="noStrike">
                        <a:latin typeface="Yu Gothic UI" pitchFamily="50" charset="0" panose="020B0500000000000000"/>
                        <a:ea typeface="Yu Gothic UI" pitchFamily="50" charset="0" panose="020B0500000000000000"/>
                        <a:cs typeface="Yu Gothic UI" pitchFamily="50" charset="0" panose="020B0500000000000000"/>
                      </a:endParaRPr>
                    </a:p>
                  </a:txBody>
                  <a:tcPr marL="73025" marR="73025" marT="0" marB="0"/>
                </a:tc>
              </a:tr>
              <a:tr h="189131"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                 </a:t>
                      </a:r>
                      <a:r>
                        <a:rPr lang="en-US"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            </a:t>
                      </a:r>
                      <a:r>
                        <a:rPr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NA</a:t>
                      </a: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u="none" strike="noStrike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 2 ( 3.</a:t>
                      </a:r>
                      <a:r>
                        <a:rPr lang="ja-JP" sz="1100" u="none" strike="noStrike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4</a:t>
                      </a:r>
                      <a:r>
                        <a:rPr sz="1100" u="none" strike="noStrike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%) </a:t>
                      </a: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1</a:t>
                      </a:r>
                      <a:r>
                        <a:rPr lang="ja-JP"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4</a:t>
                      </a:r>
                      <a:r>
                        <a:rPr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 ( </a:t>
                      </a:r>
                      <a:r>
                        <a:rPr lang="ja-JP"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8.6</a:t>
                      </a:r>
                      <a:r>
                        <a:rPr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%) </a:t>
                      </a: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sz="1100" u="none" strike="noStrike">
                        <a:latin typeface="Yu Gothic UI" pitchFamily="50" charset="0" panose="020B0500000000000000"/>
                        <a:ea typeface="Yu Gothic UI" pitchFamily="50" charset="0" panose="020B0500000000000000"/>
                        <a:cs typeface="Yu Gothic UI" pitchFamily="50" charset="0" panose="020B0500000000000000"/>
                      </a:endParaRPr>
                    </a:p>
                  </a:txBody>
                  <a:tcPr marL="73025" marR="73025" marT="0" marB="0"/>
                </a:tc>
              </a:tr>
              <a:tr h="189131">
                <a:tc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u="none" strike="noStrike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PSA (ng/ml)</a:t>
                      </a: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u="none" strike="noStrike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median 1</a:t>
                      </a:r>
                      <a:r>
                        <a:rPr lang="ja-JP" sz="1100" u="none" strike="noStrike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6.74</a:t>
                      </a:r>
                      <a:r>
                        <a:rPr sz="1100" u="none" strike="noStrike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 [</a:t>
                      </a:r>
                      <a:r>
                        <a:rPr lang="ja-JP" sz="1100" u="none" strike="noStrike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1.43</a:t>
                      </a:r>
                      <a:r>
                        <a:rPr sz="1100" u="none" strike="noStrike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, 6504.38]</a:t>
                      </a: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median </a:t>
                      </a:r>
                      <a:r>
                        <a:rPr lang="en-US" altLang="ja-JP" sz="1100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11.</a:t>
                      </a:r>
                      <a:r>
                        <a:rPr lang="ja-JP" altLang="ja-JP" sz="1100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38</a:t>
                      </a:r>
                      <a:r>
                        <a:rPr lang="en-US" altLang="ja-JP" sz="1100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 [0.38, 8598.89] </a:t>
                      </a:r>
                      <a:endParaRPr sz="1100" u="none" strike="noStrike" dirty="0">
                        <a:latin typeface="Yu Gothic UI" pitchFamily="50" charset="0" panose="020B0500000000000000"/>
                        <a:ea typeface="Yu Gothic UI" pitchFamily="50" charset="0" panose="020B0500000000000000"/>
                        <a:cs typeface="Yu Gothic UI" pitchFamily="50" charset="0" panose="020B0500000000000000"/>
                      </a:endParaRP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0.</a:t>
                      </a:r>
                      <a:r>
                        <a:rPr lang="ja-JP"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077</a:t>
                      </a:r>
                      <a:endParaRPr sz="1100" u="none" strike="noStrike" dirty="0">
                        <a:latin typeface="Yu Gothic UI" pitchFamily="50" charset="0" panose="020B0500000000000000"/>
                        <a:ea typeface="Yu Gothic UI" pitchFamily="50" charset="0" panose="020B0500000000000000"/>
                        <a:cs typeface="Yu Gothic UI" pitchFamily="50" charset="0" panose="020B0500000000000000"/>
                      </a:endParaRPr>
                    </a:p>
                  </a:txBody>
                  <a:tcPr marL="73025" marR="73025" marT="0" marB="0"/>
                </a:tc>
              </a:tr>
              <a:tr h="189131">
                <a:tc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u="none" strike="noStrike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WBC (/μl)</a:t>
                      </a: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u="none" strike="noStrike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median 6200 [3</a:t>
                      </a:r>
                      <a:r>
                        <a:rPr lang="ja-JP" sz="1100" u="none" strike="noStrike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5</a:t>
                      </a:r>
                      <a:r>
                        <a:rPr sz="1100" u="none" strike="noStrike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00, 19600]</a:t>
                      </a: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median 5900 [3</a:t>
                      </a:r>
                      <a:r>
                        <a:rPr lang="ja-JP"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2</a:t>
                      </a:r>
                      <a:r>
                        <a:rPr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00, 14000]</a:t>
                      </a: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0.</a:t>
                      </a:r>
                      <a:r>
                        <a:rPr lang="ja-JP"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257</a:t>
                      </a:r>
                      <a:endParaRPr sz="1100" u="none" strike="noStrike" dirty="0">
                        <a:latin typeface="Yu Gothic UI" pitchFamily="50" charset="0" panose="020B0500000000000000"/>
                        <a:ea typeface="Yu Gothic UI" pitchFamily="50" charset="0" panose="020B0500000000000000"/>
                        <a:cs typeface="Yu Gothic UI" pitchFamily="50" charset="0" panose="020B0500000000000000"/>
                      </a:endParaRPr>
                    </a:p>
                  </a:txBody>
                  <a:tcPr marL="73025" marR="73025" marT="0" marB="0"/>
                </a:tc>
              </a:tr>
              <a:tr h="189131">
                <a:tc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u="none" strike="noStrike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Hb (g/dl)</a:t>
                      </a: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u="none" strike="noStrike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median 12.</a:t>
                      </a:r>
                      <a:r>
                        <a:rPr lang="ja-JP" sz="1100" u="none" strike="noStrike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60</a:t>
                      </a:r>
                      <a:r>
                        <a:rPr sz="1100" u="none" strike="noStrike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 [8.30, 16.00]</a:t>
                      </a: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u="none" strike="noStrike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median 12.50 [6.60, 15.</a:t>
                      </a:r>
                      <a:r>
                        <a:rPr lang="ja-JP" sz="1100" u="none" strike="noStrike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6</a:t>
                      </a:r>
                      <a:r>
                        <a:rPr sz="1100" u="none" strike="noStrike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0]</a:t>
                      </a: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0.</a:t>
                      </a:r>
                      <a:r>
                        <a:rPr lang="ja-JP"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506</a:t>
                      </a:r>
                      <a:endParaRPr sz="1100" u="none" strike="noStrike" dirty="0">
                        <a:latin typeface="Yu Gothic UI" pitchFamily="50" charset="0" panose="020B0500000000000000"/>
                        <a:ea typeface="Yu Gothic UI" pitchFamily="50" charset="0" panose="020B0500000000000000"/>
                        <a:cs typeface="Yu Gothic UI" pitchFamily="50" charset="0" panose="020B0500000000000000"/>
                      </a:endParaRPr>
                    </a:p>
                  </a:txBody>
                  <a:tcPr marL="73025" marR="73025" marT="0" marB="0"/>
                </a:tc>
              </a:tr>
              <a:tr h="189131">
                <a:tc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u="none" strike="noStrike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Plt  (x10</a:t>
                      </a:r>
                      <a:r>
                        <a:rPr lang="ja-JP" sz="1100" u="none" strike="noStrike" baseline="3000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4</a:t>
                      </a:r>
                      <a:r>
                        <a:rPr sz="1100" u="none" strike="noStrike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 /μl)</a:t>
                      </a: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u="none" strike="noStrike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median 20.</a:t>
                      </a:r>
                      <a:r>
                        <a:rPr lang="ja-JP" sz="1100" u="none" strike="noStrike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9</a:t>
                      </a:r>
                      <a:r>
                        <a:rPr sz="1100" u="none" strike="noStrike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0 [10.2, 299.0]</a:t>
                      </a: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u="none" strike="noStrike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median </a:t>
                      </a:r>
                      <a:r>
                        <a:rPr lang="ja-JP" sz="1100" u="none" strike="noStrike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20.00</a:t>
                      </a:r>
                      <a:r>
                        <a:rPr sz="1100" u="none" strike="noStrike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 [</a:t>
                      </a:r>
                      <a:r>
                        <a:rPr lang="ja-JP" sz="1100" u="none" strike="noStrike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8.90</a:t>
                      </a:r>
                      <a:r>
                        <a:rPr sz="1100" u="none" strike="noStrike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, 43.70]</a:t>
                      </a: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0.0</a:t>
                      </a:r>
                      <a:r>
                        <a:rPr lang="ja-JP"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56</a:t>
                      </a:r>
                      <a:endParaRPr sz="1100" u="none" strike="noStrike" dirty="0">
                        <a:latin typeface="Yu Gothic UI" pitchFamily="50" charset="0" panose="020B0500000000000000"/>
                        <a:ea typeface="Yu Gothic UI" pitchFamily="50" charset="0" panose="020B0500000000000000"/>
                        <a:cs typeface="Yu Gothic UI" pitchFamily="50" charset="0" panose="020B0500000000000000"/>
                      </a:endParaRPr>
                    </a:p>
                  </a:txBody>
                  <a:tcPr marL="73025" marR="73025" marT="0" marB="0"/>
                </a:tc>
              </a:tr>
              <a:tr h="189131">
                <a:tc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u="none" strike="noStrike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ALP (U/I)</a:t>
                      </a: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u="none" strike="noStrike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median 24</a:t>
                      </a:r>
                      <a:r>
                        <a:rPr lang="ja-JP" sz="1100" u="none" strike="noStrike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8.5</a:t>
                      </a:r>
                      <a:r>
                        <a:rPr sz="1100" u="none" strike="noStrike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 [159, 1913]</a:t>
                      </a: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median </a:t>
                      </a:r>
                      <a:r>
                        <a:rPr lang="en-US" altLang="ja-JP" sz="1100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250.</a:t>
                      </a:r>
                      <a:r>
                        <a:rPr lang="ja-JP" altLang="ja-JP" sz="1100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0</a:t>
                      </a:r>
                      <a:r>
                        <a:rPr lang="en-US" altLang="ja-JP" sz="1100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 [94, 3468] </a:t>
                      </a:r>
                      <a:endParaRPr sz="1100" u="none" strike="noStrike" dirty="0">
                        <a:latin typeface="Yu Gothic UI" pitchFamily="50" charset="0" panose="020B0500000000000000"/>
                        <a:ea typeface="Yu Gothic UI" pitchFamily="50" charset="0" panose="020B0500000000000000"/>
                        <a:cs typeface="Yu Gothic UI" pitchFamily="50" charset="0" panose="020B0500000000000000"/>
                      </a:endParaRP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0.2</a:t>
                      </a:r>
                      <a:r>
                        <a:rPr lang="ja-JP"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49</a:t>
                      </a:r>
                      <a:endParaRPr sz="1100" u="none" strike="noStrike" dirty="0">
                        <a:latin typeface="Yu Gothic UI" pitchFamily="50" charset="0" panose="020B0500000000000000"/>
                        <a:ea typeface="Yu Gothic UI" pitchFamily="50" charset="0" panose="020B0500000000000000"/>
                        <a:cs typeface="Yu Gothic UI" pitchFamily="50" charset="0" panose="020B0500000000000000"/>
                      </a:endParaRPr>
                    </a:p>
                  </a:txBody>
                  <a:tcPr marL="73025" marR="73025" marT="0" marB="0"/>
                </a:tc>
              </a:tr>
              <a:tr h="189131">
                <a:tc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ja-JP" sz="1100" u="none" strike="noStrike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LDH (U/l)</a:t>
                      </a:r>
                      <a:endParaRPr sz="1100" u="none" strike="noStrike">
                        <a:latin typeface="Yu Gothic UI" pitchFamily="50" charset="0" panose="020B0500000000000000"/>
                        <a:ea typeface="Yu Gothic UI" pitchFamily="50" charset="0" panose="020B0500000000000000"/>
                        <a:cs typeface="Yu Gothic UI" pitchFamily="50" charset="0" panose="020B0500000000000000"/>
                      </a:endParaRP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ja-JP" sz="1100" u="none" strike="noStrike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median 208 [146, 669]</a:t>
                      </a:r>
                      <a:endParaRPr sz="1100" u="none" strike="noStrike">
                        <a:latin typeface="Yu Gothic UI" pitchFamily="50" charset="0" panose="020B0500000000000000"/>
                        <a:ea typeface="Yu Gothic UI" pitchFamily="50" charset="0" panose="020B0500000000000000"/>
                        <a:cs typeface="Yu Gothic UI" pitchFamily="50" charset="0" panose="020B0500000000000000"/>
                      </a:endParaRP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ja-JP" sz="1100" u="none" strike="noStrike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median 201 [113, 706]</a:t>
                      </a:r>
                      <a:endParaRPr sz="1100" u="none" strike="noStrike">
                        <a:latin typeface="Yu Gothic UI" pitchFamily="50" charset="0" panose="020B0500000000000000"/>
                        <a:ea typeface="Yu Gothic UI" pitchFamily="50" charset="0" panose="020B0500000000000000"/>
                        <a:cs typeface="Yu Gothic UI" pitchFamily="50" charset="0" panose="020B0500000000000000"/>
                      </a:endParaRP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ja-JP"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0.</a:t>
                      </a:r>
                      <a:r>
                        <a:rPr lang="en-US" altLang="ja-JP"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0</a:t>
                      </a:r>
                      <a:r>
                        <a:rPr lang="ja-JP" altLang="ja-JP"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59</a:t>
                      </a:r>
                      <a:endParaRPr sz="1100" u="none" strike="noStrike" dirty="0">
                        <a:latin typeface="Yu Gothic UI" pitchFamily="50" charset="0" panose="020B0500000000000000"/>
                        <a:ea typeface="Yu Gothic UI" pitchFamily="50" charset="0" panose="020B0500000000000000"/>
                        <a:cs typeface="Yu Gothic UI" pitchFamily="50" charset="0" panose="020B0500000000000000"/>
                      </a:endParaRPr>
                    </a:p>
                  </a:txBody>
                  <a:tcPr marL="73025" marR="73025" marT="0" marB="0"/>
                </a:tc>
              </a:tr>
              <a:tr h="189131">
                <a:tc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CRP (mg/dl)</a:t>
                      </a: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median 0.16 [0.01, 4.45]</a:t>
                      </a: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median 0.10 [0.01, 3.99]</a:t>
                      </a: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0.</a:t>
                      </a:r>
                      <a:r>
                        <a:rPr lang="en-US"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2</a:t>
                      </a:r>
                      <a:r>
                        <a:rPr lang="ja-JP"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73</a:t>
                      </a:r>
                      <a:endParaRPr sz="1100" u="none" strike="noStrike" dirty="0">
                        <a:latin typeface="Yu Gothic UI" pitchFamily="50" charset="0" panose="020B0500000000000000"/>
                        <a:ea typeface="Yu Gothic UI" pitchFamily="50" charset="0" panose="020B0500000000000000"/>
                        <a:cs typeface="Yu Gothic UI" pitchFamily="50" charset="0" panose="020B0500000000000000"/>
                      </a:endParaRPr>
                    </a:p>
                  </a:txBody>
                  <a:tcPr marL="73025" marR="73025" marT="0" marB="0"/>
                </a:tc>
              </a:tr>
              <a:tr h="189131">
                <a:tc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2</a:t>
                      </a:r>
                      <a:r>
                        <a:rPr lang="en-US" sz="1100" u="none" strike="noStrike" baseline="30000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nd</a:t>
                      </a:r>
                      <a:r>
                        <a:rPr lang="en-US"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 line treatment (+)</a:t>
                      </a:r>
                      <a:r>
                        <a:rPr lang="en-US" sz="1100" u="none" strike="noStrike" baseline="30000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**</a:t>
                      </a:r>
                      <a:endParaRPr sz="1100" u="none" strike="noStrike" dirty="0">
                        <a:latin typeface="Yu Gothic UI" pitchFamily="50" charset="0" panose="020B0500000000000000"/>
                        <a:ea typeface="Yu Gothic UI" pitchFamily="50" charset="0" panose="020B0500000000000000"/>
                        <a:cs typeface="Yu Gothic UI" pitchFamily="50" charset="0" panose="020B0500000000000000"/>
                      </a:endParaRP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37 (</a:t>
                      </a:r>
                      <a:r>
                        <a:rPr lang="ja-JP"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82.2</a:t>
                      </a:r>
                      <a:r>
                        <a:rPr lang="en-US"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%)</a:t>
                      </a:r>
                      <a:endParaRPr sz="1100" u="none" strike="noStrike" dirty="0">
                        <a:latin typeface="Yu Gothic UI" pitchFamily="50" charset="0" panose="020B0500000000000000"/>
                        <a:ea typeface="Yu Gothic UI" pitchFamily="50" charset="0" panose="020B0500000000000000"/>
                        <a:cs typeface="Yu Gothic UI" pitchFamily="50" charset="0" panose="020B0500000000000000"/>
                      </a:endParaRP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ja-JP"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88</a:t>
                      </a:r>
                      <a:r>
                        <a:rPr lang="en-US"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 (7</a:t>
                      </a:r>
                      <a:r>
                        <a:rPr lang="ja-JP"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4.6</a:t>
                      </a:r>
                      <a:r>
                        <a:rPr lang="en-US"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%)</a:t>
                      </a:r>
                      <a:endParaRPr sz="1100" u="none" strike="noStrike" dirty="0">
                        <a:latin typeface="Yu Gothic UI" pitchFamily="50" charset="0" panose="020B0500000000000000"/>
                        <a:ea typeface="Yu Gothic UI" pitchFamily="50" charset="0" panose="020B0500000000000000"/>
                        <a:cs typeface="Yu Gothic UI" pitchFamily="50" charset="0" panose="020B0500000000000000"/>
                      </a:endParaRP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0.</a:t>
                      </a:r>
                      <a:r>
                        <a:rPr lang="ja-JP"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408</a:t>
                      </a:r>
                      <a:endParaRPr sz="1100" u="none" strike="noStrike" dirty="0">
                        <a:latin typeface="Yu Gothic UI" pitchFamily="50" charset="0" panose="020B0500000000000000"/>
                        <a:ea typeface="Yu Gothic UI" pitchFamily="50" charset="0" panose="020B0500000000000000"/>
                        <a:cs typeface="Yu Gothic UI" pitchFamily="50" charset="0" panose="020B0500000000000000"/>
                      </a:endParaRPr>
                    </a:p>
                  </a:txBody>
                  <a:tcPr marL="73025" marR="73025" marT="0" marB="0"/>
                </a:tc>
              </a:tr>
              <a:tr h="189131">
                <a:tc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 </a:t>
                      </a:r>
                      <a:r>
                        <a:rPr lang="en-US"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     2</a:t>
                      </a:r>
                      <a:r>
                        <a:rPr lang="en-US" sz="1100" u="none" strike="noStrike" baseline="30000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nd</a:t>
                      </a:r>
                      <a:r>
                        <a:rPr lang="en-US"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 line ARAT</a:t>
                      </a:r>
                      <a:r>
                        <a:rPr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 (</a:t>
                      </a:r>
                      <a:r>
                        <a:rPr lang="ja-JP"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+</a:t>
                      </a:r>
                      <a:r>
                        <a:rPr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)</a:t>
                      </a:r>
                      <a:r>
                        <a:rPr lang="ja-JP" sz="1100" u="none" strike="noStrike" baseline="30000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**</a:t>
                      </a:r>
                      <a:endParaRPr sz="1100" u="none" strike="noStrike" dirty="0">
                        <a:latin typeface="Yu Gothic UI" pitchFamily="50" charset="0" panose="020B0500000000000000"/>
                        <a:ea typeface="Yu Gothic UI" pitchFamily="50" charset="0" panose="020B0500000000000000"/>
                        <a:cs typeface="Yu Gothic UI" pitchFamily="50" charset="0" panose="020B0500000000000000"/>
                      </a:endParaRP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26</a:t>
                      </a:r>
                      <a:r>
                        <a:rPr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 (</a:t>
                      </a:r>
                      <a:r>
                        <a:rPr lang="en-US"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5</a:t>
                      </a:r>
                      <a:r>
                        <a:rPr lang="ja-JP"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7.8</a:t>
                      </a:r>
                      <a:r>
                        <a:rPr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%)</a:t>
                      </a: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ja-JP"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67</a:t>
                      </a:r>
                      <a:r>
                        <a:rPr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 (</a:t>
                      </a:r>
                      <a:r>
                        <a:rPr lang="en-US"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5</a:t>
                      </a:r>
                      <a:r>
                        <a:rPr lang="ja-JP"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6.8</a:t>
                      </a:r>
                      <a:r>
                        <a:rPr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%) </a:t>
                      </a: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ja-JP"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0.862</a:t>
                      </a:r>
                      <a:endParaRPr sz="1100" u="none" strike="noStrike" dirty="0">
                        <a:latin typeface="Yu Gothic UI" pitchFamily="50" charset="0" panose="020B0500000000000000"/>
                        <a:ea typeface="Yu Gothic UI" pitchFamily="50" charset="0" panose="020B0500000000000000"/>
                        <a:cs typeface="Yu Gothic UI" pitchFamily="50" charset="0" panose="020B0500000000000000"/>
                      </a:endParaRPr>
                    </a:p>
                  </a:txBody>
                  <a:tcPr marL="73025" marR="73025" marT="0" marB="0"/>
                </a:tc>
              </a:tr>
              <a:tr h="189131">
                <a:tc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 </a:t>
                      </a:r>
                      <a:r>
                        <a:rPr lang="en-US"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     2</a:t>
                      </a:r>
                      <a:r>
                        <a:rPr lang="en-US" sz="1100" u="none" strike="noStrike" baseline="30000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nd</a:t>
                      </a:r>
                      <a:r>
                        <a:rPr lang="en-US"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 line docetaxel</a:t>
                      </a:r>
                      <a:r>
                        <a:rPr lang="ja-JP"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 </a:t>
                      </a:r>
                      <a:r>
                        <a:rPr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(</a:t>
                      </a:r>
                      <a:r>
                        <a:rPr lang="ja-JP"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+</a:t>
                      </a:r>
                      <a:r>
                        <a:rPr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)</a:t>
                      </a:r>
                      <a:r>
                        <a:rPr lang="ja-JP" sz="1100" u="none" strike="noStrike" baseline="30000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**</a:t>
                      </a:r>
                      <a:endParaRPr sz="1100" u="none" strike="noStrike" dirty="0">
                        <a:latin typeface="Yu Gothic UI" pitchFamily="50" charset="0" panose="020B0500000000000000"/>
                        <a:ea typeface="Yu Gothic UI" pitchFamily="50" charset="0" panose="020B0500000000000000"/>
                        <a:cs typeface="Yu Gothic UI" pitchFamily="50" charset="0" panose="020B0500000000000000"/>
                      </a:endParaRP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ja-JP"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1</a:t>
                      </a:r>
                      <a:r>
                        <a:rPr lang="en-US" altLang="ja-JP"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0</a:t>
                      </a:r>
                      <a:r>
                        <a:rPr lang="ja-JP"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 </a:t>
                      </a:r>
                      <a:r>
                        <a:rPr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(</a:t>
                      </a:r>
                      <a:r>
                        <a:rPr lang="en-US"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2</a:t>
                      </a:r>
                      <a:r>
                        <a:rPr lang="ja-JP"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2.2</a:t>
                      </a:r>
                      <a:r>
                        <a:rPr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%) </a:t>
                      </a: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15</a:t>
                      </a:r>
                      <a:r>
                        <a:rPr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 (</a:t>
                      </a:r>
                      <a:r>
                        <a:rPr lang="en-US"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1</a:t>
                      </a:r>
                      <a:r>
                        <a:rPr lang="ja-JP"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2.7</a:t>
                      </a:r>
                      <a:r>
                        <a:rPr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%) </a:t>
                      </a: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0.</a:t>
                      </a:r>
                      <a:r>
                        <a:rPr lang="ja-JP" sz="1100" u="none" strike="noStrike" dirty="0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145</a:t>
                      </a:r>
                      <a:endParaRPr sz="1100" u="none" strike="noStrike" dirty="0">
                        <a:latin typeface="Yu Gothic UI" pitchFamily="50" charset="0" panose="020B0500000000000000"/>
                        <a:ea typeface="Yu Gothic UI" pitchFamily="50" charset="0" panose="020B0500000000000000"/>
                        <a:cs typeface="Yu Gothic UI" pitchFamily="50" charset="0" panose="020B0500000000000000"/>
                      </a:endParaRPr>
                    </a:p>
                  </a:txBody>
                  <a:tcPr marL="73025" marR="73025" marT="0" marB="0"/>
                </a:tc>
              </a:tr>
            </a:tbl>
          </a:graphicData>
        </a:graphic>
      </p:graphicFrame>
      <p:sp>
        <p:nvSpPr>
          <p:cNvPr id="4" name="テキスト ボックス 3"/>
          <p:cNvSpPr txBox="1"/>
          <p:nvPr/>
        </p:nvSpPr>
        <p:spPr>
          <a:xfrm>
            <a:off x="288626" y="5300321"/>
            <a:ext cx="2819104" cy="4273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dirty="0"/>
              <a:t>*: at induction of  ARAT, </a:t>
            </a:r>
            <a:endParaRPr kumimoji="1" lang="ja-JP" altLang="ja-JP" sz="1100" dirty="0"/>
          </a:p>
          <a:p>
            <a:r>
              <a:rPr kumimoji="1" lang="en-US" altLang="ja-JP" sz="1100" dirty="0"/>
              <a:t>**: in the cohort of primary ARAT failure cases</a:t>
            </a:r>
            <a:endParaRPr kumimoji="1" lang="ja-JP" altLang="en-US" sz="1100" dirty="0"/>
          </a:p>
        </p:txBody>
      </p:sp>
      <p:sp>
        <p:nvSpPr>
          <p:cNvPr id="286" name="Rectangle 72"/>
          <p:cNvSpPr/>
          <p:nvPr/>
        </p:nvSpPr>
        <p:spPr>
          <a:xfrm>
            <a:off x="104786" y="811213"/>
            <a:ext cx="3312832" cy="829001"/>
          </a:xfrm>
          <a:prstGeom prst="rect">
            <a:avLst/>
          </a:prstGeom>
          <a:noFill/>
          <a:ln>
            <a:noFill/>
            <a:round/>
          </a:ln>
        </p:spPr>
        <p:txBody>
          <a:bodyPr wrap="none" lIns="90000" tIns="45000" rIns="90000" bIns="45000">
            <a:spAutoFit/>
          </a:bodyPr>
          <a:lstStyle>
            <a:lvl1pPr marL="0" indent="0" algn="l" defTabSz="914400" eaLnBrk="0" fontAlgn="base" latinLnBrk="0" hangingPunct="0">
              <a:lnSpc>
                <a:spcPct val="75000"/>
              </a:lnSpc>
              <a:spcBef>
                <a:spcPts val="1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914400" algn="l"/>
                <a:tab pos="1828800" algn="l"/>
                <a:tab pos="2743200" algn="l"/>
              </a:tabLst>
              <a:defRPr kumimoji="0" sz="2800" b="0" i="0" u="none" baseline="0">
                <a:solidFill>
                  <a:srgbClr val="000000"/>
                </a:solidFill>
                <a:latin typeface="Calibri" pitchFamily="34" charset="0" panose="020F0502020204030204"/>
                <a:ea typeface="游ゴシック" charset="-128"/>
              </a:defRPr>
            </a:lvl1pPr>
            <a:lvl2pPr marL="742950" indent="-285750" algn="l" defTabSz="914400" eaLnBrk="0" fontAlgn="base" latinLnBrk="0" hangingPunct="0">
              <a:lnSpc>
                <a:spcPct val="75000"/>
              </a:lnSpc>
              <a:spcBef>
                <a:spcPts val="11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914400" algn="l"/>
                <a:tab pos="1828800" algn="l"/>
                <a:tab pos="2743200" algn="l"/>
              </a:tabLst>
              <a:defRPr kumimoji="0" sz="2000" b="0" i="0" u="none" baseline="0">
                <a:solidFill>
                  <a:srgbClr val="000000"/>
                </a:solidFill>
                <a:latin typeface="Calibri" pitchFamily="34" charset="0" panose="020F0502020204030204"/>
                <a:ea typeface="游ゴシック" charset="-128"/>
              </a:defRPr>
            </a:lvl2pPr>
            <a:lvl3pPr marL="1143000" lvl="1" indent="-228600" algn="l" defTabSz="914400" eaLnBrk="0" fontAlgn="base" latinLnBrk="0" hangingPunct="0">
              <a:lnSpc>
                <a:spcPct val="75000"/>
              </a:lnSpc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914400" algn="l"/>
                <a:tab pos="1828800" algn="l"/>
                <a:tab pos="2743200" algn="l"/>
              </a:tabLst>
              <a:defRPr kumimoji="0" sz="1800" b="0" i="0" u="none" baseline="0">
                <a:solidFill>
                  <a:srgbClr val="000000"/>
                </a:solidFill>
                <a:latin typeface="Calibri" pitchFamily="34" charset="0" panose="020F0502020204030204"/>
                <a:ea typeface="游ゴシック" charset="-128"/>
              </a:defRPr>
            </a:lvl3pPr>
            <a:lvl4pPr marL="1600200" lvl="2" indent="-228600" algn="l" defTabSz="914400" eaLnBrk="0" fontAlgn="base" latinLnBrk="0" hangingPunct="0">
              <a:lnSpc>
                <a:spcPct val="75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914400" algn="l"/>
                <a:tab pos="1828800" algn="l"/>
                <a:tab pos="2743200" algn="l"/>
              </a:tabLst>
              <a:defRPr kumimoji="0" sz="1800" b="0" i="0" u="none" baseline="0">
                <a:solidFill>
                  <a:srgbClr val="000000"/>
                </a:solidFill>
                <a:latin typeface="Calibri" pitchFamily="34" charset="0" panose="020F0502020204030204"/>
                <a:ea typeface="游ゴシック" charset="-128"/>
              </a:defRPr>
            </a:lvl4pPr>
            <a:lvl5pPr marL="2057400" lvl="3" indent="-228600" algn="l" defTabSz="914400" eaLnBrk="0" fontAlgn="base" latinLnBrk="0" hangingPunct="0">
              <a:lnSpc>
                <a:spcPct val="75000"/>
              </a:lnSpc>
              <a:spcBef>
                <a:spcPts val="2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914400" algn="l"/>
                <a:tab pos="1828800" algn="l"/>
                <a:tab pos="2743200" algn="l"/>
              </a:tabLst>
              <a:defRPr kumimoji="0" sz="2000" b="0" i="0" u="none" baseline="0">
                <a:solidFill>
                  <a:srgbClr val="000000"/>
                </a:solidFill>
                <a:latin typeface="Calibri" pitchFamily="34" charset="0" panose="020F0502020204030204"/>
                <a:ea typeface="游ゴシック" charset="-128"/>
              </a:defRPr>
            </a:lvl5pPr>
            <a:lvl6pPr marL="2514600" lvl="4" indent="-228600" algn="l" defTabSz="914400" eaLnBrk="0" fontAlgn="base" latinLnBrk="0" hangingPunct="0">
              <a:lnSpc>
                <a:spcPct val="75000"/>
              </a:lnSpc>
              <a:spcBef>
                <a:spcPts val="2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914400" algn="l"/>
                <a:tab pos="1828800" algn="l"/>
                <a:tab pos="2743200" algn="l"/>
              </a:tabLst>
              <a:defRPr kumimoji="0" sz="2000" b="0" i="0" u="none" baseline="0">
                <a:solidFill>
                  <a:srgbClr val="000000"/>
                </a:solidFill>
                <a:latin typeface="Calibri" pitchFamily="34" charset="0" panose="020F0502020204030204"/>
                <a:ea typeface="游ゴシック" charset="-128"/>
              </a:defRPr>
            </a:lvl6pPr>
            <a:lvl7pPr marL="2971800" lvl="4" indent="-228600" algn="l" defTabSz="914400" eaLnBrk="0" fontAlgn="base" latinLnBrk="0" hangingPunct="0">
              <a:lnSpc>
                <a:spcPct val="75000"/>
              </a:lnSpc>
              <a:spcBef>
                <a:spcPts val="2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914400" algn="l"/>
                <a:tab pos="1828800" algn="l"/>
                <a:tab pos="2743200" algn="l"/>
              </a:tabLst>
              <a:defRPr kumimoji="0" sz="2000" b="0" i="0" u="none" baseline="0">
                <a:solidFill>
                  <a:srgbClr val="000000"/>
                </a:solidFill>
                <a:latin typeface="Calibri" pitchFamily="34" charset="0" panose="020F0502020204030204"/>
                <a:ea typeface="游ゴシック" charset="-128"/>
              </a:defRPr>
            </a:lvl7pPr>
            <a:lvl8pPr marL="3429000" lvl="4" indent="-228600" algn="l" defTabSz="914400" eaLnBrk="0" fontAlgn="base" latinLnBrk="0" hangingPunct="0">
              <a:lnSpc>
                <a:spcPct val="75000"/>
              </a:lnSpc>
              <a:spcBef>
                <a:spcPts val="2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914400" algn="l"/>
                <a:tab pos="1828800" algn="l"/>
                <a:tab pos="2743200" algn="l"/>
              </a:tabLst>
              <a:defRPr kumimoji="0" sz="2000" b="0" i="0" u="none" baseline="0">
                <a:solidFill>
                  <a:srgbClr val="000000"/>
                </a:solidFill>
                <a:latin typeface="Calibri" pitchFamily="34" charset="0" panose="020F0502020204030204"/>
                <a:ea typeface="游ゴシック" charset="-128"/>
              </a:defRPr>
            </a:lvl8pPr>
            <a:lvl9pPr marL="3886200" lvl="4" indent="-228600" algn="l" defTabSz="914400" eaLnBrk="0" fontAlgn="base" latinLnBrk="0" hangingPunct="0">
              <a:lnSpc>
                <a:spcPct val="75000"/>
              </a:lnSpc>
              <a:spcBef>
                <a:spcPts val="2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914400" algn="l"/>
                <a:tab pos="1828800" algn="l"/>
                <a:tab pos="2743200" algn="l"/>
              </a:tabLst>
              <a:defRPr kumimoji="0" sz="2000" b="0" i="0" u="none" baseline="0">
                <a:solidFill>
                  <a:srgbClr val="000000"/>
                </a:solidFill>
                <a:latin typeface="Calibri" pitchFamily="34" charset="0" panose="020F0502020204030204"/>
                <a:ea typeface="游ゴシック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ja-JP" altLang="ja-JP" sz="2400" dirty="0">
                <a:latin typeface="Yu Gothic UI" pitchFamily="50" charset="0" panose="020B0500000000000000"/>
                <a:ea typeface="Yu Gothic UI" pitchFamily="50" charset="0" panose="020B0500000000000000"/>
              </a:rPr>
              <a:t>Patiants' demographics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ja-JP" altLang="ja-JP" sz="2400" dirty="0">
                <a:latin typeface="Yu Gothic UI" pitchFamily="50" charset="0" panose="020B0500000000000000"/>
                <a:ea typeface="Yu Gothic UI" pitchFamily="50" charset="0" panose="020B0500000000000000"/>
              </a:rPr>
              <a:t>ABI vs ENZ</a:t>
            </a:r>
          </a:p>
        </p:txBody>
      </p:sp>
      <p:sp>
        <p:nvSpPr>
          <p:cNvPr id="423" name="テキストボックス 422"/>
          <p:cNvSpPr txBox="1"/>
          <p:nvPr/>
        </p:nvSpPr>
        <p:spPr>
          <a:xfrm>
            <a:off x="288626" y="243146"/>
            <a:ext cx="1278930" cy="4585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sz="2400"/>
              <a:t>Table 1</a:t>
            </a:r>
            <a:endParaRPr lang="en-US" sz="24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テーブル 1"/>
          <p:cNvGraphicFramePr/>
          <p:nvPr/>
        </p:nvGraphicFramePr>
        <p:xfrm>
          <a:off x="762119" y="835069"/>
          <a:ext cx="10240655" cy="4879437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1516653"/>
                <a:gridCol w="2768487"/>
                <a:gridCol w="1887048"/>
                <a:gridCol w="1343046"/>
                <a:gridCol w="878014"/>
                <a:gridCol w="1847407"/>
              </a:tblGrid>
              <a:tr h="235337"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sz="1600" u="none" strike="noStrike" dirty="0">
                        <a:latin typeface="Yu Gothic UI" pitchFamily="50" charset="0" panose="020B0500000000000000"/>
                        <a:ea typeface="Yu Gothic UI" pitchFamily="50" charset="0" panose="020B0500000000000000"/>
                        <a:cs typeface="Yu Gothic UI" pitchFamily="50" charset="0" panose="020B0500000000000000"/>
                      </a:endParaRPr>
                    </a:p>
                  </a:txBody>
                  <a:tcPr marL="73025" marR="73025" marT="0" marB="0">
                    <a:noFill/>
                  </a:tcPr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u="none" strike="noStrike" dirty="0">
                          <a:solidFill>
                            <a:schemeClr val="tx1"/>
                          </a:solidFill>
                        </a:rPr>
                        <a:t>univariate</a:t>
                      </a:r>
                      <a:endParaRPr sz="1600" u="none" strike="noStrike" dirty="0">
                        <a:solidFill>
                          <a:schemeClr val="tx1"/>
                        </a:solidFill>
                        <a:latin typeface="Yu Gothic UI" pitchFamily="50" charset="0" panose="020B0500000000000000"/>
                        <a:ea typeface="Yu Gothic UI" pitchFamily="50" charset="0" panose="020B0500000000000000"/>
                        <a:cs typeface="Yu Gothic UI" pitchFamily="50" charset="0" panose="020B0500000000000000"/>
                      </a:endParaRPr>
                    </a:p>
                  </a:txBody>
                  <a:tcPr marL="73025" marR="73025" marT="0" marB="0">
                    <a:noFill/>
                  </a:tcPr>
                </a:tc>
                <a:tc gridSpan="4"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u="none" strike="noStrike" dirty="0">
                          <a:solidFill>
                            <a:schemeClr val="tx1"/>
                          </a:solidFill>
                        </a:rPr>
                        <a:t>multivariate</a:t>
                      </a:r>
                      <a:endParaRPr sz="1600" u="none" strike="noStrike" dirty="0">
                        <a:solidFill>
                          <a:schemeClr val="tx1"/>
                        </a:solidFill>
                        <a:latin typeface="Yu Gothic UI" pitchFamily="50" charset="0" panose="020B0500000000000000"/>
                        <a:ea typeface="Yu Gothic UI" pitchFamily="50" charset="0" panose="020B0500000000000000"/>
                        <a:cs typeface="Yu Gothic UI" pitchFamily="50" charset="0" panose="020B0500000000000000"/>
                      </a:endParaRPr>
                    </a:p>
                  </a:txBody>
                  <a:tcPr marL="73025" marR="73025" marT="0" marB="0">
                    <a:noFill/>
                  </a:tcPr>
                </a:tc>
                <a:tc hMerge="1"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sz="2000" u="none" strike="noStrike" dirty="0">
                        <a:latin typeface="Yu Gothic UI" pitchFamily="50" charset="0" panose="020B0500000000000000"/>
                        <a:ea typeface="Yu Gothic UI" pitchFamily="50" charset="0" panose="020B0500000000000000"/>
                        <a:cs typeface="Yu Gothic UI" pitchFamily="50" charset="0" panose="020B0500000000000000"/>
                      </a:endParaRPr>
                    </a:p>
                  </a:txBody>
                  <a:tcPr marL="73025" marR="73025" marT="0" marB="0">
                    <a:noFill/>
                  </a:tcPr>
                </a:tc>
                <a:tc hMerge="1"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sz="2000" u="none" strike="noStrike" dirty="0">
                        <a:latin typeface="Yu Gothic UI" pitchFamily="50" charset="0" panose="020B0500000000000000"/>
                        <a:ea typeface="Yu Gothic UI" pitchFamily="50" charset="0" panose="020B0500000000000000"/>
                        <a:cs typeface="Yu Gothic UI" pitchFamily="50" charset="0" panose="020B0500000000000000"/>
                      </a:endParaRPr>
                    </a:p>
                  </a:txBody>
                  <a:tcPr marL="73025" marR="73025" marT="0" marB="0">
                    <a:noFill/>
                  </a:tcPr>
                </a:tc>
                <a:tc hMerge="1"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sz="2000" u="none" strike="noStrike" dirty="0">
                        <a:latin typeface="Yu Gothic UI" pitchFamily="50" charset="0" panose="020B0500000000000000"/>
                        <a:ea typeface="Yu Gothic UI" pitchFamily="50" charset="0" panose="020B0500000000000000"/>
                        <a:cs typeface="Yu Gothic UI" pitchFamily="50" charset="0" panose="020B0500000000000000"/>
                      </a:endParaRPr>
                    </a:p>
                  </a:txBody>
                  <a:tcPr marL="73025" marR="73025" marT="0" marB="0">
                    <a:noFill/>
                  </a:tcPr>
                </a:tc>
              </a:tr>
              <a:tr h="246477"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sz="1600" u="none" strike="noStrike" dirty="0">
                        <a:latin typeface="Yu Gothic UI" pitchFamily="50" charset="0" panose="020B0500000000000000"/>
                        <a:ea typeface="Yu Gothic UI" pitchFamily="50" charset="0" panose="020B0500000000000000"/>
                        <a:cs typeface="Yu Gothic UI" pitchFamily="50" charset="0" panose="020B0500000000000000"/>
                      </a:endParaRPr>
                    </a:p>
                  </a:txBody>
                  <a:tcPr marL="73025" marR="73025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u="none" strike="noStrike" dirty="0"/>
                        <a:t>p-value</a:t>
                      </a:r>
                      <a:endParaRPr sz="1600" u="none" strike="noStrike" dirty="0">
                        <a:latin typeface="Yu Gothic UI" pitchFamily="50" charset="0" panose="020B0500000000000000"/>
                        <a:ea typeface="Yu Gothic UI" pitchFamily="50" charset="0" panose="020B0500000000000000"/>
                        <a:cs typeface="Yu Gothic UI" pitchFamily="50" charset="0" panose="020B0500000000000000"/>
                      </a:endParaRPr>
                    </a:p>
                  </a:txBody>
                  <a:tcPr marL="73025" marR="73025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u="none" strike="noStrike" dirty="0"/>
                        <a:t>HR</a:t>
                      </a:r>
                      <a:endParaRPr sz="1600" u="none" strike="noStrike" dirty="0">
                        <a:latin typeface="Yu Gothic UI" pitchFamily="50" charset="0" panose="020B0500000000000000"/>
                        <a:ea typeface="Yu Gothic UI" pitchFamily="50" charset="0" panose="020B0500000000000000"/>
                        <a:cs typeface="Yu Gothic UI" pitchFamily="50" charset="0" panose="020B0500000000000000"/>
                      </a:endParaRPr>
                    </a:p>
                  </a:txBody>
                  <a:tcPr marL="73025" marR="73025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u="none" strike="noStrike" dirty="0"/>
                        <a:t>95% CI</a:t>
                      </a:r>
                      <a:endParaRPr sz="1600" u="none" strike="noStrike" dirty="0">
                        <a:latin typeface="Yu Gothic UI" pitchFamily="50" charset="0" panose="020B0500000000000000"/>
                        <a:ea typeface="Yu Gothic UI" pitchFamily="50" charset="0" panose="020B0500000000000000"/>
                        <a:cs typeface="Yu Gothic UI" pitchFamily="50" charset="0" panose="020B0500000000000000"/>
                      </a:endParaRPr>
                    </a:p>
                  </a:txBody>
                  <a:tcPr marL="73025" marR="73025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sz="2000" u="none" strike="noStrike" dirty="0">
                        <a:latin typeface="Yu Gothic UI" pitchFamily="50" charset="0" panose="020B0500000000000000"/>
                        <a:ea typeface="Yu Gothic UI" pitchFamily="50" charset="0" panose="020B0500000000000000"/>
                        <a:cs typeface="Yu Gothic UI" pitchFamily="50" charset="0" panose="020B0500000000000000"/>
                      </a:endParaRP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u="none" strike="noStrike" dirty="0"/>
                        <a:t>p-value</a:t>
                      </a:r>
                      <a:endParaRPr sz="1600" u="none" strike="noStrike" dirty="0">
                        <a:latin typeface="Yu Gothic UI" pitchFamily="50" charset="0" panose="020B0500000000000000"/>
                        <a:ea typeface="Yu Gothic UI" pitchFamily="50" charset="0" panose="020B0500000000000000"/>
                        <a:cs typeface="Yu Gothic UI" pitchFamily="50" charset="0" panose="020B0500000000000000"/>
                      </a:endParaRPr>
                    </a:p>
                  </a:txBody>
                  <a:tcPr marL="73025" marR="73025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337">
                <a:tc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u="none" strike="noStrike" dirty="0" err="1"/>
                        <a:t>iPSA</a:t>
                      </a:r>
                      <a:endParaRPr sz="1600" u="none" strike="noStrike" dirty="0">
                        <a:latin typeface="Yu Gothic UI" pitchFamily="50" charset="0" panose="020B0500000000000000"/>
                        <a:ea typeface="Yu Gothic UI" pitchFamily="50" charset="0" panose="020B0500000000000000"/>
                        <a:cs typeface="Yu Gothic UI" pitchFamily="50" charset="0" panose="020B0500000000000000"/>
                      </a:endParaRPr>
                    </a:p>
                  </a:txBody>
                  <a:tcPr marL="73025" marR="73025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u="none" strike="noStrike">
                          <a:latin typeface="Calibri" pitchFamily="34" charset="0" panose="020F0502020204030204"/>
                          <a:ea typeface="Calibri" pitchFamily="34" charset="0" panose="020F0502020204030204"/>
                          <a:cs typeface="Calibri" pitchFamily="34" charset="0" panose="020F0502020204030204"/>
                        </a:rPr>
                        <a:t>0.</a:t>
                      </a:r>
                      <a:r>
                        <a:rPr lang="ja-JP" sz="1600" u="none" strike="noStrike">
                          <a:latin typeface="Calibri" pitchFamily="34" charset="0" panose="020F0502020204030204"/>
                          <a:ea typeface="Calibri" pitchFamily="34" charset="0" panose="020F0502020204030204"/>
                          <a:cs typeface="Calibri" pitchFamily="34" charset="0" panose="020F0502020204030204"/>
                        </a:rPr>
                        <a:t>6793</a:t>
                      </a:r>
                      <a:endParaRPr sz="1600" u="none" strike="noStrike">
                        <a:latin typeface="Calibri" pitchFamily="34" charset="0" panose="020F0502020204030204"/>
                        <a:ea typeface="Calibri" pitchFamily="34" charset="0" panose="020F0502020204030204"/>
                        <a:cs typeface="Calibri" pitchFamily="34" charset="0" panose="020F0502020204030204"/>
                      </a:endParaRPr>
                    </a:p>
                  </a:txBody>
                  <a:tcPr marL="73025" marR="73025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sz="1600" u="none" strike="noStrike">
                        <a:latin typeface="Yu Gothic UI" pitchFamily="50" charset="0" panose="020B0500000000000000"/>
                        <a:ea typeface="Yu Gothic UI" pitchFamily="50" charset="0" panose="020B0500000000000000"/>
                        <a:cs typeface="Yu Gothic UI" pitchFamily="50" charset="0" panose="020B0500000000000000"/>
                      </a:endParaRPr>
                    </a:p>
                  </a:txBody>
                  <a:tcPr marL="73025" marR="73025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sz="1600" u="none" strike="noStrike">
                        <a:latin typeface="Yu Gothic UI" pitchFamily="50" charset="0" panose="020B0500000000000000"/>
                        <a:ea typeface="Yu Gothic UI" pitchFamily="50" charset="0" panose="020B0500000000000000"/>
                        <a:cs typeface="Yu Gothic UI" pitchFamily="50" charset="0" panose="020B0500000000000000"/>
                      </a:endParaRPr>
                    </a:p>
                  </a:txBody>
                  <a:tcPr marL="73025" marR="73025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sz="1600" u="none" strike="noStrike">
                        <a:latin typeface="Yu Gothic UI" pitchFamily="50" charset="0" panose="020B0500000000000000"/>
                        <a:ea typeface="Yu Gothic UI" pitchFamily="50" charset="0" panose="020B0500000000000000"/>
                        <a:cs typeface="Yu Gothic UI" pitchFamily="50" charset="0" panose="020B0500000000000000"/>
                      </a:endParaRPr>
                    </a:p>
                  </a:txBody>
                  <a:tcPr marL="73025" marR="73025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sz="1600" u="none" strike="noStrike">
                        <a:latin typeface="Yu Gothic UI" pitchFamily="50" charset="0" panose="020B0500000000000000"/>
                        <a:ea typeface="Yu Gothic UI" pitchFamily="50" charset="0" panose="020B0500000000000000"/>
                        <a:cs typeface="Yu Gothic UI" pitchFamily="50" charset="0" panose="020B0500000000000000"/>
                      </a:endParaRPr>
                    </a:p>
                  </a:txBody>
                  <a:tcPr marL="73025" marR="73025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235337">
                <a:tc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u="none" strike="noStrike" dirty="0"/>
                        <a:t>GS</a:t>
                      </a:r>
                      <a:endParaRPr sz="1600" u="none" strike="noStrike" dirty="0">
                        <a:latin typeface="Yu Gothic UI" pitchFamily="50" charset="0" panose="020B0500000000000000"/>
                        <a:ea typeface="Yu Gothic UI" pitchFamily="50" charset="0" panose="020B0500000000000000"/>
                        <a:cs typeface="Yu Gothic UI" pitchFamily="50" charset="0" panose="020B0500000000000000"/>
                      </a:endParaRP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u="none" strike="noStrike">
                          <a:latin typeface="Calibri" pitchFamily="34" charset="0" panose="020F0502020204030204"/>
                          <a:ea typeface="Calibri" pitchFamily="34" charset="0" panose="020F0502020204030204"/>
                          <a:cs typeface="Calibri" pitchFamily="34" charset="0" panose="020F0502020204030204"/>
                        </a:rPr>
                        <a:t>0.</a:t>
                      </a:r>
                      <a:r>
                        <a:rPr lang="ja-JP" sz="1600" u="none" strike="noStrike">
                          <a:latin typeface="Calibri" pitchFamily="34" charset="0" panose="020F0502020204030204"/>
                          <a:ea typeface="Calibri" pitchFamily="34" charset="0" panose="020F0502020204030204"/>
                          <a:cs typeface="Calibri" pitchFamily="34" charset="0" panose="020F0502020204030204"/>
                        </a:rPr>
                        <a:t>4025</a:t>
                      </a:r>
                      <a:endParaRPr sz="1600" u="none" strike="noStrike">
                        <a:latin typeface="Calibri" pitchFamily="34" charset="0" panose="020F0502020204030204"/>
                        <a:ea typeface="Calibri" pitchFamily="34" charset="0" panose="020F0502020204030204"/>
                        <a:cs typeface="Calibri" pitchFamily="34" charset="0" panose="020F0502020204030204"/>
                      </a:endParaRP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sz="1600" u="none" strike="noStrike">
                        <a:latin typeface="Yu Gothic UI" pitchFamily="50" charset="0" panose="020B0500000000000000"/>
                        <a:ea typeface="Yu Gothic UI" pitchFamily="50" charset="0" panose="020B0500000000000000"/>
                        <a:cs typeface="Yu Gothic UI" pitchFamily="50" charset="0" panose="020B0500000000000000"/>
                      </a:endParaRP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sz="1600" u="none" strike="noStrike">
                        <a:latin typeface="Yu Gothic UI" pitchFamily="50" charset="0" panose="020B0500000000000000"/>
                        <a:ea typeface="Yu Gothic UI" pitchFamily="50" charset="0" panose="020B0500000000000000"/>
                        <a:cs typeface="Yu Gothic UI" pitchFamily="50" charset="0" panose="020B0500000000000000"/>
                      </a:endParaRP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sz="1600" u="none" strike="noStrike">
                        <a:latin typeface="Yu Gothic UI" pitchFamily="50" charset="0" panose="020B0500000000000000"/>
                        <a:ea typeface="Yu Gothic UI" pitchFamily="50" charset="0" panose="020B0500000000000000"/>
                        <a:cs typeface="Yu Gothic UI" pitchFamily="50" charset="0" panose="020B0500000000000000"/>
                      </a:endParaRP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sz="1600" u="none" strike="noStrike">
                        <a:latin typeface="Yu Gothic UI" pitchFamily="50" charset="0" panose="020B0500000000000000"/>
                        <a:ea typeface="Yu Gothic UI" pitchFamily="50" charset="0" panose="020B0500000000000000"/>
                        <a:cs typeface="Yu Gothic UI" pitchFamily="50" charset="0" panose="020B0500000000000000"/>
                      </a:endParaRPr>
                    </a:p>
                  </a:txBody>
                  <a:tcPr marL="73025" marR="73025" marT="0" marB="0"/>
                </a:tc>
              </a:tr>
              <a:tr h="235337">
                <a:tc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ja-JP" sz="1600" u="none" strike="noStrike" dirty="0"/>
                        <a:t>primary </a:t>
                      </a:r>
                      <a:r>
                        <a:rPr sz="1600" u="none" strike="noStrike" dirty="0"/>
                        <a:t>ADT</a:t>
                      </a:r>
                      <a:endParaRPr sz="1600" u="none" strike="noStrike" dirty="0">
                        <a:latin typeface="Yu Gothic UI" pitchFamily="50" charset="0" panose="020B0500000000000000"/>
                        <a:ea typeface="Yu Gothic UI" pitchFamily="50" charset="0" panose="020B0500000000000000"/>
                        <a:cs typeface="Yu Gothic UI" pitchFamily="50" charset="0" panose="020B0500000000000000"/>
                      </a:endParaRP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u="none" strike="noStrike">
                          <a:latin typeface="Calibri" pitchFamily="34" charset="0" panose="020F0502020204030204"/>
                          <a:ea typeface="Calibri" pitchFamily="34" charset="0" panose="020F0502020204030204"/>
                          <a:cs typeface="Calibri" pitchFamily="34" charset="0" panose="020F0502020204030204"/>
                        </a:rPr>
                        <a:t>0.</a:t>
                      </a:r>
                      <a:r>
                        <a:rPr lang="ja-JP" sz="1600" u="none" strike="noStrike">
                          <a:latin typeface="Calibri" pitchFamily="34" charset="0" panose="020F0502020204030204"/>
                          <a:ea typeface="Calibri" pitchFamily="34" charset="0" panose="020F0502020204030204"/>
                          <a:cs typeface="Calibri" pitchFamily="34" charset="0" panose="020F0502020204030204"/>
                        </a:rPr>
                        <a:t>8586</a:t>
                      </a:r>
                      <a:endParaRPr sz="1600" u="none" strike="noStrike">
                        <a:latin typeface="Calibri" pitchFamily="34" charset="0" panose="020F0502020204030204"/>
                        <a:ea typeface="Calibri" pitchFamily="34" charset="0" panose="020F0502020204030204"/>
                        <a:cs typeface="Calibri" pitchFamily="34" charset="0" panose="020F0502020204030204"/>
                      </a:endParaRP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sz="1600" u="none" strike="noStrike">
                        <a:latin typeface="Yu Gothic UI" pitchFamily="50" charset="0" panose="020B0500000000000000"/>
                        <a:ea typeface="Yu Gothic UI" pitchFamily="50" charset="0" panose="020B0500000000000000"/>
                        <a:cs typeface="Yu Gothic UI" pitchFamily="50" charset="0" panose="020B0500000000000000"/>
                      </a:endParaRP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sz="1600" u="none" strike="noStrike">
                        <a:latin typeface="Yu Gothic UI" pitchFamily="50" charset="0" panose="020B0500000000000000"/>
                        <a:ea typeface="Yu Gothic UI" pitchFamily="50" charset="0" panose="020B0500000000000000"/>
                        <a:cs typeface="Yu Gothic UI" pitchFamily="50" charset="0" panose="020B0500000000000000"/>
                      </a:endParaRP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sz="1600" u="none" strike="noStrike">
                        <a:latin typeface="Yu Gothic UI" pitchFamily="50" charset="0" panose="020B0500000000000000"/>
                        <a:ea typeface="Yu Gothic UI" pitchFamily="50" charset="0" panose="020B0500000000000000"/>
                        <a:cs typeface="Yu Gothic UI" pitchFamily="50" charset="0" panose="020B0500000000000000"/>
                      </a:endParaRP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sz="1600" u="none" strike="noStrike">
                        <a:latin typeface="Yu Gothic UI" pitchFamily="50" charset="0" panose="020B0500000000000000"/>
                        <a:ea typeface="Yu Gothic UI" pitchFamily="50" charset="0" panose="020B0500000000000000"/>
                        <a:cs typeface="Yu Gothic UI" pitchFamily="50" charset="0" panose="020B0500000000000000"/>
                      </a:endParaRPr>
                    </a:p>
                  </a:txBody>
                  <a:tcPr marL="73025" marR="73025" marT="0" marB="0"/>
                </a:tc>
              </a:tr>
              <a:tr h="235337">
                <a:tc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u="none" strike="noStrike" dirty="0"/>
                        <a:t>CRPC to ARAT</a:t>
                      </a:r>
                      <a:endParaRPr sz="1600" u="none" strike="noStrike" dirty="0">
                        <a:latin typeface="Yu Gothic UI" pitchFamily="50" charset="0" panose="020B0500000000000000"/>
                        <a:ea typeface="Yu Gothic UI" pitchFamily="50" charset="0" panose="020B0500000000000000"/>
                        <a:cs typeface="Yu Gothic UI" pitchFamily="50" charset="0" panose="020B0500000000000000"/>
                      </a:endParaRP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u="none" strike="noStrike">
                          <a:latin typeface="Calibri" pitchFamily="34" charset="0" panose="020F0502020204030204"/>
                          <a:ea typeface="Calibri" pitchFamily="34" charset="0" panose="020F0502020204030204"/>
                          <a:cs typeface="Calibri" pitchFamily="34" charset="0" panose="020F0502020204030204"/>
                        </a:rPr>
                        <a:t>0.</a:t>
                      </a:r>
                      <a:r>
                        <a:rPr lang="ja-JP" sz="1600" u="none" strike="noStrike">
                          <a:latin typeface="Calibri" pitchFamily="34" charset="0" panose="020F0502020204030204"/>
                          <a:ea typeface="Calibri" pitchFamily="34" charset="0" panose="020F0502020204030204"/>
                          <a:cs typeface="Calibri" pitchFamily="34" charset="0" panose="020F0502020204030204"/>
                        </a:rPr>
                        <a:t>3670</a:t>
                      </a:r>
                      <a:endParaRPr sz="1600" u="none" strike="noStrike">
                        <a:latin typeface="Calibri" pitchFamily="34" charset="0" panose="020F0502020204030204"/>
                        <a:ea typeface="Calibri" pitchFamily="34" charset="0" panose="020F0502020204030204"/>
                        <a:cs typeface="Calibri" pitchFamily="34" charset="0" panose="020F0502020204030204"/>
                      </a:endParaRP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sz="1600" u="none" strike="noStrike">
                        <a:latin typeface="Yu Gothic UI" pitchFamily="50" charset="0" panose="020B0500000000000000"/>
                        <a:ea typeface="Yu Gothic UI" pitchFamily="50" charset="0" panose="020B0500000000000000"/>
                        <a:cs typeface="Yu Gothic UI" pitchFamily="50" charset="0" panose="020B0500000000000000"/>
                      </a:endParaRP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sz="1600" u="none" strike="noStrike">
                        <a:latin typeface="Yu Gothic UI" pitchFamily="50" charset="0" panose="020B0500000000000000"/>
                        <a:ea typeface="Yu Gothic UI" pitchFamily="50" charset="0" panose="020B0500000000000000"/>
                        <a:cs typeface="Yu Gothic UI" pitchFamily="50" charset="0" panose="020B0500000000000000"/>
                      </a:endParaRP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sz="1600" u="none" strike="noStrike">
                        <a:latin typeface="Yu Gothic UI" pitchFamily="50" charset="0" panose="020B0500000000000000"/>
                        <a:ea typeface="Yu Gothic UI" pitchFamily="50" charset="0" panose="020B0500000000000000"/>
                        <a:cs typeface="Yu Gothic UI" pitchFamily="50" charset="0" panose="020B0500000000000000"/>
                      </a:endParaRP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sz="1600" u="none" strike="noStrike">
                        <a:latin typeface="Yu Gothic UI" pitchFamily="50" charset="0" panose="020B0500000000000000"/>
                        <a:ea typeface="Yu Gothic UI" pitchFamily="50" charset="0" panose="020B0500000000000000"/>
                        <a:cs typeface="Yu Gothic UI" pitchFamily="50" charset="0" panose="020B0500000000000000"/>
                      </a:endParaRPr>
                    </a:p>
                  </a:txBody>
                  <a:tcPr marL="73025" marR="73025" marT="0" marB="0"/>
                </a:tc>
              </a:tr>
              <a:tr h="235337">
                <a:tc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u="none" strike="noStrike" dirty="0"/>
                        <a:t>age</a:t>
                      </a:r>
                      <a:endParaRPr sz="1600" u="none" strike="noStrike" dirty="0">
                        <a:latin typeface="Yu Gothic UI" pitchFamily="50" charset="0" panose="020B0500000000000000"/>
                        <a:ea typeface="Yu Gothic UI" pitchFamily="50" charset="0" panose="020B0500000000000000"/>
                        <a:cs typeface="Yu Gothic UI" pitchFamily="50" charset="0" panose="020B0500000000000000"/>
                      </a:endParaRP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u="none" strike="noStrike">
                          <a:latin typeface="Calibri" pitchFamily="34" charset="0" panose="020F0502020204030204"/>
                          <a:ea typeface="Calibri" pitchFamily="34" charset="0" panose="020F0502020204030204"/>
                          <a:cs typeface="Calibri" pitchFamily="34" charset="0" panose="020F0502020204030204"/>
                        </a:rPr>
                        <a:t>0.0</a:t>
                      </a:r>
                      <a:r>
                        <a:rPr lang="ja-JP" sz="1600" u="none" strike="noStrike">
                          <a:latin typeface="Calibri" pitchFamily="34" charset="0" panose="020F0502020204030204"/>
                          <a:ea typeface="Calibri" pitchFamily="34" charset="0" panose="020F0502020204030204"/>
                          <a:cs typeface="Calibri" pitchFamily="34" charset="0" panose="020F0502020204030204"/>
                        </a:rPr>
                        <a:t>461</a:t>
                      </a:r>
                      <a:endParaRPr sz="1600" u="none" strike="noStrike">
                        <a:latin typeface="Calibri" pitchFamily="34" charset="0" panose="020F0502020204030204"/>
                        <a:ea typeface="Calibri" pitchFamily="34" charset="0" panose="020F0502020204030204"/>
                        <a:cs typeface="Calibri" pitchFamily="34" charset="0" panose="020F0502020204030204"/>
                      </a:endParaRP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ja-JP" sz="1600" u="none" strike="noStrike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1.043</a:t>
                      </a:r>
                      <a:endParaRPr sz="1600" u="none" strike="noStrike">
                        <a:latin typeface="Yu Gothic UI" pitchFamily="50" charset="0" panose="020B0500000000000000"/>
                        <a:ea typeface="Yu Gothic UI" pitchFamily="50" charset="0" panose="020B0500000000000000"/>
                        <a:cs typeface="Yu Gothic UI" pitchFamily="50" charset="0" panose="020B0500000000000000"/>
                      </a:endParaRP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ja-JP" sz="1600" u="none" strike="noStrike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0.9965</a:t>
                      </a:r>
                      <a:endParaRPr sz="1600" u="none" strike="noStrike">
                        <a:latin typeface="Yu Gothic UI" pitchFamily="50" charset="0" panose="020B0500000000000000"/>
                        <a:ea typeface="Yu Gothic UI" pitchFamily="50" charset="0" panose="020B0500000000000000"/>
                        <a:cs typeface="Yu Gothic UI" pitchFamily="50" charset="0" panose="020B0500000000000000"/>
                      </a:endParaRP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ja-JP" sz="1600" u="none" strike="noStrike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1.091</a:t>
                      </a:r>
                      <a:endParaRPr sz="1600" u="none" strike="noStrike">
                        <a:latin typeface="Yu Gothic UI" pitchFamily="50" charset="0" panose="020B0500000000000000"/>
                        <a:ea typeface="Yu Gothic UI" pitchFamily="50" charset="0" panose="020B0500000000000000"/>
                        <a:cs typeface="Yu Gothic UI" pitchFamily="50" charset="0" panose="020B0500000000000000"/>
                      </a:endParaRP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ja-JP" sz="1600" u="none" strike="noStrike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0.071</a:t>
                      </a:r>
                      <a:endParaRPr sz="1600" u="none" strike="noStrike">
                        <a:latin typeface="Yu Gothic UI" pitchFamily="50" charset="0" panose="020B0500000000000000"/>
                        <a:ea typeface="Yu Gothic UI" pitchFamily="50" charset="0" panose="020B0500000000000000"/>
                        <a:cs typeface="Yu Gothic UI" pitchFamily="50" charset="0" panose="020B0500000000000000"/>
                      </a:endParaRPr>
                    </a:p>
                  </a:txBody>
                  <a:tcPr marL="73025" marR="73025" marT="0" marB="0"/>
                </a:tc>
              </a:tr>
              <a:tr h="235337">
                <a:tc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u="none" strike="noStrike" dirty="0"/>
                        <a:t>PS</a:t>
                      </a:r>
                      <a:endParaRPr sz="1600" u="none" strike="noStrike" dirty="0">
                        <a:latin typeface="Yu Gothic UI" pitchFamily="50" charset="0" panose="020B0500000000000000"/>
                        <a:ea typeface="Yu Gothic UI" pitchFamily="50" charset="0" panose="020B0500000000000000"/>
                        <a:cs typeface="Yu Gothic UI" pitchFamily="50" charset="0" panose="020B0500000000000000"/>
                      </a:endParaRP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u="none" strike="noStrike">
                          <a:latin typeface="Calibri" pitchFamily="34" charset="0" panose="020F0502020204030204"/>
                          <a:ea typeface="Calibri" pitchFamily="34" charset="0" panose="020F0502020204030204"/>
                          <a:cs typeface="Calibri" pitchFamily="34" charset="0" panose="020F0502020204030204"/>
                        </a:rPr>
                        <a:t>0.</a:t>
                      </a:r>
                      <a:r>
                        <a:rPr lang="ja-JP" sz="1600" u="none" strike="noStrike">
                          <a:latin typeface="Calibri" pitchFamily="34" charset="0" panose="020F0502020204030204"/>
                          <a:ea typeface="Calibri" pitchFamily="34" charset="0" panose="020F0502020204030204"/>
                          <a:cs typeface="Calibri" pitchFamily="34" charset="0" panose="020F0502020204030204"/>
                        </a:rPr>
                        <a:t>1719</a:t>
                      </a:r>
                      <a:endParaRPr sz="1600" u="none" strike="noStrike">
                        <a:latin typeface="Calibri" pitchFamily="34" charset="0" panose="020F0502020204030204"/>
                        <a:ea typeface="Calibri" pitchFamily="34" charset="0" panose="020F0502020204030204"/>
                        <a:cs typeface="Calibri" pitchFamily="34" charset="0" panose="020F0502020204030204"/>
                      </a:endParaRP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sz="1600" u="none" strike="noStrike">
                        <a:latin typeface="Yu Gothic UI" pitchFamily="50" charset="0" panose="020B0500000000000000"/>
                        <a:ea typeface="Yu Gothic UI" pitchFamily="50" charset="0" panose="020B0500000000000000"/>
                        <a:cs typeface="Yu Gothic UI" pitchFamily="50" charset="0" panose="020B0500000000000000"/>
                      </a:endParaRP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sz="1600" u="none" strike="noStrike">
                        <a:latin typeface="Yu Gothic UI" pitchFamily="50" charset="0" panose="020B0500000000000000"/>
                        <a:ea typeface="Yu Gothic UI" pitchFamily="50" charset="0" panose="020B0500000000000000"/>
                        <a:cs typeface="Yu Gothic UI" pitchFamily="50" charset="0" panose="020B0500000000000000"/>
                      </a:endParaRP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sz="1600" u="none" strike="noStrike">
                        <a:latin typeface="Yu Gothic UI" pitchFamily="50" charset="0" panose="020B0500000000000000"/>
                        <a:ea typeface="Yu Gothic UI" pitchFamily="50" charset="0" panose="020B0500000000000000"/>
                        <a:cs typeface="Yu Gothic UI" pitchFamily="50" charset="0" panose="020B0500000000000000"/>
                      </a:endParaRP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sz="1600" u="none" strike="noStrike">
                        <a:latin typeface="Yu Gothic UI" pitchFamily="50" charset="0" panose="020B0500000000000000"/>
                        <a:ea typeface="Yu Gothic UI" pitchFamily="50" charset="0" panose="020B0500000000000000"/>
                        <a:cs typeface="Yu Gothic UI" pitchFamily="50" charset="0" panose="020B0500000000000000"/>
                      </a:endParaRPr>
                    </a:p>
                  </a:txBody>
                  <a:tcPr marL="73025" marR="73025" marT="0" marB="0"/>
                </a:tc>
              </a:tr>
              <a:tr h="235337">
                <a:tc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u="none" strike="noStrike" dirty="0"/>
                        <a:t>LN </a:t>
                      </a:r>
                      <a:r>
                        <a:rPr lang="ja-JP" sz="1600" u="none" strike="noStrike" dirty="0"/>
                        <a:t>mets.</a:t>
                      </a:r>
                      <a:endParaRPr sz="1600" u="none" strike="noStrike" dirty="0">
                        <a:latin typeface="Yu Gothic UI" pitchFamily="50" charset="0" panose="020B0500000000000000"/>
                        <a:ea typeface="Yu Gothic UI" pitchFamily="50" charset="0" panose="020B0500000000000000"/>
                        <a:cs typeface="Yu Gothic UI" pitchFamily="50" charset="0" panose="020B0500000000000000"/>
                      </a:endParaRP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u="none" strike="noStrike">
                          <a:latin typeface="Calibri" pitchFamily="34" charset="0" panose="020F0502020204030204"/>
                          <a:ea typeface="Calibri" pitchFamily="34" charset="0" panose="020F0502020204030204"/>
                          <a:cs typeface="Calibri" pitchFamily="34" charset="0" panose="020F0502020204030204"/>
                        </a:rPr>
                        <a:t>0.</a:t>
                      </a:r>
                      <a:r>
                        <a:rPr lang="ja-JP" sz="1600" u="none" strike="noStrike">
                          <a:latin typeface="Calibri" pitchFamily="34" charset="0" panose="020F0502020204030204"/>
                          <a:ea typeface="Calibri" pitchFamily="34" charset="0" panose="020F0502020204030204"/>
                          <a:cs typeface="Calibri" pitchFamily="34" charset="0" panose="020F0502020204030204"/>
                        </a:rPr>
                        <a:t>08497</a:t>
                      </a:r>
                      <a:endParaRPr sz="1600" u="none" strike="noStrike">
                        <a:latin typeface="Calibri" pitchFamily="34" charset="0" panose="020F0502020204030204"/>
                        <a:ea typeface="Calibri" pitchFamily="34" charset="0" panose="020F0502020204030204"/>
                        <a:cs typeface="Calibri" pitchFamily="34" charset="0" panose="020F0502020204030204"/>
                      </a:endParaRP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sz="1600" u="none" strike="noStrike">
                        <a:latin typeface="Yu Gothic UI" pitchFamily="50" charset="0" panose="020B0500000000000000"/>
                        <a:ea typeface="Yu Gothic UI" pitchFamily="50" charset="0" panose="020B0500000000000000"/>
                        <a:cs typeface="Yu Gothic UI" pitchFamily="50" charset="0" panose="020B0500000000000000"/>
                      </a:endParaRP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sz="1600" u="none" strike="noStrike">
                        <a:latin typeface="Yu Gothic UI" pitchFamily="50" charset="0" panose="020B0500000000000000"/>
                        <a:ea typeface="Yu Gothic UI" pitchFamily="50" charset="0" panose="020B0500000000000000"/>
                        <a:cs typeface="Yu Gothic UI" pitchFamily="50" charset="0" panose="020B0500000000000000"/>
                      </a:endParaRP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sz="1600" u="none" strike="noStrike">
                        <a:latin typeface="Yu Gothic UI" pitchFamily="50" charset="0" panose="020B0500000000000000"/>
                        <a:ea typeface="Yu Gothic UI" pitchFamily="50" charset="0" panose="020B0500000000000000"/>
                        <a:cs typeface="Yu Gothic UI" pitchFamily="50" charset="0" panose="020B0500000000000000"/>
                      </a:endParaRP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sz="1600" u="none" strike="noStrike">
                        <a:latin typeface="Yu Gothic UI" pitchFamily="50" charset="0" panose="020B0500000000000000"/>
                        <a:ea typeface="Yu Gothic UI" pitchFamily="50" charset="0" panose="020B0500000000000000"/>
                        <a:cs typeface="Yu Gothic UI" pitchFamily="50" charset="0" panose="020B0500000000000000"/>
                      </a:endParaRPr>
                    </a:p>
                  </a:txBody>
                  <a:tcPr marL="73025" marR="73025" marT="0" marB="0"/>
                </a:tc>
              </a:tr>
              <a:tr h="235337">
                <a:tc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ja-JP" sz="1600" u="none" strike="noStrike">
                          <a:latin typeface="Yu Gothic UI" pitchFamily="50" charset="0" panose="020B0500000000000000"/>
                          <a:ea typeface="Yu Gothic UI" pitchFamily="50" charset="0" panose="020B0500000000000000"/>
                          <a:cs typeface="Yu Gothic UI" pitchFamily="50" charset="0" panose="020B0500000000000000"/>
                        </a:rPr>
                        <a:t>metastasis</a:t>
                      </a:r>
                      <a:endParaRPr sz="1600" u="none" strike="noStrike">
                        <a:latin typeface="Yu Gothic UI" pitchFamily="50" charset="0" panose="020B0500000000000000"/>
                        <a:ea typeface="Yu Gothic UI" pitchFamily="50" charset="0" panose="020B0500000000000000"/>
                        <a:cs typeface="Yu Gothic UI" pitchFamily="50" charset="0" panose="020B0500000000000000"/>
                      </a:endParaRP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u="none" strike="noStrike">
                          <a:latin typeface="Calibri" pitchFamily="34" charset="0" panose="020F0502020204030204"/>
                          <a:ea typeface="Calibri" pitchFamily="34" charset="0" panose="020F0502020204030204"/>
                          <a:cs typeface="Calibri" pitchFamily="34" charset="0" panose="020F0502020204030204"/>
                        </a:rPr>
                        <a:t>0.</a:t>
                      </a:r>
                      <a:r>
                        <a:rPr lang="ja-JP" sz="1600" u="none" strike="noStrike">
                          <a:latin typeface="Calibri" pitchFamily="34" charset="0" panose="020F0502020204030204"/>
                          <a:ea typeface="Calibri" pitchFamily="34" charset="0" panose="020F0502020204030204"/>
                          <a:cs typeface="Calibri" pitchFamily="34" charset="0" panose="020F0502020204030204"/>
                        </a:rPr>
                        <a:t>1014</a:t>
                      </a:r>
                      <a:endParaRPr sz="1600" u="none" strike="noStrike">
                        <a:latin typeface="Calibri" pitchFamily="34" charset="0" panose="020F0502020204030204"/>
                        <a:ea typeface="Calibri" pitchFamily="34" charset="0" panose="020F0502020204030204"/>
                        <a:cs typeface="Calibri" pitchFamily="34" charset="0" panose="020F0502020204030204"/>
                      </a:endParaRP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sz="1600" u="none" strike="noStrike">
                        <a:latin typeface="Calibri" pitchFamily="34" charset="0" panose="020F0502020204030204"/>
                        <a:ea typeface="Calibri" pitchFamily="34" charset="0" panose="020F0502020204030204"/>
                        <a:cs typeface="Calibri" pitchFamily="34" charset="0" panose="020F0502020204030204"/>
                      </a:endParaRP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sz="1600" u="none" strike="noStrike">
                        <a:latin typeface="Calibri" pitchFamily="34" charset="0" panose="020F0502020204030204"/>
                        <a:ea typeface="Calibri" pitchFamily="34" charset="0" panose="020F0502020204030204"/>
                        <a:cs typeface="Calibri" pitchFamily="34" charset="0" panose="020F0502020204030204"/>
                      </a:endParaRP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sz="1600" u="none" strike="noStrike">
                        <a:latin typeface="Calibri" pitchFamily="34" charset="0" panose="020F0502020204030204"/>
                        <a:ea typeface="Calibri" pitchFamily="34" charset="0" panose="020F0502020204030204"/>
                        <a:cs typeface="Calibri" pitchFamily="34" charset="0" panose="020F0502020204030204"/>
                      </a:endParaRP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sz="1600" u="none" strike="noStrike">
                        <a:latin typeface="Calibri" pitchFamily="34" charset="0" panose="020F0502020204030204"/>
                        <a:ea typeface="Calibri" pitchFamily="34" charset="0" panose="020F0502020204030204"/>
                        <a:cs typeface="Calibri" pitchFamily="34" charset="0" panose="020F0502020204030204"/>
                      </a:endParaRPr>
                    </a:p>
                  </a:txBody>
                  <a:tcPr marL="73025" marR="73025" marT="0" marB="0"/>
                </a:tc>
              </a:tr>
              <a:tr h="235337">
                <a:tc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ja-JP" sz="1600" u="none" strike="noStrike" dirty="0">
                          <a:latin typeface="Calibri" pitchFamily="34" charset="0" panose="020F0502020204030204"/>
                          <a:ea typeface="Calibri" pitchFamily="34" charset="0" panose="020F0502020204030204"/>
                          <a:cs typeface="Calibri" pitchFamily="34" charset="0" panose="020F0502020204030204"/>
                        </a:rPr>
                        <a:t> (bone mets.)</a:t>
                      </a:r>
                      <a:endParaRPr sz="1600" u="none" strike="noStrike" dirty="0">
                        <a:latin typeface="Calibri" pitchFamily="34" charset="0" panose="020F0502020204030204"/>
                        <a:ea typeface="Calibri" pitchFamily="34" charset="0" panose="020F0502020204030204"/>
                        <a:cs typeface="Calibri" pitchFamily="34" charset="0" panose="020F0502020204030204"/>
                      </a:endParaRP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ja-JP" sz="1600" u="none" strike="noStrike">
                          <a:latin typeface="Calibri" pitchFamily="34" charset="0" panose="020F0502020204030204"/>
                          <a:ea typeface="Calibri" pitchFamily="34" charset="0" panose="020F0502020204030204"/>
                          <a:cs typeface="Calibri" pitchFamily="34" charset="0" panose="020F0502020204030204"/>
                        </a:rPr>
                        <a:t>0.1837</a:t>
                      </a:r>
                      <a:endParaRPr sz="1600" u="none" strike="noStrike">
                        <a:latin typeface="Calibri" pitchFamily="34" charset="0" panose="020F0502020204030204"/>
                        <a:ea typeface="Calibri" pitchFamily="34" charset="0" panose="020F0502020204030204"/>
                        <a:cs typeface="Calibri" pitchFamily="34" charset="0" panose="020F0502020204030204"/>
                      </a:endParaRP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sz="1600" u="none" strike="noStrike">
                        <a:latin typeface="Calibri" pitchFamily="34" charset="0" panose="020F0502020204030204"/>
                        <a:ea typeface="Calibri" pitchFamily="34" charset="0" panose="020F0502020204030204"/>
                        <a:cs typeface="Calibri" pitchFamily="34" charset="0" panose="020F0502020204030204"/>
                      </a:endParaRP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sz="1600" u="none" strike="noStrike">
                        <a:latin typeface="Calibri" pitchFamily="34" charset="0" panose="020F0502020204030204"/>
                        <a:ea typeface="Calibri" pitchFamily="34" charset="0" panose="020F0502020204030204"/>
                        <a:cs typeface="Calibri" pitchFamily="34" charset="0" panose="020F0502020204030204"/>
                      </a:endParaRP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sz="1600" u="none" strike="noStrike">
                        <a:latin typeface="Calibri" pitchFamily="34" charset="0" panose="020F0502020204030204"/>
                        <a:ea typeface="Calibri" pitchFamily="34" charset="0" panose="020F0502020204030204"/>
                        <a:cs typeface="Calibri" pitchFamily="34" charset="0" panose="020F0502020204030204"/>
                      </a:endParaRP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sz="1600" u="none" strike="noStrike">
                        <a:latin typeface="Calibri" pitchFamily="34" charset="0" panose="020F0502020204030204"/>
                        <a:ea typeface="Calibri" pitchFamily="34" charset="0" panose="020F0502020204030204"/>
                        <a:cs typeface="Calibri" pitchFamily="34" charset="0" panose="020F0502020204030204"/>
                      </a:endParaRPr>
                    </a:p>
                  </a:txBody>
                  <a:tcPr marL="73025" marR="73025" marT="0" marB="0"/>
                </a:tc>
              </a:tr>
              <a:tr h="235337">
                <a:tc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ja-JP" sz="1600" u="none" strike="noStrike" dirty="0">
                          <a:latin typeface="Calibri" pitchFamily="34" charset="0" panose="020F0502020204030204"/>
                          <a:ea typeface="Calibri" pitchFamily="34" charset="0" panose="020F0502020204030204"/>
                          <a:cs typeface="Calibri" pitchFamily="34" charset="0" panose="020F0502020204030204"/>
                        </a:rPr>
                        <a:t> (visceral mets.)</a:t>
                      </a:r>
                      <a:endParaRPr sz="1600" u="none" strike="noStrike" dirty="0">
                        <a:latin typeface="Calibri" pitchFamily="34" charset="0" panose="020F0502020204030204"/>
                        <a:ea typeface="Calibri" pitchFamily="34" charset="0" panose="020F0502020204030204"/>
                        <a:cs typeface="Calibri" pitchFamily="34" charset="0" panose="020F0502020204030204"/>
                      </a:endParaRP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ja-JP" sz="1600" u="none" strike="noStrike">
                          <a:latin typeface="Calibri" pitchFamily="34" charset="0" panose="020F0502020204030204"/>
                          <a:ea typeface="Calibri" pitchFamily="34" charset="0" panose="020F0502020204030204"/>
                          <a:cs typeface="Calibri" pitchFamily="34" charset="0" panose="020F0502020204030204"/>
                        </a:rPr>
                        <a:t>0.9867</a:t>
                      </a:r>
                      <a:endParaRPr sz="1600" u="none" strike="noStrike">
                        <a:latin typeface="Calibri" pitchFamily="34" charset="0" panose="020F0502020204030204"/>
                        <a:ea typeface="Calibri" pitchFamily="34" charset="0" panose="020F0502020204030204"/>
                        <a:cs typeface="Calibri" pitchFamily="34" charset="0" panose="020F0502020204030204"/>
                      </a:endParaRP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sz="1600" u="none" strike="noStrike">
                        <a:latin typeface="Calibri" pitchFamily="34" charset="0" panose="020F0502020204030204"/>
                        <a:ea typeface="Calibri" pitchFamily="34" charset="0" panose="020F0502020204030204"/>
                        <a:cs typeface="Calibri" pitchFamily="34" charset="0" panose="020F0502020204030204"/>
                      </a:endParaRP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sz="1600" u="none" strike="noStrike">
                        <a:latin typeface="Calibri" pitchFamily="34" charset="0" panose="020F0502020204030204"/>
                        <a:ea typeface="Calibri" pitchFamily="34" charset="0" panose="020F0502020204030204"/>
                        <a:cs typeface="Calibri" pitchFamily="34" charset="0" panose="020F0502020204030204"/>
                      </a:endParaRP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sz="1600" u="none" strike="noStrike">
                        <a:latin typeface="Calibri" pitchFamily="34" charset="0" panose="020F0502020204030204"/>
                        <a:ea typeface="Calibri" pitchFamily="34" charset="0" panose="020F0502020204030204"/>
                        <a:cs typeface="Calibri" pitchFamily="34" charset="0" panose="020F0502020204030204"/>
                      </a:endParaRP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sz="1600" u="none" strike="noStrike">
                        <a:latin typeface="Calibri" pitchFamily="34" charset="0" panose="020F0502020204030204"/>
                        <a:ea typeface="Calibri" pitchFamily="34" charset="0" panose="020F0502020204030204"/>
                        <a:cs typeface="Calibri" pitchFamily="34" charset="0" panose="020F0502020204030204"/>
                      </a:endParaRPr>
                    </a:p>
                  </a:txBody>
                  <a:tcPr marL="73025" marR="73025" marT="0" marB="0"/>
                </a:tc>
              </a:tr>
              <a:tr h="235337">
                <a:tc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u="none" strike="noStrike" dirty="0"/>
                        <a:t>PSA</a:t>
                      </a:r>
                      <a:endParaRPr sz="1600" u="none" strike="noStrike" dirty="0">
                        <a:latin typeface="Yu Gothic UI" pitchFamily="50" charset="0" panose="020B0500000000000000"/>
                        <a:ea typeface="Yu Gothic UI" pitchFamily="50" charset="0" panose="020B0500000000000000"/>
                        <a:cs typeface="Yu Gothic UI" pitchFamily="50" charset="0" panose="020B0500000000000000"/>
                      </a:endParaRP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ja-JP" sz="1600" u="none" strike="noStrike">
                          <a:latin typeface="Calibri" pitchFamily="34" charset="0" panose="020F0502020204030204"/>
                          <a:ea typeface="Calibri" pitchFamily="34" charset="0" panose="020F0502020204030204"/>
                          <a:cs typeface="Calibri" pitchFamily="34" charset="0" panose="020F0502020204030204"/>
                        </a:rPr>
                        <a:t>&lt;0.0001</a:t>
                      </a:r>
                      <a:endParaRPr sz="1600" u="none" strike="noStrike">
                        <a:latin typeface="Calibri" pitchFamily="34" charset="0" panose="020F0502020204030204"/>
                        <a:ea typeface="Calibri" pitchFamily="34" charset="0" panose="020F0502020204030204"/>
                        <a:cs typeface="Calibri" pitchFamily="34" charset="0" panose="020F0502020204030204"/>
                      </a:endParaRP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u="none" strike="noStrike">
                          <a:latin typeface="Calibri" pitchFamily="34" charset="0" panose="020F0502020204030204"/>
                          <a:ea typeface="Calibri" pitchFamily="34" charset="0" panose="020F0502020204030204"/>
                          <a:cs typeface="Calibri" pitchFamily="34" charset="0" panose="020F0502020204030204"/>
                        </a:rPr>
                        <a:t>1</a:t>
                      </a:r>
                      <a:r>
                        <a:rPr lang="ja-JP" sz="1600" u="none" strike="noStrike">
                          <a:latin typeface="Calibri" pitchFamily="34" charset="0" panose="020F0502020204030204"/>
                          <a:ea typeface="Calibri" pitchFamily="34" charset="0" panose="020F0502020204030204"/>
                          <a:cs typeface="Calibri" pitchFamily="34" charset="0" panose="020F0502020204030204"/>
                        </a:rPr>
                        <a:t>.000</a:t>
                      </a:r>
                      <a:endParaRPr sz="1600" u="none" strike="noStrike">
                        <a:latin typeface="Calibri" pitchFamily="34" charset="0" panose="020F0502020204030204"/>
                        <a:ea typeface="Calibri" pitchFamily="34" charset="0" panose="020F0502020204030204"/>
                        <a:cs typeface="Calibri" pitchFamily="34" charset="0" panose="020F0502020204030204"/>
                      </a:endParaRP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u="none" strike="noStrike">
                          <a:latin typeface="Calibri" pitchFamily="34" charset="0" panose="020F0502020204030204"/>
                          <a:ea typeface="Calibri" pitchFamily="34" charset="0" panose="020F0502020204030204"/>
                          <a:cs typeface="Calibri" pitchFamily="34" charset="0" panose="020F0502020204030204"/>
                        </a:rPr>
                        <a:t>0.999</a:t>
                      </a:r>
                      <a:r>
                        <a:rPr lang="ja-JP" sz="1600" u="none" strike="noStrike">
                          <a:latin typeface="Calibri" pitchFamily="34" charset="0" panose="020F0502020204030204"/>
                          <a:ea typeface="Calibri" pitchFamily="34" charset="0" panose="020F0502020204030204"/>
                          <a:cs typeface="Calibri" pitchFamily="34" charset="0" panose="020F0502020204030204"/>
                        </a:rPr>
                        <a:t>9</a:t>
                      </a:r>
                      <a:endParaRPr sz="1600" u="none" strike="noStrike">
                        <a:latin typeface="Calibri" pitchFamily="34" charset="0" panose="020F0502020204030204"/>
                        <a:ea typeface="Calibri" pitchFamily="34" charset="0" panose="020F0502020204030204"/>
                        <a:cs typeface="Calibri" pitchFamily="34" charset="0" panose="020F0502020204030204"/>
                      </a:endParaRP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u="none" strike="noStrike">
                          <a:latin typeface="Calibri" pitchFamily="34" charset="0" panose="020F0502020204030204"/>
                          <a:ea typeface="Calibri" pitchFamily="34" charset="0" panose="020F0502020204030204"/>
                          <a:cs typeface="Calibri" pitchFamily="34" charset="0" panose="020F0502020204030204"/>
                        </a:rPr>
                        <a:t>1</a:t>
                      </a:r>
                      <a:r>
                        <a:rPr lang="ja-JP" sz="1600" u="none" strike="noStrike">
                          <a:latin typeface="Calibri" pitchFamily="34" charset="0" panose="020F0502020204030204"/>
                          <a:ea typeface="Calibri" pitchFamily="34" charset="0" panose="020F0502020204030204"/>
                          <a:cs typeface="Calibri" pitchFamily="34" charset="0" panose="020F0502020204030204"/>
                        </a:rPr>
                        <a:t>.000</a:t>
                      </a:r>
                      <a:endParaRPr sz="1600" u="none" strike="noStrike">
                        <a:latin typeface="Calibri" pitchFamily="34" charset="0" panose="020F0502020204030204"/>
                        <a:ea typeface="Calibri" pitchFamily="34" charset="0" panose="020F0502020204030204"/>
                        <a:cs typeface="Calibri" pitchFamily="34" charset="0" panose="020F0502020204030204"/>
                      </a:endParaRP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u="none" strike="noStrike">
                          <a:latin typeface="Calibri" pitchFamily="34" charset="0" panose="020F0502020204030204"/>
                          <a:ea typeface="Calibri" pitchFamily="34" charset="0" panose="020F0502020204030204"/>
                          <a:cs typeface="Calibri" pitchFamily="34" charset="0" panose="020F0502020204030204"/>
                        </a:rPr>
                        <a:t>0.</a:t>
                      </a:r>
                      <a:r>
                        <a:rPr lang="ja-JP" sz="1600" u="none" strike="noStrike">
                          <a:latin typeface="Calibri" pitchFamily="34" charset="0" panose="020F0502020204030204"/>
                          <a:ea typeface="Calibri" pitchFamily="34" charset="0" panose="020F0502020204030204"/>
                          <a:cs typeface="Calibri" pitchFamily="34" charset="0" panose="020F0502020204030204"/>
                        </a:rPr>
                        <a:t>0972</a:t>
                      </a:r>
                      <a:endParaRPr sz="1600" u="none" strike="noStrike">
                        <a:latin typeface="Calibri" pitchFamily="34" charset="0" panose="020F0502020204030204"/>
                        <a:ea typeface="Calibri" pitchFamily="34" charset="0" panose="020F0502020204030204"/>
                        <a:cs typeface="Calibri" pitchFamily="34" charset="0" panose="020F0502020204030204"/>
                      </a:endParaRPr>
                    </a:p>
                  </a:txBody>
                  <a:tcPr marL="73025" marR="73025" marT="0" marB="0"/>
                </a:tc>
              </a:tr>
              <a:tr h="235337">
                <a:tc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u="none" strike="noStrike" dirty="0"/>
                        <a:t>WBC</a:t>
                      </a:r>
                      <a:endParaRPr sz="1600" u="none" strike="noStrike" dirty="0">
                        <a:latin typeface="Yu Gothic UI" pitchFamily="50" charset="0" panose="020B0500000000000000"/>
                        <a:ea typeface="Yu Gothic UI" pitchFamily="50" charset="0" panose="020B0500000000000000"/>
                        <a:cs typeface="Yu Gothic UI" pitchFamily="50" charset="0" panose="020B0500000000000000"/>
                      </a:endParaRP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u="none" strike="noStrike">
                          <a:latin typeface="Calibri" pitchFamily="34" charset="0" panose="020F0502020204030204"/>
                          <a:ea typeface="Calibri" pitchFamily="34" charset="0" panose="020F0502020204030204"/>
                          <a:cs typeface="Calibri" pitchFamily="34" charset="0" panose="020F0502020204030204"/>
                        </a:rPr>
                        <a:t>0.</a:t>
                      </a:r>
                      <a:r>
                        <a:rPr lang="ja-JP" sz="1600" u="none" strike="noStrike">
                          <a:latin typeface="Calibri" pitchFamily="34" charset="0" panose="020F0502020204030204"/>
                          <a:ea typeface="Calibri" pitchFamily="34" charset="0" panose="020F0502020204030204"/>
                          <a:cs typeface="Calibri" pitchFamily="34" charset="0" panose="020F0502020204030204"/>
                        </a:rPr>
                        <a:t>7994</a:t>
                      </a:r>
                      <a:endParaRPr sz="1600" u="none" strike="noStrike">
                        <a:latin typeface="Calibri" pitchFamily="34" charset="0" panose="020F0502020204030204"/>
                        <a:ea typeface="Calibri" pitchFamily="34" charset="0" panose="020F0502020204030204"/>
                        <a:cs typeface="Calibri" pitchFamily="34" charset="0" panose="020F0502020204030204"/>
                      </a:endParaRP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sz="1600" u="none" strike="noStrike">
                        <a:latin typeface="Calibri" pitchFamily="34" charset="0" panose="020F0502020204030204"/>
                        <a:ea typeface="Calibri" pitchFamily="34" charset="0" panose="020F0502020204030204"/>
                        <a:cs typeface="Calibri" pitchFamily="34" charset="0" panose="020F0502020204030204"/>
                      </a:endParaRP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sz="1600" u="none" strike="noStrike">
                        <a:latin typeface="Calibri" pitchFamily="34" charset="0" panose="020F0502020204030204"/>
                        <a:ea typeface="Calibri" pitchFamily="34" charset="0" panose="020F0502020204030204"/>
                        <a:cs typeface="Calibri" pitchFamily="34" charset="0" panose="020F0502020204030204"/>
                      </a:endParaRP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sz="1600" u="none" strike="noStrike">
                        <a:latin typeface="Calibri" pitchFamily="34" charset="0" panose="020F0502020204030204"/>
                        <a:ea typeface="Calibri" pitchFamily="34" charset="0" panose="020F0502020204030204"/>
                        <a:cs typeface="Calibri" pitchFamily="34" charset="0" panose="020F0502020204030204"/>
                      </a:endParaRP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sz="1600" u="none" strike="noStrike">
                        <a:latin typeface="Calibri" pitchFamily="34" charset="0" panose="020F0502020204030204"/>
                        <a:ea typeface="Calibri" pitchFamily="34" charset="0" panose="020F0502020204030204"/>
                        <a:cs typeface="Calibri" pitchFamily="34" charset="0" panose="020F0502020204030204"/>
                      </a:endParaRPr>
                    </a:p>
                  </a:txBody>
                  <a:tcPr marL="73025" marR="73025" marT="0" marB="0"/>
                </a:tc>
              </a:tr>
              <a:tr h="191516">
                <a:tc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u="none" strike="noStrike" dirty="0"/>
                        <a:t>Hb</a:t>
                      </a:r>
                      <a:endParaRPr sz="1600" u="none" strike="noStrike" dirty="0">
                        <a:latin typeface="Yu Gothic UI" pitchFamily="50" charset="0" panose="020B0500000000000000"/>
                        <a:ea typeface="Yu Gothic UI" pitchFamily="50" charset="0" panose="020B0500000000000000"/>
                        <a:cs typeface="Yu Gothic UI" pitchFamily="50" charset="0" panose="020B0500000000000000"/>
                      </a:endParaRPr>
                    </a:p>
                  </a:txBody>
                  <a:tcPr marL="73025" marR="73025" marT="0" marB="0">
                    <a:noFill/>
                  </a:tcPr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ja-JP" sz="1600" u="none" strike="noStrike" dirty="0">
                          <a:latin typeface="Calibri" pitchFamily="34" charset="0" panose="020F0502020204030204"/>
                          <a:ea typeface="Calibri" pitchFamily="34" charset="0" panose="020F0502020204030204"/>
                          <a:cs typeface="Calibri" pitchFamily="34" charset="0" panose="020F0502020204030204"/>
                        </a:rPr>
                        <a:t>0.01705</a:t>
                      </a:r>
                      <a:endParaRPr sz="1600" u="none" strike="noStrike" dirty="0">
                        <a:latin typeface="Calibri" pitchFamily="34" charset="0" panose="020F0502020204030204"/>
                        <a:ea typeface="Calibri" pitchFamily="34" charset="0" panose="020F0502020204030204"/>
                        <a:cs typeface="Calibri" pitchFamily="34" charset="0" panose="020F0502020204030204"/>
                      </a:endParaRPr>
                    </a:p>
                  </a:txBody>
                  <a:tcPr marL="73025" marR="73025" marT="0" marB="0">
                    <a:noFill/>
                  </a:tcPr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u="none" strike="noStrike" dirty="0">
                          <a:latin typeface="Calibri" pitchFamily="34" charset="0" panose="020F0502020204030204"/>
                          <a:ea typeface="Calibri" pitchFamily="34" charset="0" panose="020F0502020204030204"/>
                          <a:cs typeface="Calibri" pitchFamily="34" charset="0" panose="020F0502020204030204"/>
                        </a:rPr>
                        <a:t>0.</a:t>
                      </a:r>
                      <a:r>
                        <a:rPr lang="ja-JP" sz="1600" u="none" strike="noStrike" dirty="0">
                          <a:latin typeface="Calibri" pitchFamily="34" charset="0" panose="020F0502020204030204"/>
                          <a:ea typeface="Calibri" pitchFamily="34" charset="0" panose="020F0502020204030204"/>
                          <a:cs typeface="Calibri" pitchFamily="34" charset="0" panose="020F0502020204030204"/>
                        </a:rPr>
                        <a:t>8358</a:t>
                      </a:r>
                      <a:endParaRPr sz="1600" u="none" strike="noStrike" dirty="0">
                        <a:latin typeface="Calibri" pitchFamily="34" charset="0" panose="020F0502020204030204"/>
                        <a:ea typeface="Calibri" pitchFamily="34" charset="0" panose="020F0502020204030204"/>
                        <a:cs typeface="Calibri" pitchFamily="34" charset="0" panose="020F0502020204030204"/>
                      </a:endParaRPr>
                    </a:p>
                  </a:txBody>
                  <a:tcPr marL="73025" marR="73025" marT="0" marB="0">
                    <a:noFill/>
                  </a:tcPr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u="none" strike="noStrike" dirty="0">
                          <a:latin typeface="Calibri" pitchFamily="34" charset="0" panose="020F0502020204030204"/>
                          <a:ea typeface="Calibri" pitchFamily="34" charset="0" panose="020F0502020204030204"/>
                          <a:cs typeface="Calibri" pitchFamily="34" charset="0" panose="020F0502020204030204"/>
                        </a:rPr>
                        <a:t>0.6</a:t>
                      </a:r>
                      <a:r>
                        <a:rPr lang="ja-JP" sz="1600" u="none" strike="noStrike" dirty="0">
                          <a:latin typeface="Calibri" pitchFamily="34" charset="0" panose="020F0502020204030204"/>
                          <a:ea typeface="Calibri" pitchFamily="34" charset="0" panose="020F0502020204030204"/>
                          <a:cs typeface="Calibri" pitchFamily="34" charset="0" panose="020F0502020204030204"/>
                        </a:rPr>
                        <a:t>671</a:t>
                      </a:r>
                      <a:endParaRPr sz="1600" u="none" strike="noStrike" dirty="0">
                        <a:latin typeface="Calibri" pitchFamily="34" charset="0" panose="020F0502020204030204"/>
                        <a:ea typeface="Calibri" pitchFamily="34" charset="0" panose="020F0502020204030204"/>
                        <a:cs typeface="Calibri" pitchFamily="34" charset="0" panose="020F0502020204030204"/>
                      </a:endParaRPr>
                    </a:p>
                  </a:txBody>
                  <a:tcPr marL="73025" marR="73025" marT="0" marB="0">
                    <a:noFill/>
                  </a:tcPr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ja-JP" sz="1600" u="none" strike="noStrike">
                          <a:latin typeface="Calibri" pitchFamily="34" charset="0" panose="020F0502020204030204"/>
                          <a:ea typeface="Calibri" pitchFamily="34" charset="0" panose="020F0502020204030204"/>
                          <a:cs typeface="Calibri" pitchFamily="34" charset="0" panose="020F0502020204030204"/>
                        </a:rPr>
                        <a:t>1.0470</a:t>
                      </a:r>
                      <a:endParaRPr sz="1600" u="none" strike="noStrike">
                        <a:latin typeface="Calibri" pitchFamily="34" charset="0" panose="020F0502020204030204"/>
                        <a:ea typeface="Calibri" pitchFamily="34" charset="0" panose="020F0502020204030204"/>
                        <a:cs typeface="Calibri" pitchFamily="34" charset="0" panose="020F0502020204030204"/>
                      </a:endParaRPr>
                    </a:p>
                  </a:txBody>
                  <a:tcPr marL="73025" marR="73025" marT="0" marB="0">
                    <a:noFill/>
                  </a:tcPr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u="none" strike="noStrike" dirty="0">
                          <a:latin typeface="Calibri" pitchFamily="34" charset="0" panose="020F0502020204030204"/>
                          <a:ea typeface="Calibri" pitchFamily="34" charset="0" panose="020F0502020204030204"/>
                          <a:cs typeface="Calibri" pitchFamily="34" charset="0" panose="020F0502020204030204"/>
                        </a:rPr>
                        <a:t>0.</a:t>
                      </a:r>
                      <a:r>
                        <a:rPr lang="ja-JP" sz="1600" u="none" strike="noStrike" dirty="0">
                          <a:latin typeface="Calibri" pitchFamily="34" charset="0" panose="020F0502020204030204"/>
                          <a:ea typeface="Calibri" pitchFamily="34" charset="0" panose="020F0502020204030204"/>
                          <a:cs typeface="Calibri" pitchFamily="34" charset="0" panose="020F0502020204030204"/>
                        </a:rPr>
                        <a:t>119</a:t>
                      </a:r>
                      <a:endParaRPr sz="1600" u="none" strike="noStrike" dirty="0">
                        <a:latin typeface="Calibri" pitchFamily="34" charset="0" panose="020F0502020204030204"/>
                        <a:ea typeface="Calibri" pitchFamily="34" charset="0" panose="020F0502020204030204"/>
                        <a:cs typeface="Calibri" pitchFamily="34" charset="0" panose="020F0502020204030204"/>
                      </a:endParaRPr>
                    </a:p>
                  </a:txBody>
                  <a:tcPr marL="73025" marR="73025" marT="0" marB="0">
                    <a:noFill/>
                  </a:tcPr>
                </a:tc>
              </a:tr>
              <a:tr h="235337">
                <a:tc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u="none" strike="noStrike" dirty="0"/>
                        <a:t>PLT</a:t>
                      </a:r>
                      <a:endParaRPr sz="1600" u="none" strike="noStrike" dirty="0">
                        <a:latin typeface="Yu Gothic UI" pitchFamily="50" charset="0" panose="020B0500000000000000"/>
                        <a:ea typeface="Yu Gothic UI" pitchFamily="50" charset="0" panose="020B0500000000000000"/>
                        <a:cs typeface="Yu Gothic UI" pitchFamily="50" charset="0" panose="020B0500000000000000"/>
                      </a:endParaRP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u="none" strike="noStrike">
                          <a:latin typeface="Calibri" pitchFamily="34" charset="0" panose="020F0502020204030204"/>
                          <a:ea typeface="Calibri" pitchFamily="34" charset="0" panose="020F0502020204030204"/>
                          <a:cs typeface="Calibri" pitchFamily="34" charset="0" panose="020F0502020204030204"/>
                        </a:rPr>
                        <a:t>0.</a:t>
                      </a:r>
                      <a:r>
                        <a:rPr lang="ja-JP" sz="1600" u="none" strike="noStrike">
                          <a:latin typeface="Calibri" pitchFamily="34" charset="0" panose="020F0502020204030204"/>
                          <a:ea typeface="Calibri" pitchFamily="34" charset="0" panose="020F0502020204030204"/>
                          <a:cs typeface="Calibri" pitchFamily="34" charset="0" panose="020F0502020204030204"/>
                        </a:rPr>
                        <a:t>8360</a:t>
                      </a:r>
                      <a:endParaRPr sz="1600" u="none" strike="noStrike">
                        <a:latin typeface="Calibri" pitchFamily="34" charset="0" panose="020F0502020204030204"/>
                        <a:ea typeface="Calibri" pitchFamily="34" charset="0" panose="020F0502020204030204"/>
                        <a:cs typeface="Calibri" pitchFamily="34" charset="0" panose="020F0502020204030204"/>
                      </a:endParaRP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sz="1600" u="none" strike="noStrike">
                        <a:latin typeface="Calibri" pitchFamily="34" charset="0" panose="020F0502020204030204"/>
                        <a:ea typeface="Calibri" pitchFamily="34" charset="0" panose="020F0502020204030204"/>
                        <a:cs typeface="Calibri" pitchFamily="34" charset="0" panose="020F0502020204030204"/>
                      </a:endParaRP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sz="1600" u="none" strike="noStrike" dirty="0">
                        <a:latin typeface="Calibri" pitchFamily="34" charset="0" panose="020F0502020204030204"/>
                        <a:ea typeface="Calibri" pitchFamily="34" charset="0" panose="020F0502020204030204"/>
                        <a:cs typeface="Calibri" pitchFamily="34" charset="0" panose="020F0502020204030204"/>
                      </a:endParaRP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sz="1600" u="none" strike="noStrike" dirty="0">
                        <a:latin typeface="Calibri" pitchFamily="34" charset="0" panose="020F0502020204030204"/>
                        <a:ea typeface="Calibri" pitchFamily="34" charset="0" panose="020F0502020204030204"/>
                        <a:cs typeface="Calibri" pitchFamily="34" charset="0" panose="020F0502020204030204"/>
                      </a:endParaRP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sz="1600" u="none" strike="noStrike" dirty="0">
                        <a:latin typeface="Calibri" pitchFamily="34" charset="0" panose="020F0502020204030204"/>
                        <a:ea typeface="Calibri" pitchFamily="34" charset="0" panose="020F0502020204030204"/>
                        <a:cs typeface="Calibri" pitchFamily="34" charset="0" panose="020F0502020204030204"/>
                      </a:endParaRPr>
                    </a:p>
                  </a:txBody>
                  <a:tcPr marL="73025" marR="73025" marT="0" marB="0"/>
                </a:tc>
              </a:tr>
              <a:tr h="235337">
                <a:tc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u="none" strike="noStrike" dirty="0"/>
                        <a:t>ALP</a:t>
                      </a:r>
                      <a:endParaRPr sz="1600" u="none" strike="noStrike" dirty="0">
                        <a:latin typeface="Yu Gothic UI" pitchFamily="50" charset="0" panose="020B0500000000000000"/>
                        <a:ea typeface="Yu Gothic UI" pitchFamily="50" charset="0" panose="020B0500000000000000"/>
                        <a:cs typeface="Yu Gothic UI" pitchFamily="50" charset="0" panose="020B0500000000000000"/>
                      </a:endParaRPr>
                    </a:p>
                  </a:txBody>
                  <a:tcPr marL="73025" marR="73025" marT="0" marB="0">
                    <a:noFill/>
                  </a:tcPr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ja-JP" sz="1600" u="none" strike="noStrike">
                          <a:latin typeface="Calibri" pitchFamily="34" charset="0" panose="020F0502020204030204"/>
                          <a:ea typeface="Calibri" pitchFamily="34" charset="0" panose="020F0502020204030204"/>
                          <a:cs typeface="Calibri" pitchFamily="34" charset="0" panose="020F0502020204030204"/>
                        </a:rPr>
                        <a:t>&lt;0.001</a:t>
                      </a:r>
                      <a:endParaRPr sz="1600" u="none" strike="noStrike">
                        <a:latin typeface="Calibri" pitchFamily="34" charset="0" panose="020F0502020204030204"/>
                        <a:ea typeface="Calibri" pitchFamily="34" charset="0" panose="020F0502020204030204"/>
                        <a:cs typeface="Calibri" pitchFamily="34" charset="0" panose="020F0502020204030204"/>
                      </a:endParaRPr>
                    </a:p>
                  </a:txBody>
                  <a:tcPr marL="73025" marR="73025" marT="0" marB="0">
                    <a:noFill/>
                  </a:tcPr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u="none" strike="noStrike">
                          <a:latin typeface="Calibri" pitchFamily="34" charset="0" panose="020F0502020204030204"/>
                          <a:ea typeface="Calibri" pitchFamily="34" charset="0" panose="020F0502020204030204"/>
                          <a:cs typeface="Calibri" pitchFamily="34" charset="0" panose="020F0502020204030204"/>
                        </a:rPr>
                        <a:t>1</a:t>
                      </a:r>
                      <a:r>
                        <a:rPr lang="ja-JP" sz="1600" u="none" strike="noStrike">
                          <a:latin typeface="Calibri" pitchFamily="34" charset="0" panose="020F0502020204030204"/>
                          <a:ea typeface="Calibri" pitchFamily="34" charset="0" panose="020F0502020204030204"/>
                          <a:cs typeface="Calibri" pitchFamily="34" charset="0" panose="020F0502020204030204"/>
                        </a:rPr>
                        <a:t>.001</a:t>
                      </a:r>
                      <a:endParaRPr sz="1600" u="none" strike="noStrike">
                        <a:latin typeface="Calibri" pitchFamily="34" charset="0" panose="020F0502020204030204"/>
                        <a:ea typeface="Calibri" pitchFamily="34" charset="0" panose="020F0502020204030204"/>
                        <a:cs typeface="Calibri" pitchFamily="34" charset="0" panose="020F0502020204030204"/>
                      </a:endParaRPr>
                    </a:p>
                  </a:txBody>
                  <a:tcPr marL="73025" marR="73025" marT="0" marB="0">
                    <a:noFill/>
                  </a:tcPr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ja-JP" sz="1600" u="none" strike="noStrike">
                          <a:latin typeface="Calibri" pitchFamily="34" charset="0" panose="020F0502020204030204"/>
                          <a:ea typeface="Calibri" pitchFamily="34" charset="0" panose="020F0502020204030204"/>
                          <a:cs typeface="Calibri" pitchFamily="34" charset="0" panose="020F0502020204030204"/>
                        </a:rPr>
                        <a:t>1.000</a:t>
                      </a:r>
                      <a:endParaRPr sz="1600" u="none" strike="noStrike">
                        <a:latin typeface="Calibri" pitchFamily="34" charset="0" panose="020F0502020204030204"/>
                        <a:ea typeface="Calibri" pitchFamily="34" charset="0" panose="020F0502020204030204"/>
                        <a:cs typeface="Calibri" pitchFamily="34" charset="0" panose="020F0502020204030204"/>
                      </a:endParaRPr>
                    </a:p>
                  </a:txBody>
                  <a:tcPr marL="73025" marR="73025" marT="0" marB="0">
                    <a:noFill/>
                  </a:tcPr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u="none" strike="noStrike">
                          <a:latin typeface="Calibri" pitchFamily="34" charset="0" panose="020F0502020204030204"/>
                          <a:ea typeface="Calibri" pitchFamily="34" charset="0" panose="020F0502020204030204"/>
                          <a:cs typeface="Calibri" pitchFamily="34" charset="0" panose="020F0502020204030204"/>
                        </a:rPr>
                        <a:t>1.00</a:t>
                      </a:r>
                      <a:r>
                        <a:rPr lang="ja-JP" sz="1600" u="none" strike="noStrike">
                          <a:latin typeface="Calibri" pitchFamily="34" charset="0" panose="020F0502020204030204"/>
                          <a:ea typeface="Calibri" pitchFamily="34" charset="0" panose="020F0502020204030204"/>
                          <a:cs typeface="Calibri" pitchFamily="34" charset="0" panose="020F0502020204030204"/>
                        </a:rPr>
                        <a:t>1</a:t>
                      </a:r>
                      <a:endParaRPr sz="1600" u="none" strike="noStrike">
                        <a:latin typeface="Calibri" pitchFamily="34" charset="0" panose="020F0502020204030204"/>
                        <a:ea typeface="Calibri" pitchFamily="34" charset="0" panose="020F0502020204030204"/>
                        <a:cs typeface="Calibri" pitchFamily="34" charset="0" panose="020F0502020204030204"/>
                      </a:endParaRPr>
                    </a:p>
                  </a:txBody>
                  <a:tcPr marL="73025" marR="73025" marT="0" marB="0">
                    <a:noFill/>
                  </a:tcPr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u="none" strike="noStrike">
                          <a:latin typeface="Calibri" pitchFamily="34" charset="0" panose="020F0502020204030204"/>
                          <a:ea typeface="Calibri" pitchFamily="34" charset="0" panose="020F0502020204030204"/>
                          <a:cs typeface="Calibri" pitchFamily="34" charset="0" panose="020F0502020204030204"/>
                        </a:rPr>
                        <a:t>0.00</a:t>
                      </a:r>
                      <a:r>
                        <a:rPr lang="ja-JP" sz="1600" u="none" strike="noStrike">
                          <a:latin typeface="Calibri" pitchFamily="34" charset="0" panose="020F0502020204030204"/>
                          <a:ea typeface="Calibri" pitchFamily="34" charset="0" panose="020F0502020204030204"/>
                          <a:cs typeface="Calibri" pitchFamily="34" charset="0" panose="020F0502020204030204"/>
                        </a:rPr>
                        <a:t>3445</a:t>
                      </a:r>
                      <a:endParaRPr sz="1600" u="none" strike="noStrike">
                        <a:latin typeface="Calibri" pitchFamily="34" charset="0" panose="020F0502020204030204"/>
                        <a:ea typeface="Calibri" pitchFamily="34" charset="0" panose="020F0502020204030204"/>
                        <a:cs typeface="Calibri" pitchFamily="34" charset="0" panose="020F0502020204030204"/>
                      </a:endParaRPr>
                    </a:p>
                  </a:txBody>
                  <a:tcPr marL="73025" marR="73025" marT="0" marB="0">
                    <a:noFill/>
                  </a:tcPr>
                </a:tc>
              </a:tr>
              <a:tr h="235337">
                <a:tc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u="none" strike="noStrike" dirty="0"/>
                        <a:t>LDH</a:t>
                      </a:r>
                      <a:endParaRPr sz="1600" u="none" strike="noStrike" dirty="0">
                        <a:latin typeface="Yu Gothic UI" pitchFamily="50" charset="0" panose="020B0500000000000000"/>
                        <a:ea typeface="Yu Gothic UI" pitchFamily="50" charset="0" panose="020B0500000000000000"/>
                        <a:cs typeface="Yu Gothic UI" pitchFamily="50" charset="0" panose="020B0500000000000000"/>
                      </a:endParaRP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u="none" strike="noStrike">
                          <a:latin typeface="Calibri" pitchFamily="34" charset="0" panose="020F0502020204030204"/>
                          <a:ea typeface="Calibri" pitchFamily="34" charset="0" panose="020F0502020204030204"/>
                          <a:cs typeface="Calibri" pitchFamily="34" charset="0" panose="020F0502020204030204"/>
                        </a:rPr>
                        <a:t>0.0</a:t>
                      </a:r>
                      <a:r>
                        <a:rPr lang="ja-JP" sz="1600" u="none" strike="noStrike">
                          <a:latin typeface="Calibri" pitchFamily="34" charset="0" panose="020F0502020204030204"/>
                          <a:ea typeface="Calibri" pitchFamily="34" charset="0" panose="020F0502020204030204"/>
                          <a:cs typeface="Calibri" pitchFamily="34" charset="0" panose="020F0502020204030204"/>
                        </a:rPr>
                        <a:t>7907</a:t>
                      </a:r>
                      <a:endParaRPr sz="1600" u="none" strike="noStrike">
                        <a:latin typeface="Calibri" pitchFamily="34" charset="0" panose="020F0502020204030204"/>
                        <a:ea typeface="Calibri" pitchFamily="34" charset="0" panose="020F0502020204030204"/>
                        <a:cs typeface="Calibri" pitchFamily="34" charset="0" panose="020F0502020204030204"/>
                      </a:endParaRP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sz="1600" u="none" strike="noStrike">
                        <a:latin typeface="Calibri" pitchFamily="34" charset="0" panose="020F0502020204030204"/>
                        <a:ea typeface="Calibri" pitchFamily="34" charset="0" panose="020F0502020204030204"/>
                        <a:cs typeface="Calibri" pitchFamily="34" charset="0" panose="020F0502020204030204"/>
                      </a:endParaRP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sz="1600" u="none" strike="noStrike">
                        <a:latin typeface="Calibri" pitchFamily="34" charset="0" panose="020F0502020204030204"/>
                        <a:ea typeface="Calibri" pitchFamily="34" charset="0" panose="020F0502020204030204"/>
                        <a:cs typeface="Calibri" pitchFamily="34" charset="0" panose="020F0502020204030204"/>
                      </a:endParaRP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sz="1600" u="none" strike="noStrike">
                        <a:latin typeface="Calibri" pitchFamily="34" charset="0" panose="020F0502020204030204"/>
                        <a:ea typeface="Calibri" pitchFamily="34" charset="0" panose="020F0502020204030204"/>
                        <a:cs typeface="Calibri" pitchFamily="34" charset="0" panose="020F0502020204030204"/>
                      </a:endParaRP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sz="1600" u="none" strike="noStrike">
                        <a:latin typeface="Calibri" pitchFamily="34" charset="0" panose="020F0502020204030204"/>
                        <a:ea typeface="Calibri" pitchFamily="34" charset="0" panose="020F0502020204030204"/>
                        <a:cs typeface="Calibri" pitchFamily="34" charset="0" panose="020F0502020204030204"/>
                      </a:endParaRPr>
                    </a:p>
                  </a:txBody>
                  <a:tcPr marL="73025" marR="73025" marT="0" marB="0"/>
                </a:tc>
              </a:tr>
              <a:tr h="235337">
                <a:tc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u="none" strike="noStrike" dirty="0"/>
                        <a:t>CRP</a:t>
                      </a:r>
                      <a:endParaRPr sz="1600" u="none" strike="noStrike" dirty="0">
                        <a:latin typeface="Yu Gothic UI" pitchFamily="50" charset="0" panose="020B0500000000000000"/>
                        <a:ea typeface="Yu Gothic UI" pitchFamily="50" charset="0" panose="020B0500000000000000"/>
                        <a:cs typeface="Yu Gothic UI" pitchFamily="50" charset="0" panose="020B0500000000000000"/>
                      </a:endParaRP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u="none" strike="noStrike">
                          <a:latin typeface="Calibri" pitchFamily="34" charset="0" panose="020F0502020204030204"/>
                          <a:ea typeface="Calibri" pitchFamily="34" charset="0" panose="020F0502020204030204"/>
                          <a:cs typeface="Calibri" pitchFamily="34" charset="0" panose="020F0502020204030204"/>
                        </a:rPr>
                        <a:t>0.</a:t>
                      </a:r>
                      <a:r>
                        <a:rPr lang="ja-JP" sz="1600" u="none" strike="noStrike">
                          <a:latin typeface="Calibri" pitchFamily="34" charset="0" panose="020F0502020204030204"/>
                          <a:ea typeface="Calibri" pitchFamily="34" charset="0" panose="020F0502020204030204"/>
                          <a:cs typeface="Calibri" pitchFamily="34" charset="0" panose="020F0502020204030204"/>
                        </a:rPr>
                        <a:t>7340</a:t>
                      </a:r>
                      <a:endParaRPr sz="1600" u="none" strike="noStrike">
                        <a:latin typeface="Calibri" pitchFamily="34" charset="0" panose="020F0502020204030204"/>
                        <a:ea typeface="Calibri" pitchFamily="34" charset="0" panose="020F0502020204030204"/>
                        <a:cs typeface="Calibri" pitchFamily="34" charset="0" panose="020F0502020204030204"/>
                      </a:endParaRP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sz="1600" u="none" strike="noStrike">
                        <a:latin typeface="Calibri" pitchFamily="34" charset="0" panose="020F0502020204030204"/>
                        <a:ea typeface="Calibri" pitchFamily="34" charset="0" panose="020F0502020204030204"/>
                        <a:cs typeface="Calibri" pitchFamily="34" charset="0" panose="020F0502020204030204"/>
                      </a:endParaRP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sz="1600" u="none" strike="noStrike">
                        <a:latin typeface="Calibri" pitchFamily="34" charset="0" panose="020F0502020204030204"/>
                        <a:ea typeface="Calibri" pitchFamily="34" charset="0" panose="020F0502020204030204"/>
                        <a:cs typeface="Calibri" pitchFamily="34" charset="0" panose="020F0502020204030204"/>
                      </a:endParaRP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sz="1600" u="none" strike="noStrike">
                        <a:latin typeface="Calibri" pitchFamily="34" charset="0" panose="020F0502020204030204"/>
                        <a:ea typeface="Calibri" pitchFamily="34" charset="0" panose="020F0502020204030204"/>
                        <a:cs typeface="Calibri" pitchFamily="34" charset="0" panose="020F0502020204030204"/>
                      </a:endParaRP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sz="1600" u="none" strike="noStrike">
                        <a:latin typeface="Calibri" pitchFamily="34" charset="0" panose="020F0502020204030204"/>
                        <a:ea typeface="Calibri" pitchFamily="34" charset="0" panose="020F0502020204030204"/>
                        <a:cs typeface="Calibri" pitchFamily="34" charset="0" panose="020F0502020204030204"/>
                      </a:endParaRPr>
                    </a:p>
                  </a:txBody>
                  <a:tcPr marL="73025" marR="73025" marT="0" marB="0"/>
                </a:tc>
              </a:tr>
              <a:tr h="235337">
                <a:tc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u="none" strike="noStrike" dirty="0"/>
                        <a:t>AR</a:t>
                      </a:r>
                      <a:r>
                        <a:rPr lang="ja-JP" sz="1600" u="none" strike="noStrike" dirty="0"/>
                        <a:t>SI</a:t>
                      </a:r>
                      <a:endParaRPr sz="1600" u="none" strike="noStrike" dirty="0">
                        <a:latin typeface="Yu Gothic UI" pitchFamily="50" charset="0" panose="020B0500000000000000"/>
                        <a:ea typeface="Yu Gothic UI" pitchFamily="50" charset="0" panose="020B0500000000000000"/>
                        <a:cs typeface="Yu Gothic UI" pitchFamily="50" charset="0" panose="020B0500000000000000"/>
                      </a:endParaRPr>
                    </a:p>
                  </a:txBody>
                  <a:tcPr marL="73025" marR="73025" marT="0" marB="0">
                    <a:noFill/>
                  </a:tcPr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ja-JP" sz="1600" u="none" strike="noStrike" dirty="0">
                          <a:latin typeface="Calibri" pitchFamily="34" charset="0" panose="020F0502020204030204"/>
                          <a:ea typeface="Calibri" pitchFamily="34" charset="0" panose="020F0502020204030204"/>
                          <a:cs typeface="Calibri" pitchFamily="34" charset="0" panose="020F0502020204030204"/>
                        </a:rPr>
                        <a:t>&lt;0.001</a:t>
                      </a:r>
                      <a:endParaRPr sz="1600" u="none" strike="noStrike" dirty="0">
                        <a:latin typeface="Calibri" pitchFamily="34" charset="0" panose="020F0502020204030204"/>
                        <a:ea typeface="Calibri" pitchFamily="34" charset="0" panose="020F0502020204030204"/>
                        <a:cs typeface="Calibri" pitchFamily="34" charset="0" panose="020F0502020204030204"/>
                      </a:endParaRPr>
                    </a:p>
                  </a:txBody>
                  <a:tcPr marL="73025" marR="73025" marT="0" marB="0">
                    <a:noFill/>
                  </a:tcPr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u="none" strike="noStrike" dirty="0">
                          <a:latin typeface="Calibri" pitchFamily="34" charset="0" panose="020F0502020204030204"/>
                          <a:ea typeface="Calibri" pitchFamily="34" charset="0" panose="020F0502020204030204"/>
                          <a:cs typeface="Calibri" pitchFamily="34" charset="0" panose="020F0502020204030204"/>
                        </a:rPr>
                        <a:t>0.</a:t>
                      </a:r>
                      <a:r>
                        <a:rPr lang="ja-JP" sz="1600" u="none" strike="noStrike" dirty="0">
                          <a:latin typeface="Calibri" pitchFamily="34" charset="0" panose="020F0502020204030204"/>
                          <a:ea typeface="Calibri" pitchFamily="34" charset="0" panose="020F0502020204030204"/>
                          <a:cs typeface="Calibri" pitchFamily="34" charset="0" panose="020F0502020204030204"/>
                        </a:rPr>
                        <a:t>369</a:t>
                      </a:r>
                      <a:endParaRPr sz="1600" u="none" strike="noStrike" dirty="0">
                        <a:latin typeface="Calibri" pitchFamily="34" charset="0" panose="020F0502020204030204"/>
                        <a:ea typeface="Calibri" pitchFamily="34" charset="0" panose="020F0502020204030204"/>
                        <a:cs typeface="Calibri" pitchFamily="34" charset="0" panose="020F0502020204030204"/>
                      </a:endParaRPr>
                    </a:p>
                  </a:txBody>
                  <a:tcPr marL="73025" marR="73025" marT="0" marB="0">
                    <a:noFill/>
                  </a:tcPr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u="none" strike="noStrike" dirty="0">
                          <a:latin typeface="Calibri" pitchFamily="34" charset="0" panose="020F0502020204030204"/>
                          <a:ea typeface="Calibri" pitchFamily="34" charset="0" panose="020F0502020204030204"/>
                          <a:cs typeface="Calibri" pitchFamily="34" charset="0" panose="020F0502020204030204"/>
                        </a:rPr>
                        <a:t>0.</a:t>
                      </a:r>
                      <a:r>
                        <a:rPr lang="ja-JP" sz="1600" u="none" strike="noStrike" dirty="0">
                          <a:latin typeface="Calibri" pitchFamily="34" charset="0" panose="020F0502020204030204"/>
                          <a:ea typeface="Calibri" pitchFamily="34" charset="0" panose="020F0502020204030204"/>
                          <a:cs typeface="Calibri" pitchFamily="34" charset="0" panose="020F0502020204030204"/>
                        </a:rPr>
                        <a:t>1735</a:t>
                      </a:r>
                      <a:endParaRPr sz="1600" u="none" strike="noStrike" dirty="0">
                        <a:latin typeface="Calibri" pitchFamily="34" charset="0" panose="020F0502020204030204"/>
                        <a:ea typeface="Calibri" pitchFamily="34" charset="0" panose="020F0502020204030204"/>
                        <a:cs typeface="Calibri" pitchFamily="34" charset="0" panose="020F0502020204030204"/>
                      </a:endParaRPr>
                    </a:p>
                  </a:txBody>
                  <a:tcPr marL="73025" marR="73025" marT="0" marB="0">
                    <a:noFill/>
                  </a:tcPr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u="none" strike="noStrike">
                          <a:latin typeface="Calibri" pitchFamily="34" charset="0" panose="020F0502020204030204"/>
                          <a:ea typeface="Calibri" pitchFamily="34" charset="0" panose="020F0502020204030204"/>
                          <a:cs typeface="Calibri" pitchFamily="34" charset="0" panose="020F0502020204030204"/>
                        </a:rPr>
                        <a:t>0.</a:t>
                      </a:r>
                      <a:r>
                        <a:rPr lang="ja-JP" sz="1600" u="none" strike="noStrike">
                          <a:latin typeface="Calibri" pitchFamily="34" charset="0" panose="020F0502020204030204"/>
                          <a:ea typeface="Calibri" pitchFamily="34" charset="0" panose="020F0502020204030204"/>
                          <a:cs typeface="Calibri" pitchFamily="34" charset="0" panose="020F0502020204030204"/>
                        </a:rPr>
                        <a:t>6545</a:t>
                      </a:r>
                      <a:endParaRPr sz="1600" u="none" strike="noStrike">
                        <a:latin typeface="Calibri" pitchFamily="34" charset="0" panose="020F0502020204030204"/>
                        <a:ea typeface="Calibri" pitchFamily="34" charset="0" panose="020F0502020204030204"/>
                        <a:cs typeface="Calibri" pitchFamily="34" charset="0" panose="020F0502020204030204"/>
                      </a:endParaRPr>
                    </a:p>
                  </a:txBody>
                  <a:tcPr marL="73025" marR="73025" marT="0" marB="0">
                    <a:noFill/>
                  </a:tcPr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u="none" strike="noStrike" dirty="0">
                          <a:latin typeface="Calibri" pitchFamily="34" charset="0" panose="020F0502020204030204"/>
                          <a:ea typeface="Calibri" pitchFamily="34" charset="0" panose="020F0502020204030204"/>
                          <a:cs typeface="Calibri" pitchFamily="34" charset="0" panose="020F0502020204030204"/>
                        </a:rPr>
                        <a:t>0.00</a:t>
                      </a:r>
                      <a:r>
                        <a:rPr lang="ja-JP" sz="1600" u="none" strike="noStrike" dirty="0">
                          <a:latin typeface="Calibri" pitchFamily="34" charset="0" panose="020F0502020204030204"/>
                          <a:ea typeface="Calibri" pitchFamily="34" charset="0" panose="020F0502020204030204"/>
                          <a:cs typeface="Calibri" pitchFamily="34" charset="0" panose="020F0502020204030204"/>
                        </a:rPr>
                        <a:t>1321</a:t>
                      </a:r>
                      <a:endParaRPr sz="1600" u="none" strike="noStrike" dirty="0">
                        <a:latin typeface="Calibri" pitchFamily="34" charset="0" panose="020F0502020204030204"/>
                        <a:ea typeface="Calibri" pitchFamily="34" charset="0" panose="020F0502020204030204"/>
                        <a:cs typeface="Calibri" pitchFamily="34" charset="0" panose="020F0502020204030204"/>
                      </a:endParaRPr>
                    </a:p>
                  </a:txBody>
                  <a:tcPr marL="73025" marR="73025" marT="0" marB="0">
                    <a:noFill/>
                  </a:tcPr>
                </a:tc>
              </a:tr>
            </a:tbl>
          </a:graphicData>
        </a:graphic>
      </p:graphicFrame>
      <p:sp>
        <p:nvSpPr>
          <p:cNvPr id="246" name="テキストボックス 245"/>
          <p:cNvSpPr txBox="1"/>
          <p:nvPr/>
        </p:nvSpPr>
        <p:spPr>
          <a:xfrm>
            <a:off x="3192822" y="119062"/>
            <a:ext cx="55752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sz="2400" dirty="0"/>
              <a:t>Univariate and multivariate analysis </a:t>
            </a:r>
            <a:r>
              <a:rPr lang="en-US" altLang="ja-JP" sz="2400" dirty="0"/>
              <a:t>for</a:t>
            </a:r>
            <a:r>
              <a:rPr lang="ja-JP" sz="2400" dirty="0"/>
              <a:t> CSS</a:t>
            </a:r>
            <a:endParaRPr lang="en-US" sz="2400" dirty="0"/>
          </a:p>
        </p:txBody>
      </p:sp>
      <p:sp>
        <p:nvSpPr>
          <p:cNvPr id="367" name="テキストボックス 366"/>
          <p:cNvSpPr txBox="1"/>
          <p:nvPr/>
        </p:nvSpPr>
        <p:spPr>
          <a:xfrm>
            <a:off x="655320" y="227906"/>
            <a:ext cx="1447800" cy="4585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sz="2400"/>
              <a:t>Table 2a</a:t>
            </a:r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テーブル 1"/>
          <p:cNvGraphicFramePr/>
          <p:nvPr/>
        </p:nvGraphicFramePr>
        <p:xfrm>
          <a:off x="1100809" y="989282"/>
          <a:ext cx="10240655" cy="4879437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1741746"/>
                <a:gridCol w="2245028"/>
                <a:gridCol w="2185414"/>
                <a:gridCol w="1343046"/>
                <a:gridCol w="878014"/>
                <a:gridCol w="1847407"/>
              </a:tblGrid>
              <a:tr h="235337"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sz="1600" u="none" strike="noStrike" dirty="0">
                        <a:latin typeface="Yu Gothic UI" pitchFamily="50" charset="0" panose="020B0500000000000000"/>
                        <a:ea typeface="Yu Gothic UI" pitchFamily="50" charset="0" panose="020B0500000000000000"/>
                        <a:cs typeface="Yu Gothic UI" pitchFamily="50" charset="0" panose="020B0500000000000000"/>
                      </a:endParaRPr>
                    </a:p>
                  </a:txBody>
                  <a:tcPr marL="73025" marR="73025" marT="0" marB="0">
                    <a:noFill/>
                  </a:tcPr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u="none" strike="noStrike" dirty="0">
                          <a:solidFill>
                            <a:schemeClr val="tx1"/>
                          </a:solidFill>
                        </a:rPr>
                        <a:t>univariate</a:t>
                      </a:r>
                      <a:endParaRPr sz="1600" u="none" strike="noStrike" dirty="0">
                        <a:solidFill>
                          <a:schemeClr val="tx1"/>
                        </a:solidFill>
                        <a:latin typeface="Yu Gothic UI" pitchFamily="50" charset="0" panose="020B0500000000000000"/>
                        <a:ea typeface="Yu Gothic UI" pitchFamily="50" charset="0" panose="020B0500000000000000"/>
                        <a:cs typeface="Yu Gothic UI" pitchFamily="50" charset="0" panose="020B0500000000000000"/>
                      </a:endParaRPr>
                    </a:p>
                  </a:txBody>
                  <a:tcPr marL="73025" marR="73025" marT="0" marB="0">
                    <a:noFill/>
                  </a:tcPr>
                </a:tc>
                <a:tc gridSpan="4"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u="none" strike="noStrike" dirty="0">
                          <a:solidFill>
                            <a:schemeClr val="tx1"/>
                          </a:solidFill>
                        </a:rPr>
                        <a:t>multivariate</a:t>
                      </a:r>
                      <a:endParaRPr sz="1600" u="none" strike="noStrike" dirty="0">
                        <a:solidFill>
                          <a:schemeClr val="tx1"/>
                        </a:solidFill>
                        <a:latin typeface="Yu Gothic UI" pitchFamily="50" charset="0" panose="020B0500000000000000"/>
                        <a:ea typeface="Yu Gothic UI" pitchFamily="50" charset="0" panose="020B0500000000000000"/>
                        <a:cs typeface="Yu Gothic UI" pitchFamily="50" charset="0" panose="020B0500000000000000"/>
                      </a:endParaRPr>
                    </a:p>
                  </a:txBody>
                  <a:tcPr marL="73025" marR="73025" marT="0" marB="0">
                    <a:noFill/>
                  </a:tcPr>
                </a:tc>
                <a:tc hMerge="1"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sz="2000" u="none" strike="noStrike" dirty="0">
                        <a:latin typeface="Yu Gothic UI" pitchFamily="50" charset="0" panose="020B0500000000000000"/>
                        <a:ea typeface="Yu Gothic UI" pitchFamily="50" charset="0" panose="020B0500000000000000"/>
                        <a:cs typeface="Yu Gothic UI" pitchFamily="50" charset="0" panose="020B0500000000000000"/>
                      </a:endParaRPr>
                    </a:p>
                  </a:txBody>
                  <a:tcPr marL="73025" marR="73025" marT="0" marB="0">
                    <a:noFill/>
                  </a:tcPr>
                </a:tc>
                <a:tc hMerge="1"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sz="2000" u="none" strike="noStrike" dirty="0">
                        <a:latin typeface="Yu Gothic UI" pitchFamily="50" charset="0" panose="020B0500000000000000"/>
                        <a:ea typeface="Yu Gothic UI" pitchFamily="50" charset="0" panose="020B0500000000000000"/>
                        <a:cs typeface="Yu Gothic UI" pitchFamily="50" charset="0" panose="020B0500000000000000"/>
                      </a:endParaRPr>
                    </a:p>
                  </a:txBody>
                  <a:tcPr marL="73025" marR="73025" marT="0" marB="0">
                    <a:noFill/>
                  </a:tcPr>
                </a:tc>
                <a:tc hMerge="1"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sz="2000" u="none" strike="noStrike" dirty="0">
                        <a:latin typeface="Yu Gothic UI" pitchFamily="50" charset="0" panose="020B0500000000000000"/>
                        <a:ea typeface="Yu Gothic UI" pitchFamily="50" charset="0" panose="020B0500000000000000"/>
                        <a:cs typeface="Yu Gothic UI" pitchFamily="50" charset="0" panose="020B0500000000000000"/>
                      </a:endParaRPr>
                    </a:p>
                  </a:txBody>
                  <a:tcPr marL="73025" marR="73025" marT="0" marB="0">
                    <a:noFill/>
                  </a:tcPr>
                </a:tc>
              </a:tr>
              <a:tr h="246477"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sz="1600" u="none" strike="noStrike" dirty="0">
                        <a:latin typeface="Yu Gothic UI" pitchFamily="50" charset="0" panose="020B0500000000000000"/>
                        <a:ea typeface="Yu Gothic UI" pitchFamily="50" charset="0" panose="020B0500000000000000"/>
                        <a:cs typeface="Yu Gothic UI" pitchFamily="50" charset="0" panose="020B0500000000000000"/>
                      </a:endParaRPr>
                    </a:p>
                  </a:txBody>
                  <a:tcPr marL="73025" marR="73025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u="none" strike="noStrike" dirty="0"/>
                        <a:t>p-value</a:t>
                      </a:r>
                      <a:endParaRPr sz="1600" u="none" strike="noStrike" dirty="0">
                        <a:latin typeface="Yu Gothic UI" pitchFamily="50" charset="0" panose="020B0500000000000000"/>
                        <a:ea typeface="Yu Gothic UI" pitchFamily="50" charset="0" panose="020B0500000000000000"/>
                        <a:cs typeface="Yu Gothic UI" pitchFamily="50" charset="0" panose="020B0500000000000000"/>
                      </a:endParaRPr>
                    </a:p>
                  </a:txBody>
                  <a:tcPr marL="73025" marR="73025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u="none" strike="noStrike" dirty="0"/>
                        <a:t>HR</a:t>
                      </a:r>
                      <a:endParaRPr sz="1600" u="none" strike="noStrike" dirty="0">
                        <a:latin typeface="Yu Gothic UI" pitchFamily="50" charset="0" panose="020B0500000000000000"/>
                        <a:ea typeface="Yu Gothic UI" pitchFamily="50" charset="0" panose="020B0500000000000000"/>
                        <a:cs typeface="Yu Gothic UI" pitchFamily="50" charset="0" panose="020B0500000000000000"/>
                      </a:endParaRPr>
                    </a:p>
                  </a:txBody>
                  <a:tcPr marL="73025" marR="73025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u="none" strike="noStrike" dirty="0"/>
                        <a:t>95% CI</a:t>
                      </a:r>
                      <a:endParaRPr sz="1600" u="none" strike="noStrike" dirty="0">
                        <a:latin typeface="Yu Gothic UI" pitchFamily="50" charset="0" panose="020B0500000000000000"/>
                        <a:ea typeface="Yu Gothic UI" pitchFamily="50" charset="0" panose="020B0500000000000000"/>
                        <a:cs typeface="Yu Gothic UI" pitchFamily="50" charset="0" panose="020B0500000000000000"/>
                      </a:endParaRPr>
                    </a:p>
                  </a:txBody>
                  <a:tcPr marL="73025" marR="73025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sz="2000" u="none" strike="noStrike" dirty="0">
                        <a:latin typeface="Yu Gothic UI" pitchFamily="50" charset="0" panose="020B0500000000000000"/>
                        <a:ea typeface="Yu Gothic UI" pitchFamily="50" charset="0" panose="020B0500000000000000"/>
                        <a:cs typeface="Yu Gothic UI" pitchFamily="50" charset="0" panose="020B0500000000000000"/>
                      </a:endParaRP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u="none" strike="noStrike" dirty="0"/>
                        <a:t>p-value</a:t>
                      </a:r>
                      <a:endParaRPr sz="1600" u="none" strike="noStrike" dirty="0">
                        <a:latin typeface="Yu Gothic UI" pitchFamily="50" charset="0" panose="020B0500000000000000"/>
                        <a:ea typeface="Yu Gothic UI" pitchFamily="50" charset="0" panose="020B0500000000000000"/>
                        <a:cs typeface="Yu Gothic UI" pitchFamily="50" charset="0" panose="020B0500000000000000"/>
                      </a:endParaRPr>
                    </a:p>
                  </a:txBody>
                  <a:tcPr marL="73025" marR="73025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337">
                <a:tc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u="none" strike="noStrike" dirty="0" err="1"/>
                        <a:t>iPSA</a:t>
                      </a:r>
                      <a:endParaRPr sz="1600" u="none" strike="noStrike" dirty="0">
                        <a:latin typeface="Yu Gothic UI" pitchFamily="50" charset="0" panose="020B0500000000000000"/>
                        <a:ea typeface="Yu Gothic UI" pitchFamily="50" charset="0" panose="020B0500000000000000"/>
                        <a:cs typeface="Yu Gothic UI" pitchFamily="50" charset="0" panose="020B0500000000000000"/>
                      </a:endParaRPr>
                    </a:p>
                  </a:txBody>
                  <a:tcPr marL="73025" marR="73025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u="none" strike="noStrike">
                          <a:latin typeface="Calibri" pitchFamily="34" charset="0" panose="020F0502020204030204"/>
                          <a:ea typeface="Calibri" pitchFamily="34" charset="0" panose="020F0502020204030204"/>
                          <a:cs typeface="Calibri" pitchFamily="34" charset="0" panose="020F0502020204030204"/>
                        </a:rPr>
                        <a:t>0.</a:t>
                      </a:r>
                      <a:r>
                        <a:rPr lang="ja-JP" sz="1600" u="none" strike="noStrike">
                          <a:latin typeface="Calibri" pitchFamily="34" charset="0" panose="020F0502020204030204"/>
                          <a:ea typeface="Calibri" pitchFamily="34" charset="0" panose="020F0502020204030204"/>
                          <a:cs typeface="Calibri" pitchFamily="34" charset="0" panose="020F0502020204030204"/>
                        </a:rPr>
                        <a:t>651</a:t>
                      </a:r>
                      <a:endParaRPr sz="1600" u="none" strike="noStrike">
                        <a:latin typeface="Calibri" pitchFamily="34" charset="0" panose="020F0502020204030204"/>
                        <a:ea typeface="Calibri" pitchFamily="34" charset="0" panose="020F0502020204030204"/>
                        <a:cs typeface="Calibri" pitchFamily="34" charset="0" panose="020F0502020204030204"/>
                      </a:endParaRPr>
                    </a:p>
                  </a:txBody>
                  <a:tcPr marL="73025" marR="73025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sz="1600" u="none" strike="noStrike">
                        <a:latin typeface="Yu Gothic UI" pitchFamily="50" charset="0" panose="020B0500000000000000"/>
                        <a:ea typeface="Yu Gothic UI" pitchFamily="50" charset="0" panose="020B0500000000000000"/>
                        <a:cs typeface="Yu Gothic UI" pitchFamily="50" charset="0" panose="020B0500000000000000"/>
                      </a:endParaRPr>
                    </a:p>
                  </a:txBody>
                  <a:tcPr marL="73025" marR="73025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sz="1600" u="none" strike="noStrike">
                        <a:latin typeface="Yu Gothic UI" pitchFamily="50" charset="0" panose="020B0500000000000000"/>
                        <a:ea typeface="Yu Gothic UI" pitchFamily="50" charset="0" panose="020B0500000000000000"/>
                        <a:cs typeface="Yu Gothic UI" pitchFamily="50" charset="0" panose="020B0500000000000000"/>
                      </a:endParaRPr>
                    </a:p>
                  </a:txBody>
                  <a:tcPr marL="73025" marR="73025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sz="1600" u="none" strike="noStrike">
                        <a:latin typeface="Yu Gothic UI" pitchFamily="50" charset="0" panose="020B0500000000000000"/>
                        <a:ea typeface="Yu Gothic UI" pitchFamily="50" charset="0" panose="020B0500000000000000"/>
                        <a:cs typeface="Yu Gothic UI" pitchFamily="50" charset="0" panose="020B0500000000000000"/>
                      </a:endParaRPr>
                    </a:p>
                  </a:txBody>
                  <a:tcPr marL="73025" marR="73025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sz="1600" u="none" strike="noStrike">
                        <a:latin typeface="Yu Gothic UI" pitchFamily="50" charset="0" panose="020B0500000000000000"/>
                        <a:ea typeface="Yu Gothic UI" pitchFamily="50" charset="0" panose="020B0500000000000000"/>
                        <a:cs typeface="Yu Gothic UI" pitchFamily="50" charset="0" panose="020B0500000000000000"/>
                      </a:endParaRPr>
                    </a:p>
                  </a:txBody>
                  <a:tcPr marL="73025" marR="73025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235337">
                <a:tc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u="none" strike="noStrike" dirty="0"/>
                        <a:t>GS</a:t>
                      </a:r>
                      <a:endParaRPr sz="1600" u="none" strike="noStrike" dirty="0">
                        <a:latin typeface="Yu Gothic UI" pitchFamily="50" charset="0" panose="020B0500000000000000"/>
                        <a:ea typeface="Yu Gothic UI" pitchFamily="50" charset="0" panose="020B0500000000000000"/>
                        <a:cs typeface="Yu Gothic UI" pitchFamily="50" charset="0" panose="020B0500000000000000"/>
                      </a:endParaRP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u="none" strike="noStrike">
                          <a:latin typeface="Calibri" pitchFamily="34" charset="0" panose="020F0502020204030204"/>
                          <a:ea typeface="Calibri" pitchFamily="34" charset="0" panose="020F0502020204030204"/>
                          <a:cs typeface="Calibri" pitchFamily="34" charset="0" panose="020F0502020204030204"/>
                        </a:rPr>
                        <a:t>0.</a:t>
                      </a:r>
                      <a:r>
                        <a:rPr lang="ja-JP" sz="1600" u="none" strike="noStrike">
                          <a:latin typeface="Calibri" pitchFamily="34" charset="0" panose="020F0502020204030204"/>
                          <a:ea typeface="Calibri" pitchFamily="34" charset="0" panose="020F0502020204030204"/>
                          <a:cs typeface="Calibri" pitchFamily="34" charset="0" panose="020F0502020204030204"/>
                        </a:rPr>
                        <a:t>09014</a:t>
                      </a:r>
                      <a:endParaRPr sz="1600" u="none" strike="noStrike">
                        <a:latin typeface="Calibri" pitchFamily="34" charset="0" panose="020F0502020204030204"/>
                        <a:ea typeface="Calibri" pitchFamily="34" charset="0" panose="020F0502020204030204"/>
                        <a:cs typeface="Calibri" pitchFamily="34" charset="0" panose="020F0502020204030204"/>
                      </a:endParaRP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sz="1600" u="none" strike="noStrike">
                        <a:latin typeface="Yu Gothic UI" pitchFamily="50" charset="0" panose="020B0500000000000000"/>
                        <a:ea typeface="Yu Gothic UI" pitchFamily="50" charset="0" panose="020B0500000000000000"/>
                        <a:cs typeface="Yu Gothic UI" pitchFamily="50" charset="0" panose="020B0500000000000000"/>
                      </a:endParaRP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sz="1600" u="none" strike="noStrike">
                        <a:latin typeface="Yu Gothic UI" pitchFamily="50" charset="0" panose="020B0500000000000000"/>
                        <a:ea typeface="Yu Gothic UI" pitchFamily="50" charset="0" panose="020B0500000000000000"/>
                        <a:cs typeface="Yu Gothic UI" pitchFamily="50" charset="0" panose="020B0500000000000000"/>
                      </a:endParaRP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sz="1600" u="none" strike="noStrike">
                        <a:latin typeface="Yu Gothic UI" pitchFamily="50" charset="0" panose="020B0500000000000000"/>
                        <a:ea typeface="Yu Gothic UI" pitchFamily="50" charset="0" panose="020B0500000000000000"/>
                        <a:cs typeface="Yu Gothic UI" pitchFamily="50" charset="0" panose="020B0500000000000000"/>
                      </a:endParaRP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sz="1600" u="none" strike="noStrike">
                        <a:latin typeface="Yu Gothic UI" pitchFamily="50" charset="0" panose="020B0500000000000000"/>
                        <a:ea typeface="Yu Gothic UI" pitchFamily="50" charset="0" panose="020B0500000000000000"/>
                        <a:cs typeface="Yu Gothic UI" pitchFamily="50" charset="0" panose="020B0500000000000000"/>
                      </a:endParaRPr>
                    </a:p>
                  </a:txBody>
                  <a:tcPr marL="73025" marR="73025" marT="0" marB="0"/>
                </a:tc>
              </a:tr>
              <a:tr h="235337">
                <a:tc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ja-JP" sz="1600" u="none" strike="noStrike" dirty="0"/>
                        <a:t>primary </a:t>
                      </a:r>
                      <a:r>
                        <a:rPr sz="1600" u="none" strike="noStrike" dirty="0"/>
                        <a:t>ADT</a:t>
                      </a:r>
                      <a:endParaRPr sz="1600" u="none" strike="noStrike" dirty="0">
                        <a:latin typeface="Yu Gothic UI" pitchFamily="50" charset="0" panose="020B0500000000000000"/>
                        <a:ea typeface="Yu Gothic UI" pitchFamily="50" charset="0" panose="020B0500000000000000"/>
                        <a:cs typeface="Yu Gothic UI" pitchFamily="50" charset="0" panose="020B0500000000000000"/>
                      </a:endParaRP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u="none" strike="noStrike">
                          <a:latin typeface="Calibri" pitchFamily="34" charset="0" panose="020F0502020204030204"/>
                          <a:ea typeface="Calibri" pitchFamily="34" charset="0" panose="020F0502020204030204"/>
                          <a:cs typeface="Calibri" pitchFamily="34" charset="0" panose="020F0502020204030204"/>
                        </a:rPr>
                        <a:t>0.</a:t>
                      </a:r>
                      <a:r>
                        <a:rPr lang="ja-JP" sz="1600" u="none" strike="noStrike">
                          <a:latin typeface="Calibri" pitchFamily="34" charset="0" panose="020F0502020204030204"/>
                          <a:ea typeface="Calibri" pitchFamily="34" charset="0" panose="020F0502020204030204"/>
                          <a:cs typeface="Calibri" pitchFamily="34" charset="0" panose="020F0502020204030204"/>
                        </a:rPr>
                        <a:t>8929</a:t>
                      </a:r>
                      <a:endParaRPr sz="1600" u="none" strike="noStrike">
                        <a:latin typeface="Calibri" pitchFamily="34" charset="0" panose="020F0502020204030204"/>
                        <a:ea typeface="Calibri" pitchFamily="34" charset="0" panose="020F0502020204030204"/>
                        <a:cs typeface="Calibri" pitchFamily="34" charset="0" panose="020F0502020204030204"/>
                      </a:endParaRP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sz="1600" u="none" strike="noStrike">
                        <a:latin typeface="Yu Gothic UI" pitchFamily="50" charset="0" panose="020B0500000000000000"/>
                        <a:ea typeface="Yu Gothic UI" pitchFamily="50" charset="0" panose="020B0500000000000000"/>
                        <a:cs typeface="Yu Gothic UI" pitchFamily="50" charset="0" panose="020B0500000000000000"/>
                      </a:endParaRP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sz="1600" u="none" strike="noStrike">
                        <a:latin typeface="Yu Gothic UI" pitchFamily="50" charset="0" panose="020B0500000000000000"/>
                        <a:ea typeface="Yu Gothic UI" pitchFamily="50" charset="0" panose="020B0500000000000000"/>
                        <a:cs typeface="Yu Gothic UI" pitchFamily="50" charset="0" panose="020B0500000000000000"/>
                      </a:endParaRP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sz="1600" u="none" strike="noStrike">
                        <a:latin typeface="Yu Gothic UI" pitchFamily="50" charset="0" panose="020B0500000000000000"/>
                        <a:ea typeface="Yu Gothic UI" pitchFamily="50" charset="0" panose="020B0500000000000000"/>
                        <a:cs typeface="Yu Gothic UI" pitchFamily="50" charset="0" panose="020B0500000000000000"/>
                      </a:endParaRP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sz="1600" u="none" strike="noStrike">
                        <a:latin typeface="Yu Gothic UI" pitchFamily="50" charset="0" panose="020B0500000000000000"/>
                        <a:ea typeface="Yu Gothic UI" pitchFamily="50" charset="0" panose="020B0500000000000000"/>
                        <a:cs typeface="Yu Gothic UI" pitchFamily="50" charset="0" panose="020B0500000000000000"/>
                      </a:endParaRPr>
                    </a:p>
                  </a:txBody>
                  <a:tcPr marL="73025" marR="73025" marT="0" marB="0"/>
                </a:tc>
              </a:tr>
              <a:tr h="235337">
                <a:tc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u="none" strike="noStrike" dirty="0"/>
                        <a:t>CRPC to ARAT</a:t>
                      </a:r>
                      <a:endParaRPr sz="1600" u="none" strike="noStrike" dirty="0">
                        <a:latin typeface="Yu Gothic UI" pitchFamily="50" charset="0" panose="020B0500000000000000"/>
                        <a:ea typeface="Yu Gothic UI" pitchFamily="50" charset="0" panose="020B0500000000000000"/>
                        <a:cs typeface="Yu Gothic UI" pitchFamily="50" charset="0" panose="020B0500000000000000"/>
                      </a:endParaRP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u="none" strike="noStrike">
                          <a:latin typeface="Calibri" pitchFamily="34" charset="0" panose="020F0502020204030204"/>
                          <a:ea typeface="Calibri" pitchFamily="34" charset="0" panose="020F0502020204030204"/>
                          <a:cs typeface="Calibri" pitchFamily="34" charset="0" panose="020F0502020204030204"/>
                        </a:rPr>
                        <a:t>0.</a:t>
                      </a:r>
                      <a:r>
                        <a:rPr lang="ja-JP" sz="1600" u="none" strike="noStrike">
                          <a:latin typeface="Calibri" pitchFamily="34" charset="0" panose="020F0502020204030204"/>
                          <a:ea typeface="Calibri" pitchFamily="34" charset="0" panose="020F0502020204030204"/>
                          <a:cs typeface="Calibri" pitchFamily="34" charset="0" panose="020F0502020204030204"/>
                        </a:rPr>
                        <a:t>2734</a:t>
                      </a:r>
                      <a:endParaRPr sz="1600" u="none" strike="noStrike">
                        <a:latin typeface="Calibri" pitchFamily="34" charset="0" panose="020F0502020204030204"/>
                        <a:ea typeface="Calibri" pitchFamily="34" charset="0" panose="020F0502020204030204"/>
                        <a:cs typeface="Calibri" pitchFamily="34" charset="0" panose="020F0502020204030204"/>
                      </a:endParaRP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sz="1600" u="none" strike="noStrike">
                        <a:latin typeface="Yu Gothic UI" pitchFamily="50" charset="0" panose="020B0500000000000000"/>
                        <a:ea typeface="Yu Gothic UI" pitchFamily="50" charset="0" panose="020B0500000000000000"/>
                        <a:cs typeface="Yu Gothic UI" pitchFamily="50" charset="0" panose="020B0500000000000000"/>
                      </a:endParaRP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sz="1600" u="none" strike="noStrike">
                        <a:latin typeface="Yu Gothic UI" pitchFamily="50" charset="0" panose="020B0500000000000000"/>
                        <a:ea typeface="Yu Gothic UI" pitchFamily="50" charset="0" panose="020B0500000000000000"/>
                        <a:cs typeface="Yu Gothic UI" pitchFamily="50" charset="0" panose="020B0500000000000000"/>
                      </a:endParaRP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sz="1600" u="none" strike="noStrike">
                        <a:latin typeface="Yu Gothic UI" pitchFamily="50" charset="0" panose="020B0500000000000000"/>
                        <a:ea typeface="Yu Gothic UI" pitchFamily="50" charset="0" panose="020B0500000000000000"/>
                        <a:cs typeface="Yu Gothic UI" pitchFamily="50" charset="0" panose="020B0500000000000000"/>
                      </a:endParaRP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sz="1600" u="none" strike="noStrike">
                        <a:latin typeface="Yu Gothic UI" pitchFamily="50" charset="0" panose="020B0500000000000000"/>
                        <a:ea typeface="Yu Gothic UI" pitchFamily="50" charset="0" panose="020B0500000000000000"/>
                        <a:cs typeface="Yu Gothic UI" pitchFamily="50" charset="0" panose="020B0500000000000000"/>
                      </a:endParaRPr>
                    </a:p>
                  </a:txBody>
                  <a:tcPr marL="73025" marR="73025" marT="0" marB="0"/>
                </a:tc>
              </a:tr>
              <a:tr h="235337">
                <a:tc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u="none" strike="noStrike" dirty="0"/>
                        <a:t>age</a:t>
                      </a:r>
                      <a:endParaRPr sz="1600" u="none" strike="noStrike" dirty="0">
                        <a:latin typeface="Yu Gothic UI" pitchFamily="50" charset="0" panose="020B0500000000000000"/>
                        <a:ea typeface="Yu Gothic UI" pitchFamily="50" charset="0" panose="020B0500000000000000"/>
                        <a:cs typeface="Yu Gothic UI" pitchFamily="50" charset="0" panose="020B0500000000000000"/>
                      </a:endParaRP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u="none" strike="noStrike">
                          <a:latin typeface="Calibri" pitchFamily="34" charset="0" panose="020F0502020204030204"/>
                          <a:ea typeface="Calibri" pitchFamily="34" charset="0" panose="020F0502020204030204"/>
                          <a:cs typeface="Calibri" pitchFamily="34" charset="0" panose="020F0502020204030204"/>
                        </a:rPr>
                        <a:t>0.0</a:t>
                      </a:r>
                      <a:r>
                        <a:rPr lang="ja-JP" sz="1600" u="none" strike="noStrike">
                          <a:latin typeface="Calibri" pitchFamily="34" charset="0" panose="020F0502020204030204"/>
                          <a:ea typeface="Calibri" pitchFamily="34" charset="0" panose="020F0502020204030204"/>
                          <a:cs typeface="Calibri" pitchFamily="34" charset="0" panose="020F0502020204030204"/>
                        </a:rPr>
                        <a:t>1185</a:t>
                      </a:r>
                      <a:endParaRPr sz="1600" u="none" strike="noStrike">
                        <a:latin typeface="Calibri" pitchFamily="34" charset="0" panose="020F0502020204030204"/>
                        <a:ea typeface="Calibri" pitchFamily="34" charset="0" panose="020F0502020204030204"/>
                        <a:cs typeface="Calibri" pitchFamily="34" charset="0" panose="020F0502020204030204"/>
                      </a:endParaRP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ja-JP" sz="1600" u="none" strike="noStrike">
                          <a:latin typeface="Calibri" pitchFamily="34" charset="0" panose="020F0502020204030204"/>
                          <a:ea typeface="Calibri" pitchFamily="34" charset="0" panose="020F0502020204030204"/>
                          <a:cs typeface="Calibri" pitchFamily="34" charset="0" panose="020F0502020204030204"/>
                        </a:rPr>
                        <a:t>1.0260</a:t>
                      </a:r>
                      <a:endParaRPr sz="1600" u="none" strike="noStrike">
                        <a:latin typeface="Calibri" pitchFamily="34" charset="0" panose="020F0502020204030204"/>
                        <a:ea typeface="Calibri" pitchFamily="34" charset="0" panose="020F0502020204030204"/>
                        <a:cs typeface="Calibri" pitchFamily="34" charset="0" panose="020F0502020204030204"/>
                      </a:endParaRP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ja-JP" sz="1600" u="none" strike="noStrike">
                          <a:latin typeface="Calibri" pitchFamily="34" charset="0" panose="020F0502020204030204"/>
                          <a:ea typeface="Calibri" pitchFamily="34" charset="0" panose="020F0502020204030204"/>
                          <a:cs typeface="Calibri" pitchFamily="34" charset="0" panose="020F0502020204030204"/>
                        </a:rPr>
                        <a:t>0.9991</a:t>
                      </a:r>
                      <a:endParaRPr sz="1600" u="none" strike="noStrike">
                        <a:latin typeface="Calibri" pitchFamily="34" charset="0" panose="020F0502020204030204"/>
                        <a:ea typeface="Calibri" pitchFamily="34" charset="0" panose="020F0502020204030204"/>
                        <a:cs typeface="Calibri" pitchFamily="34" charset="0" panose="020F0502020204030204"/>
                      </a:endParaRP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u="none" strike="noStrike">
                          <a:latin typeface="Calibri" pitchFamily="34" charset="0" panose="020F0502020204030204"/>
                          <a:ea typeface="Calibri" pitchFamily="34" charset="0" panose="020F0502020204030204"/>
                          <a:cs typeface="Calibri" pitchFamily="34" charset="0" panose="020F0502020204030204"/>
                        </a:rPr>
                        <a:t>1.0</a:t>
                      </a:r>
                      <a:r>
                        <a:rPr lang="ja-JP" sz="1600" u="none" strike="noStrike">
                          <a:latin typeface="Calibri" pitchFamily="34" charset="0" panose="020F0502020204030204"/>
                          <a:ea typeface="Calibri" pitchFamily="34" charset="0" panose="020F0502020204030204"/>
                          <a:cs typeface="Calibri" pitchFamily="34" charset="0" panose="020F0502020204030204"/>
                        </a:rPr>
                        <a:t>65</a:t>
                      </a:r>
                      <a:endParaRPr sz="1600" u="none" strike="noStrike">
                        <a:latin typeface="Calibri" pitchFamily="34" charset="0" panose="020F0502020204030204"/>
                        <a:ea typeface="Calibri" pitchFamily="34" charset="0" panose="020F0502020204030204"/>
                        <a:cs typeface="Calibri" pitchFamily="34" charset="0" panose="020F0502020204030204"/>
                      </a:endParaRP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ja-JP" sz="1600" u="none" strike="noStrike">
                          <a:latin typeface="Calibri" pitchFamily="34" charset="0" panose="020F0502020204030204"/>
                          <a:ea typeface="Calibri" pitchFamily="34" charset="0" panose="020F0502020204030204"/>
                          <a:cs typeface="Calibri" pitchFamily="34" charset="0" panose="020F0502020204030204"/>
                        </a:rPr>
                        <a:t>0.1673</a:t>
                      </a:r>
                      <a:endParaRPr sz="1600" u="none" strike="noStrike">
                        <a:latin typeface="Calibri" pitchFamily="34" charset="0" panose="020F0502020204030204"/>
                        <a:ea typeface="Calibri" pitchFamily="34" charset="0" panose="020F0502020204030204"/>
                        <a:cs typeface="Calibri" pitchFamily="34" charset="0" panose="020F0502020204030204"/>
                      </a:endParaRPr>
                    </a:p>
                  </a:txBody>
                  <a:tcPr marL="73025" marR="73025" marT="0" marB="0"/>
                </a:tc>
              </a:tr>
              <a:tr h="235337">
                <a:tc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u="none" strike="noStrike" dirty="0"/>
                        <a:t>PS</a:t>
                      </a:r>
                      <a:endParaRPr sz="1600" u="none" strike="noStrike" dirty="0">
                        <a:latin typeface="Yu Gothic UI" pitchFamily="50" charset="0" panose="020B0500000000000000"/>
                        <a:ea typeface="Yu Gothic UI" pitchFamily="50" charset="0" panose="020B0500000000000000"/>
                        <a:cs typeface="Yu Gothic UI" pitchFamily="50" charset="0" panose="020B0500000000000000"/>
                      </a:endParaRP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u="none" strike="noStrike">
                          <a:latin typeface="Calibri" pitchFamily="34" charset="0" panose="020F0502020204030204"/>
                          <a:ea typeface="Calibri" pitchFamily="34" charset="0" panose="020F0502020204030204"/>
                          <a:cs typeface="Calibri" pitchFamily="34" charset="0" panose="020F0502020204030204"/>
                        </a:rPr>
                        <a:t>0.0</a:t>
                      </a:r>
                      <a:r>
                        <a:rPr lang="ja-JP" sz="1600" u="none" strike="noStrike">
                          <a:latin typeface="Calibri" pitchFamily="34" charset="0" panose="020F0502020204030204"/>
                          <a:ea typeface="Calibri" pitchFamily="34" charset="0" panose="020F0502020204030204"/>
                          <a:cs typeface="Calibri" pitchFamily="34" charset="0" panose="020F0502020204030204"/>
                        </a:rPr>
                        <a:t>2353</a:t>
                      </a:r>
                      <a:endParaRPr sz="1600" u="none" strike="noStrike">
                        <a:latin typeface="Calibri" pitchFamily="34" charset="0" panose="020F0502020204030204"/>
                        <a:ea typeface="Calibri" pitchFamily="34" charset="0" panose="020F0502020204030204"/>
                        <a:cs typeface="Calibri" pitchFamily="34" charset="0" panose="020F0502020204030204"/>
                      </a:endParaRP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ja-JP" sz="1600" u="none" strike="noStrike">
                          <a:latin typeface="Calibri" pitchFamily="34" charset="0" panose="020F0502020204030204"/>
                          <a:ea typeface="Calibri" pitchFamily="34" charset="0" panose="020F0502020204030204"/>
                          <a:cs typeface="Calibri" pitchFamily="34" charset="0" panose="020F0502020204030204"/>
                        </a:rPr>
                        <a:t>1.280</a:t>
                      </a:r>
                      <a:endParaRPr sz="1600" u="none" strike="noStrike">
                        <a:latin typeface="Calibri" pitchFamily="34" charset="0" panose="020F0502020204030204"/>
                        <a:ea typeface="Calibri" pitchFamily="34" charset="0" panose="020F0502020204030204"/>
                        <a:cs typeface="Calibri" pitchFamily="34" charset="0" panose="020F0502020204030204"/>
                      </a:endParaRP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ja-JP" sz="1600" u="none" strike="noStrike">
                          <a:latin typeface="Calibri" pitchFamily="34" charset="0" panose="020F0502020204030204"/>
                          <a:ea typeface="Calibri" pitchFamily="34" charset="0" panose="020F0502020204030204"/>
                          <a:cs typeface="Calibri" pitchFamily="34" charset="0" panose="020F0502020204030204"/>
                        </a:rPr>
                        <a:t>0.4075</a:t>
                      </a:r>
                      <a:endParaRPr sz="1600" u="none" strike="noStrike">
                        <a:latin typeface="Calibri" pitchFamily="34" charset="0" panose="020F0502020204030204"/>
                        <a:ea typeface="Calibri" pitchFamily="34" charset="0" panose="020F0502020204030204"/>
                        <a:cs typeface="Calibri" pitchFamily="34" charset="0" panose="020F0502020204030204"/>
                      </a:endParaRP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ja-JP" sz="1600" u="none" strike="noStrike">
                          <a:latin typeface="Calibri" pitchFamily="34" charset="0" panose="020F0502020204030204"/>
                          <a:ea typeface="Calibri" pitchFamily="34" charset="0" panose="020F0502020204030204"/>
                          <a:cs typeface="Calibri" pitchFamily="34" charset="0" panose="020F0502020204030204"/>
                        </a:rPr>
                        <a:t>3.700</a:t>
                      </a:r>
                      <a:endParaRPr sz="1600" u="none" strike="noStrike">
                        <a:latin typeface="Calibri" pitchFamily="34" charset="0" panose="020F0502020204030204"/>
                        <a:ea typeface="Calibri" pitchFamily="34" charset="0" panose="020F0502020204030204"/>
                        <a:cs typeface="Calibri" pitchFamily="34" charset="0" panose="020F0502020204030204"/>
                      </a:endParaRP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ja-JP" sz="1600" u="none" strike="noStrike">
                          <a:latin typeface="Calibri" pitchFamily="34" charset="0" panose="020F0502020204030204"/>
                          <a:ea typeface="Calibri" pitchFamily="34" charset="0" panose="020F0502020204030204"/>
                          <a:cs typeface="Calibri" pitchFamily="34" charset="0" panose="020F0502020204030204"/>
                        </a:rPr>
                        <a:t>0.7154</a:t>
                      </a:r>
                      <a:endParaRPr sz="1600" u="none" strike="noStrike">
                        <a:latin typeface="Calibri" pitchFamily="34" charset="0" panose="020F0502020204030204"/>
                        <a:ea typeface="Calibri" pitchFamily="34" charset="0" panose="020F0502020204030204"/>
                        <a:cs typeface="Calibri" pitchFamily="34" charset="0" panose="020F0502020204030204"/>
                      </a:endParaRPr>
                    </a:p>
                  </a:txBody>
                  <a:tcPr marL="73025" marR="73025" marT="0" marB="0"/>
                </a:tc>
              </a:tr>
              <a:tr h="235337">
                <a:tc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u="none" strike="noStrike" dirty="0"/>
                        <a:t>LN </a:t>
                      </a:r>
                      <a:r>
                        <a:rPr lang="ja-JP" sz="1600" u="none" strike="noStrike" dirty="0"/>
                        <a:t>mets.</a:t>
                      </a:r>
                      <a:endParaRPr sz="1600" u="none" strike="noStrike" dirty="0">
                        <a:latin typeface="Yu Gothic UI" pitchFamily="50" charset="0" panose="020B0500000000000000"/>
                        <a:ea typeface="Yu Gothic UI" pitchFamily="50" charset="0" panose="020B0500000000000000"/>
                        <a:cs typeface="Yu Gothic UI" pitchFamily="50" charset="0" panose="020B0500000000000000"/>
                      </a:endParaRP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u="none" strike="noStrike">
                          <a:latin typeface="Calibri" pitchFamily="34" charset="0" panose="020F0502020204030204"/>
                          <a:ea typeface="Calibri" pitchFamily="34" charset="0" panose="020F0502020204030204"/>
                          <a:cs typeface="Calibri" pitchFamily="34" charset="0" panose="020F0502020204030204"/>
                        </a:rPr>
                        <a:t>0.</a:t>
                      </a:r>
                      <a:r>
                        <a:rPr lang="ja-JP" sz="1600" u="none" strike="noStrike">
                          <a:latin typeface="Calibri" pitchFamily="34" charset="0" panose="020F0502020204030204"/>
                          <a:ea typeface="Calibri" pitchFamily="34" charset="0" panose="020F0502020204030204"/>
                          <a:cs typeface="Calibri" pitchFamily="34" charset="0" panose="020F0502020204030204"/>
                        </a:rPr>
                        <a:t>05604</a:t>
                      </a:r>
                      <a:endParaRPr sz="1600" u="none" strike="noStrike">
                        <a:latin typeface="Calibri" pitchFamily="34" charset="0" panose="020F0502020204030204"/>
                        <a:ea typeface="Calibri" pitchFamily="34" charset="0" panose="020F0502020204030204"/>
                        <a:cs typeface="Calibri" pitchFamily="34" charset="0" panose="020F0502020204030204"/>
                      </a:endParaRP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sz="1600" u="none" strike="noStrike">
                        <a:latin typeface="Yu Gothic UI" pitchFamily="50" charset="0" panose="020B0500000000000000"/>
                        <a:ea typeface="Yu Gothic UI" pitchFamily="50" charset="0" panose="020B0500000000000000"/>
                        <a:cs typeface="Yu Gothic UI" pitchFamily="50" charset="0" panose="020B0500000000000000"/>
                      </a:endParaRP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sz="1600" u="none" strike="noStrike">
                        <a:latin typeface="Yu Gothic UI" pitchFamily="50" charset="0" panose="020B0500000000000000"/>
                        <a:ea typeface="Yu Gothic UI" pitchFamily="50" charset="0" panose="020B0500000000000000"/>
                        <a:cs typeface="Yu Gothic UI" pitchFamily="50" charset="0" panose="020B0500000000000000"/>
                      </a:endParaRP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sz="1600" u="none" strike="noStrike">
                        <a:latin typeface="Yu Gothic UI" pitchFamily="50" charset="0" panose="020B0500000000000000"/>
                        <a:ea typeface="Yu Gothic UI" pitchFamily="50" charset="0" panose="020B0500000000000000"/>
                        <a:cs typeface="Yu Gothic UI" pitchFamily="50" charset="0" panose="020B0500000000000000"/>
                      </a:endParaRP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sz="1600" u="none" strike="noStrike">
                        <a:latin typeface="Yu Gothic UI" pitchFamily="50" charset="0" panose="020B0500000000000000"/>
                        <a:ea typeface="Yu Gothic UI" pitchFamily="50" charset="0" panose="020B0500000000000000"/>
                        <a:cs typeface="Yu Gothic UI" pitchFamily="50" charset="0" panose="020B0500000000000000"/>
                      </a:endParaRPr>
                    </a:p>
                  </a:txBody>
                  <a:tcPr marL="73025" marR="73025" marT="0" marB="0"/>
                </a:tc>
              </a:tr>
              <a:tr h="143045">
                <a:tc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u="none" strike="noStrike"/>
                        <a:t>met</a:t>
                      </a:r>
                      <a:r>
                        <a:rPr lang="ja-JP" sz="1600" u="none" strike="noStrike"/>
                        <a:t>atasis</a:t>
                      </a:r>
                      <a:endParaRPr sz="1600" u="none" strike="noStrike">
                        <a:latin typeface="Yu Gothic UI" pitchFamily="50" charset="0" panose="020B0500000000000000"/>
                        <a:ea typeface="Yu Gothic UI" pitchFamily="50" charset="0" panose="020B0500000000000000"/>
                        <a:cs typeface="Yu Gothic UI" pitchFamily="50" charset="0" panose="020B0500000000000000"/>
                      </a:endParaRPr>
                    </a:p>
                  </a:txBody>
                  <a:tcPr marL="73025" marR="73025" marT="0" marB="0">
                    <a:noFill/>
                  </a:tcPr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u="none" strike="noStrike">
                          <a:latin typeface="Calibri" pitchFamily="34" charset="0" panose="020F0502020204030204"/>
                          <a:ea typeface="Calibri" pitchFamily="34" charset="0" panose="020F0502020204030204"/>
                          <a:cs typeface="Calibri" pitchFamily="34" charset="0" panose="020F0502020204030204"/>
                        </a:rPr>
                        <a:t>0.0</a:t>
                      </a:r>
                      <a:r>
                        <a:rPr lang="ja-JP" sz="1600" u="none" strike="noStrike">
                          <a:latin typeface="Calibri" pitchFamily="34" charset="0" panose="020F0502020204030204"/>
                          <a:ea typeface="Calibri" pitchFamily="34" charset="0" panose="020F0502020204030204"/>
                          <a:cs typeface="Calibri" pitchFamily="34" charset="0" panose="020F0502020204030204"/>
                        </a:rPr>
                        <a:t>2275</a:t>
                      </a:r>
                      <a:endParaRPr sz="1600" u="none" strike="noStrike">
                        <a:latin typeface="Calibri" pitchFamily="34" charset="0" panose="020F0502020204030204"/>
                        <a:ea typeface="Calibri" pitchFamily="34" charset="0" panose="020F0502020204030204"/>
                        <a:cs typeface="Calibri" pitchFamily="34" charset="0" panose="020F0502020204030204"/>
                      </a:endParaRPr>
                    </a:p>
                  </a:txBody>
                  <a:tcPr marL="73025" marR="73025" marT="0" marB="0">
                    <a:noFill/>
                  </a:tcPr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ja-JP" sz="1600" u="none" strike="noStrike">
                          <a:latin typeface="Calibri" pitchFamily="34" charset="0" panose="020F0502020204030204"/>
                          <a:ea typeface="Calibri" pitchFamily="34" charset="0" panose="020F0502020204030204"/>
                          <a:cs typeface="Calibri" pitchFamily="34" charset="0" panose="020F0502020204030204"/>
                        </a:rPr>
                        <a:t>1.6080</a:t>
                      </a:r>
                      <a:endParaRPr sz="1600" u="none" strike="noStrike">
                        <a:latin typeface="Calibri" pitchFamily="34" charset="0" panose="020F0502020204030204"/>
                        <a:ea typeface="Calibri" pitchFamily="34" charset="0" panose="020F0502020204030204"/>
                        <a:cs typeface="Calibri" pitchFamily="34" charset="0" panose="020F0502020204030204"/>
                      </a:endParaRPr>
                    </a:p>
                  </a:txBody>
                  <a:tcPr marL="73025" marR="73025" marT="0" marB="0">
                    <a:noFill/>
                  </a:tcPr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ja-JP" sz="1600" u="none" strike="noStrike">
                          <a:latin typeface="Calibri" pitchFamily="34" charset="0" panose="020F0502020204030204"/>
                          <a:ea typeface="Calibri" pitchFamily="34" charset="0" panose="020F0502020204030204"/>
                          <a:cs typeface="Calibri" pitchFamily="34" charset="0" panose="020F0502020204030204"/>
                        </a:rPr>
                        <a:t>0.9045</a:t>
                      </a:r>
                      <a:endParaRPr sz="1600" u="none" strike="noStrike">
                        <a:latin typeface="Calibri" pitchFamily="34" charset="0" panose="020F0502020204030204"/>
                        <a:ea typeface="Calibri" pitchFamily="34" charset="0" panose="020F0502020204030204"/>
                        <a:cs typeface="Calibri" pitchFamily="34" charset="0" panose="020F0502020204030204"/>
                      </a:endParaRPr>
                    </a:p>
                  </a:txBody>
                  <a:tcPr marL="73025" marR="73025" marT="0" marB="0">
                    <a:noFill/>
                  </a:tcPr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ja-JP" sz="1600" u="none" strike="noStrike">
                          <a:latin typeface="Calibri" pitchFamily="34" charset="0" panose="020F0502020204030204"/>
                          <a:ea typeface="Calibri" pitchFamily="34" charset="0" panose="020F0502020204030204"/>
                          <a:cs typeface="Calibri" pitchFamily="34" charset="0" panose="020F0502020204030204"/>
                        </a:rPr>
                        <a:t>2.860</a:t>
                      </a:r>
                      <a:endParaRPr sz="1600" u="none" strike="noStrike">
                        <a:latin typeface="Calibri" pitchFamily="34" charset="0" panose="020F0502020204030204"/>
                        <a:ea typeface="Calibri" pitchFamily="34" charset="0" panose="020F0502020204030204"/>
                        <a:cs typeface="Calibri" pitchFamily="34" charset="0" panose="020F0502020204030204"/>
                      </a:endParaRPr>
                    </a:p>
                  </a:txBody>
                  <a:tcPr marL="73025" marR="73025" marT="0" marB="0">
                    <a:noFill/>
                  </a:tcPr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u="none" strike="noStrike">
                          <a:latin typeface="Calibri" pitchFamily="34" charset="0" panose="020F0502020204030204"/>
                          <a:ea typeface="Calibri" pitchFamily="34" charset="0" panose="020F0502020204030204"/>
                          <a:cs typeface="Calibri" pitchFamily="34" charset="0" panose="020F0502020204030204"/>
                        </a:rPr>
                        <a:t>0.</a:t>
                      </a:r>
                      <a:r>
                        <a:rPr lang="ja-JP" sz="1600" u="none" strike="noStrike">
                          <a:latin typeface="Calibri" pitchFamily="34" charset="0" panose="020F0502020204030204"/>
                          <a:ea typeface="Calibri" pitchFamily="34" charset="0" panose="020F0502020204030204"/>
                          <a:cs typeface="Calibri" pitchFamily="34" charset="0" panose="020F0502020204030204"/>
                        </a:rPr>
                        <a:t>1056</a:t>
                      </a:r>
                      <a:endParaRPr sz="1600" u="none" strike="noStrike">
                        <a:latin typeface="Calibri" pitchFamily="34" charset="0" panose="020F0502020204030204"/>
                        <a:ea typeface="Calibri" pitchFamily="34" charset="0" panose="020F0502020204030204"/>
                        <a:cs typeface="Calibri" pitchFamily="34" charset="0" panose="020F0502020204030204"/>
                      </a:endParaRPr>
                    </a:p>
                  </a:txBody>
                  <a:tcPr marL="73025" marR="73025" marT="0" marB="0">
                    <a:noFill/>
                  </a:tcPr>
                </a:tc>
              </a:tr>
              <a:tr h="235337">
                <a:tc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ja-JP" sz="1600" u="none" strike="noStrike" dirty="0">
                          <a:latin typeface="Calibri" pitchFamily="34" charset="0" panose="020F0502020204030204"/>
                          <a:ea typeface="Calibri" pitchFamily="34" charset="0" panose="020F0502020204030204"/>
                          <a:cs typeface="Calibri" pitchFamily="34" charset="0" panose="020F0502020204030204"/>
                        </a:rPr>
                        <a:t>  (bone mets.)</a:t>
                      </a:r>
                      <a:endParaRPr sz="1600" u="none" strike="noStrike" dirty="0">
                        <a:latin typeface="Calibri" pitchFamily="34" charset="0" panose="020F0502020204030204"/>
                        <a:ea typeface="Calibri" pitchFamily="34" charset="0" panose="020F0502020204030204"/>
                        <a:cs typeface="Calibri" pitchFamily="34" charset="0" panose="020F0502020204030204"/>
                      </a:endParaRP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ja-JP" sz="1600" u="none" strike="noStrike">
                          <a:latin typeface="Calibri" pitchFamily="34" charset="0" panose="020F0502020204030204"/>
                          <a:ea typeface="Calibri" pitchFamily="34" charset="0" panose="020F0502020204030204"/>
                          <a:cs typeface="Calibri" pitchFamily="34" charset="0" panose="020F0502020204030204"/>
                        </a:rPr>
                        <a:t>(0.08547)</a:t>
                      </a:r>
                      <a:endParaRPr sz="1600" u="none" strike="noStrike">
                        <a:latin typeface="Calibri" pitchFamily="34" charset="0" panose="020F0502020204030204"/>
                        <a:ea typeface="Calibri" pitchFamily="34" charset="0" panose="020F0502020204030204"/>
                        <a:cs typeface="Calibri" pitchFamily="34" charset="0" panose="020F0502020204030204"/>
                      </a:endParaRP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sz="1600" u="none" strike="noStrike">
                        <a:latin typeface="Calibri" pitchFamily="34" charset="0" panose="020F0502020204030204"/>
                        <a:ea typeface="Calibri" pitchFamily="34" charset="0" panose="020F0502020204030204"/>
                        <a:cs typeface="Calibri" pitchFamily="34" charset="0" panose="020F0502020204030204"/>
                      </a:endParaRP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sz="1600" u="none" strike="noStrike">
                        <a:latin typeface="Calibri" pitchFamily="34" charset="0" panose="020F0502020204030204"/>
                        <a:ea typeface="Calibri" pitchFamily="34" charset="0" panose="020F0502020204030204"/>
                        <a:cs typeface="Calibri" pitchFamily="34" charset="0" panose="020F0502020204030204"/>
                      </a:endParaRP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sz="1600" u="none" strike="noStrike">
                        <a:latin typeface="Calibri" pitchFamily="34" charset="0" panose="020F0502020204030204"/>
                        <a:ea typeface="Calibri" pitchFamily="34" charset="0" panose="020F0502020204030204"/>
                        <a:cs typeface="Calibri" pitchFamily="34" charset="0" panose="020F0502020204030204"/>
                      </a:endParaRP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sz="1600" u="none" strike="noStrike">
                        <a:latin typeface="Calibri" pitchFamily="34" charset="0" panose="020F0502020204030204"/>
                        <a:ea typeface="Calibri" pitchFamily="34" charset="0" panose="020F0502020204030204"/>
                        <a:cs typeface="Calibri" pitchFamily="34" charset="0" panose="020F0502020204030204"/>
                      </a:endParaRPr>
                    </a:p>
                  </a:txBody>
                  <a:tcPr marL="73025" marR="73025" marT="0" marB="0"/>
                </a:tc>
              </a:tr>
              <a:tr h="235337">
                <a:tc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ja-JP" sz="1600" u="none" strike="noStrike" dirty="0">
                          <a:latin typeface="Calibri" pitchFamily="34" charset="0" panose="020F0502020204030204"/>
                          <a:ea typeface="Calibri" pitchFamily="34" charset="0" panose="020F0502020204030204"/>
                          <a:cs typeface="Calibri" pitchFamily="34" charset="0" panose="020F0502020204030204"/>
                        </a:rPr>
                        <a:t>  (visceral mets.)</a:t>
                      </a:r>
                      <a:endParaRPr sz="1600" u="none" strike="noStrike" dirty="0">
                        <a:latin typeface="Calibri" pitchFamily="34" charset="0" panose="020F0502020204030204"/>
                        <a:ea typeface="Calibri" pitchFamily="34" charset="0" panose="020F0502020204030204"/>
                        <a:cs typeface="Calibri" pitchFamily="34" charset="0" panose="020F0502020204030204"/>
                      </a:endParaRP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ja-JP" sz="1600" u="none" strike="noStrike">
                          <a:latin typeface="Calibri" pitchFamily="34" charset="0" panose="020F0502020204030204"/>
                          <a:ea typeface="Calibri" pitchFamily="34" charset="0" panose="020F0502020204030204"/>
                          <a:cs typeface="Calibri" pitchFamily="34" charset="0" panose="020F0502020204030204"/>
                        </a:rPr>
                        <a:t>(0.3365)</a:t>
                      </a:r>
                      <a:endParaRPr sz="1600" u="none" strike="noStrike">
                        <a:latin typeface="Calibri" pitchFamily="34" charset="0" panose="020F0502020204030204"/>
                        <a:ea typeface="Calibri" pitchFamily="34" charset="0" panose="020F0502020204030204"/>
                        <a:cs typeface="Calibri" pitchFamily="34" charset="0" panose="020F0502020204030204"/>
                      </a:endParaRP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sz="1600" u="none" strike="noStrike">
                        <a:latin typeface="Calibri" pitchFamily="34" charset="0" panose="020F0502020204030204"/>
                        <a:ea typeface="Calibri" pitchFamily="34" charset="0" panose="020F0502020204030204"/>
                        <a:cs typeface="Calibri" pitchFamily="34" charset="0" panose="020F0502020204030204"/>
                      </a:endParaRP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sz="1600" u="none" strike="noStrike">
                        <a:latin typeface="Calibri" pitchFamily="34" charset="0" panose="020F0502020204030204"/>
                        <a:ea typeface="Calibri" pitchFamily="34" charset="0" panose="020F0502020204030204"/>
                        <a:cs typeface="Calibri" pitchFamily="34" charset="0" panose="020F0502020204030204"/>
                      </a:endParaRP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sz="1600" u="none" strike="noStrike">
                        <a:latin typeface="Calibri" pitchFamily="34" charset="0" panose="020F0502020204030204"/>
                        <a:ea typeface="Calibri" pitchFamily="34" charset="0" panose="020F0502020204030204"/>
                        <a:cs typeface="Calibri" pitchFamily="34" charset="0" panose="020F0502020204030204"/>
                      </a:endParaRP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sz="1600" u="none" strike="noStrike">
                        <a:latin typeface="Calibri" pitchFamily="34" charset="0" panose="020F0502020204030204"/>
                        <a:ea typeface="Calibri" pitchFamily="34" charset="0" panose="020F0502020204030204"/>
                        <a:cs typeface="Calibri" pitchFamily="34" charset="0" panose="020F0502020204030204"/>
                      </a:endParaRPr>
                    </a:p>
                  </a:txBody>
                  <a:tcPr marL="73025" marR="73025" marT="0" marB="0"/>
                </a:tc>
              </a:tr>
              <a:tr h="235337">
                <a:tc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u="none" strike="noStrike" dirty="0"/>
                        <a:t>PSA</a:t>
                      </a:r>
                      <a:endParaRPr sz="1600" u="none" strike="noStrike" dirty="0">
                        <a:latin typeface="Yu Gothic UI" pitchFamily="50" charset="0" panose="020B0500000000000000"/>
                        <a:ea typeface="Yu Gothic UI" pitchFamily="50" charset="0" panose="020B0500000000000000"/>
                        <a:cs typeface="Yu Gothic UI" pitchFamily="50" charset="0" panose="020B0500000000000000"/>
                      </a:endParaRP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ja-JP" sz="1600" u="none" strike="noStrike">
                          <a:latin typeface="Calibri" pitchFamily="34" charset="0" panose="020F0502020204030204"/>
                          <a:ea typeface="Calibri" pitchFamily="34" charset="0" panose="020F0502020204030204"/>
                          <a:cs typeface="Calibri" pitchFamily="34" charset="0" panose="020F0502020204030204"/>
                        </a:rPr>
                        <a:t>&lt;0.001</a:t>
                      </a:r>
                      <a:endParaRPr sz="1600" u="none" strike="noStrike">
                        <a:latin typeface="Calibri" pitchFamily="34" charset="0" panose="020F0502020204030204"/>
                        <a:ea typeface="Calibri" pitchFamily="34" charset="0" panose="020F0502020204030204"/>
                        <a:cs typeface="Calibri" pitchFamily="34" charset="0" panose="020F0502020204030204"/>
                      </a:endParaRP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u="none" strike="noStrike">
                          <a:latin typeface="Calibri" pitchFamily="34" charset="0" panose="020F0502020204030204"/>
                          <a:ea typeface="Calibri" pitchFamily="34" charset="0" panose="020F0502020204030204"/>
                          <a:cs typeface="Calibri" pitchFamily="34" charset="0" panose="020F0502020204030204"/>
                        </a:rPr>
                        <a:t>1</a:t>
                      </a:r>
                      <a:r>
                        <a:rPr lang="ja-JP" sz="1600" u="none" strike="noStrike">
                          <a:latin typeface="Calibri" pitchFamily="34" charset="0" panose="020F0502020204030204"/>
                          <a:ea typeface="Calibri" pitchFamily="34" charset="0" panose="020F0502020204030204"/>
                          <a:cs typeface="Calibri" pitchFamily="34" charset="0" panose="020F0502020204030204"/>
                        </a:rPr>
                        <a:t>.000</a:t>
                      </a:r>
                      <a:endParaRPr sz="1600" u="none" strike="noStrike">
                        <a:latin typeface="Calibri" pitchFamily="34" charset="0" panose="020F0502020204030204"/>
                        <a:ea typeface="Calibri" pitchFamily="34" charset="0" panose="020F0502020204030204"/>
                        <a:cs typeface="Calibri" pitchFamily="34" charset="0" panose="020F0502020204030204"/>
                      </a:endParaRP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ja-JP" sz="1600" u="none" strike="noStrike">
                          <a:latin typeface="Calibri" pitchFamily="34" charset="0" panose="020F0502020204030204"/>
                          <a:ea typeface="Calibri" pitchFamily="34" charset="0" panose="020F0502020204030204"/>
                          <a:cs typeface="Calibri" pitchFamily="34" charset="0" panose="020F0502020204030204"/>
                        </a:rPr>
                        <a:t>0.9998</a:t>
                      </a:r>
                      <a:endParaRPr sz="1600" u="none" strike="noStrike">
                        <a:latin typeface="Calibri" pitchFamily="34" charset="0" panose="020F0502020204030204"/>
                        <a:ea typeface="Calibri" pitchFamily="34" charset="0" panose="020F0502020204030204"/>
                        <a:cs typeface="Calibri" pitchFamily="34" charset="0" panose="020F0502020204030204"/>
                      </a:endParaRP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u="none" strike="noStrike">
                          <a:latin typeface="Calibri" pitchFamily="34" charset="0" panose="020F0502020204030204"/>
                          <a:ea typeface="Calibri" pitchFamily="34" charset="0" panose="020F0502020204030204"/>
                          <a:cs typeface="Calibri" pitchFamily="34" charset="0" panose="020F0502020204030204"/>
                        </a:rPr>
                        <a:t>1</a:t>
                      </a:r>
                      <a:r>
                        <a:rPr lang="ja-JP" sz="1600" u="none" strike="noStrike">
                          <a:latin typeface="Calibri" pitchFamily="34" charset="0" panose="020F0502020204030204"/>
                          <a:ea typeface="Calibri" pitchFamily="34" charset="0" panose="020F0502020204030204"/>
                          <a:cs typeface="Calibri" pitchFamily="34" charset="0" panose="020F0502020204030204"/>
                        </a:rPr>
                        <a:t>.000</a:t>
                      </a:r>
                      <a:endParaRPr sz="1600" u="none" strike="noStrike">
                        <a:latin typeface="Calibri" pitchFamily="34" charset="0" panose="020F0502020204030204"/>
                        <a:ea typeface="Calibri" pitchFamily="34" charset="0" panose="020F0502020204030204"/>
                        <a:cs typeface="Calibri" pitchFamily="34" charset="0" panose="020F0502020204030204"/>
                      </a:endParaRP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u="none" strike="noStrike">
                          <a:latin typeface="Calibri" pitchFamily="34" charset="0" panose="020F0502020204030204"/>
                          <a:ea typeface="Calibri" pitchFamily="34" charset="0" panose="020F0502020204030204"/>
                          <a:cs typeface="Calibri" pitchFamily="34" charset="0" panose="020F0502020204030204"/>
                        </a:rPr>
                        <a:t>0.</a:t>
                      </a:r>
                      <a:r>
                        <a:rPr lang="ja-JP" sz="1600" u="none" strike="noStrike">
                          <a:latin typeface="Calibri" pitchFamily="34" charset="0" panose="020F0502020204030204"/>
                          <a:ea typeface="Calibri" pitchFamily="34" charset="0" panose="020F0502020204030204"/>
                          <a:cs typeface="Calibri" pitchFamily="34" charset="0" panose="020F0502020204030204"/>
                        </a:rPr>
                        <a:t>4153</a:t>
                      </a:r>
                      <a:endParaRPr sz="1600" u="none" strike="noStrike">
                        <a:latin typeface="Calibri" pitchFamily="34" charset="0" panose="020F0502020204030204"/>
                        <a:ea typeface="Calibri" pitchFamily="34" charset="0" panose="020F0502020204030204"/>
                        <a:cs typeface="Calibri" pitchFamily="34" charset="0" panose="020F0502020204030204"/>
                      </a:endParaRPr>
                    </a:p>
                  </a:txBody>
                  <a:tcPr marL="73025" marR="73025" marT="0" marB="0"/>
                </a:tc>
              </a:tr>
              <a:tr h="235337">
                <a:tc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u="none" strike="noStrike" dirty="0"/>
                        <a:t>WBC</a:t>
                      </a:r>
                      <a:endParaRPr sz="1600" u="none" strike="noStrike" dirty="0">
                        <a:latin typeface="Yu Gothic UI" pitchFamily="50" charset="0" panose="020B0500000000000000"/>
                        <a:ea typeface="Yu Gothic UI" pitchFamily="50" charset="0" panose="020B0500000000000000"/>
                        <a:cs typeface="Yu Gothic UI" pitchFamily="50" charset="0" panose="020B0500000000000000"/>
                      </a:endParaRP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u="none" strike="noStrike">
                          <a:latin typeface="Calibri" pitchFamily="34" charset="0" panose="020F0502020204030204"/>
                          <a:ea typeface="Calibri" pitchFamily="34" charset="0" panose="020F0502020204030204"/>
                          <a:cs typeface="Calibri" pitchFamily="34" charset="0" panose="020F0502020204030204"/>
                        </a:rPr>
                        <a:t>0.</a:t>
                      </a:r>
                      <a:r>
                        <a:rPr lang="ja-JP" sz="1600" u="none" strike="noStrike">
                          <a:latin typeface="Calibri" pitchFamily="34" charset="0" panose="020F0502020204030204"/>
                          <a:ea typeface="Calibri" pitchFamily="34" charset="0" panose="020F0502020204030204"/>
                          <a:cs typeface="Calibri" pitchFamily="34" charset="0" panose="020F0502020204030204"/>
                        </a:rPr>
                        <a:t>2876</a:t>
                      </a:r>
                      <a:endParaRPr sz="1600" u="none" strike="noStrike">
                        <a:latin typeface="Calibri" pitchFamily="34" charset="0" panose="020F0502020204030204"/>
                        <a:ea typeface="Calibri" pitchFamily="34" charset="0" panose="020F0502020204030204"/>
                        <a:cs typeface="Calibri" pitchFamily="34" charset="0" panose="020F0502020204030204"/>
                      </a:endParaRP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sz="1600" u="none" strike="noStrike">
                        <a:latin typeface="Calibri" pitchFamily="34" charset="0" panose="020F0502020204030204"/>
                        <a:ea typeface="Calibri" pitchFamily="34" charset="0" panose="020F0502020204030204"/>
                        <a:cs typeface="Calibri" pitchFamily="34" charset="0" panose="020F0502020204030204"/>
                      </a:endParaRP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sz="1600" u="none" strike="noStrike">
                        <a:latin typeface="Calibri" pitchFamily="34" charset="0" panose="020F0502020204030204"/>
                        <a:ea typeface="Calibri" pitchFamily="34" charset="0" panose="020F0502020204030204"/>
                        <a:cs typeface="Calibri" pitchFamily="34" charset="0" panose="020F0502020204030204"/>
                      </a:endParaRP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sz="1600" u="none" strike="noStrike">
                        <a:latin typeface="Calibri" pitchFamily="34" charset="0" panose="020F0502020204030204"/>
                        <a:ea typeface="Calibri" pitchFamily="34" charset="0" panose="020F0502020204030204"/>
                        <a:cs typeface="Calibri" pitchFamily="34" charset="0" panose="020F0502020204030204"/>
                      </a:endParaRP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sz="1600" u="none" strike="noStrike">
                        <a:latin typeface="Calibri" pitchFamily="34" charset="0" panose="020F0502020204030204"/>
                        <a:ea typeface="Calibri" pitchFamily="34" charset="0" panose="020F0502020204030204"/>
                        <a:cs typeface="Calibri" pitchFamily="34" charset="0" panose="020F0502020204030204"/>
                      </a:endParaRPr>
                    </a:p>
                  </a:txBody>
                  <a:tcPr marL="73025" marR="73025" marT="0" marB="0"/>
                </a:tc>
              </a:tr>
              <a:tr h="235337">
                <a:tc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u="none" strike="noStrike" dirty="0"/>
                        <a:t>Hb</a:t>
                      </a:r>
                      <a:endParaRPr sz="1600" u="none" strike="noStrike" dirty="0">
                        <a:latin typeface="Yu Gothic UI" pitchFamily="50" charset="0" panose="020B0500000000000000"/>
                        <a:ea typeface="Yu Gothic UI" pitchFamily="50" charset="0" panose="020B0500000000000000"/>
                        <a:cs typeface="Yu Gothic UI" pitchFamily="50" charset="0" panose="020B0500000000000000"/>
                      </a:endParaRPr>
                    </a:p>
                  </a:txBody>
                  <a:tcPr marL="73025" marR="73025" marT="0" marB="0">
                    <a:noFill/>
                  </a:tcPr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ja-JP" sz="1600" u="none" strike="noStrike" dirty="0">
                          <a:latin typeface="Calibri" pitchFamily="34" charset="0" panose="020F0502020204030204"/>
                          <a:ea typeface="Calibri" pitchFamily="34" charset="0" panose="020F0502020204030204"/>
                          <a:cs typeface="Calibri" pitchFamily="34" charset="0" panose="020F0502020204030204"/>
                        </a:rPr>
                        <a:t>&lt;0.0001</a:t>
                      </a:r>
                      <a:endParaRPr sz="1600" u="none" strike="noStrike" dirty="0">
                        <a:latin typeface="Calibri" pitchFamily="34" charset="0" panose="020F0502020204030204"/>
                        <a:ea typeface="Calibri" pitchFamily="34" charset="0" panose="020F0502020204030204"/>
                        <a:cs typeface="Calibri" pitchFamily="34" charset="0" panose="020F0502020204030204"/>
                      </a:endParaRPr>
                    </a:p>
                  </a:txBody>
                  <a:tcPr marL="73025" marR="73025" marT="0" marB="0">
                    <a:noFill/>
                  </a:tcPr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u="none" strike="noStrike" dirty="0">
                          <a:latin typeface="Calibri" pitchFamily="34" charset="0" panose="020F0502020204030204"/>
                          <a:ea typeface="Calibri" pitchFamily="34" charset="0" panose="020F0502020204030204"/>
                          <a:cs typeface="Calibri" pitchFamily="34" charset="0" panose="020F0502020204030204"/>
                        </a:rPr>
                        <a:t>0.</a:t>
                      </a:r>
                      <a:r>
                        <a:rPr lang="ja-JP" sz="1600" u="none" strike="noStrike" dirty="0">
                          <a:latin typeface="Calibri" pitchFamily="34" charset="0" panose="020F0502020204030204"/>
                          <a:ea typeface="Calibri" pitchFamily="34" charset="0" panose="020F0502020204030204"/>
                          <a:cs typeface="Calibri" pitchFamily="34" charset="0" panose="020F0502020204030204"/>
                        </a:rPr>
                        <a:t>7779</a:t>
                      </a:r>
                      <a:endParaRPr sz="1600" u="none" strike="noStrike" dirty="0">
                        <a:latin typeface="Calibri" pitchFamily="34" charset="0" panose="020F0502020204030204"/>
                        <a:ea typeface="Calibri" pitchFamily="34" charset="0" panose="020F0502020204030204"/>
                        <a:cs typeface="Calibri" pitchFamily="34" charset="0" panose="020F0502020204030204"/>
                      </a:endParaRPr>
                    </a:p>
                  </a:txBody>
                  <a:tcPr marL="73025" marR="73025" marT="0" marB="0">
                    <a:noFill/>
                  </a:tcPr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u="none" strike="noStrike" dirty="0">
                          <a:latin typeface="Calibri" pitchFamily="34" charset="0" panose="020F0502020204030204"/>
                          <a:ea typeface="Calibri" pitchFamily="34" charset="0" panose="020F0502020204030204"/>
                          <a:cs typeface="Calibri" pitchFamily="34" charset="0" panose="020F0502020204030204"/>
                        </a:rPr>
                        <a:t>0.6</a:t>
                      </a:r>
                      <a:r>
                        <a:rPr lang="ja-JP" sz="1600" u="none" strike="noStrike" dirty="0">
                          <a:latin typeface="Calibri" pitchFamily="34" charset="0" panose="020F0502020204030204"/>
                          <a:ea typeface="Calibri" pitchFamily="34" charset="0" panose="020F0502020204030204"/>
                          <a:cs typeface="Calibri" pitchFamily="34" charset="0" panose="020F0502020204030204"/>
                        </a:rPr>
                        <a:t>489</a:t>
                      </a:r>
                      <a:endParaRPr sz="1600" u="none" strike="noStrike" dirty="0">
                        <a:latin typeface="Calibri" pitchFamily="34" charset="0" panose="020F0502020204030204"/>
                        <a:ea typeface="Calibri" pitchFamily="34" charset="0" panose="020F0502020204030204"/>
                        <a:cs typeface="Calibri" pitchFamily="34" charset="0" panose="020F0502020204030204"/>
                      </a:endParaRPr>
                    </a:p>
                  </a:txBody>
                  <a:tcPr marL="73025" marR="73025" marT="0" marB="0">
                    <a:noFill/>
                  </a:tcPr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ja-JP" sz="1600" u="none" strike="noStrike">
                          <a:latin typeface="Calibri" pitchFamily="34" charset="0" panose="020F0502020204030204"/>
                          <a:ea typeface="Calibri" pitchFamily="34" charset="0" panose="020F0502020204030204"/>
                          <a:cs typeface="Calibri" pitchFamily="34" charset="0" panose="020F0502020204030204"/>
                        </a:rPr>
                        <a:t>0.9325</a:t>
                      </a:r>
                      <a:endParaRPr sz="1600" u="none" strike="noStrike">
                        <a:latin typeface="Calibri" pitchFamily="34" charset="0" panose="020F0502020204030204"/>
                        <a:ea typeface="Calibri" pitchFamily="34" charset="0" panose="020F0502020204030204"/>
                        <a:cs typeface="Calibri" pitchFamily="34" charset="0" panose="020F0502020204030204"/>
                      </a:endParaRPr>
                    </a:p>
                  </a:txBody>
                  <a:tcPr marL="73025" marR="73025" marT="0" marB="0">
                    <a:noFill/>
                  </a:tcPr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u="none" strike="noStrike" dirty="0">
                          <a:latin typeface="Calibri" pitchFamily="34" charset="0" panose="020F0502020204030204"/>
                          <a:ea typeface="Calibri" pitchFamily="34" charset="0" panose="020F0502020204030204"/>
                          <a:cs typeface="Calibri" pitchFamily="34" charset="0" panose="020F0502020204030204"/>
                        </a:rPr>
                        <a:t>0.</a:t>
                      </a:r>
                      <a:r>
                        <a:rPr lang="ja-JP" sz="1600" u="none" strike="noStrike" dirty="0">
                          <a:latin typeface="Calibri" pitchFamily="34" charset="0" panose="020F0502020204030204"/>
                          <a:ea typeface="Calibri" pitchFamily="34" charset="0" panose="020F0502020204030204"/>
                          <a:cs typeface="Calibri" pitchFamily="34" charset="0" panose="020F0502020204030204"/>
                        </a:rPr>
                        <a:t>006609</a:t>
                      </a:r>
                      <a:endParaRPr sz="1600" u="none" strike="noStrike" dirty="0">
                        <a:latin typeface="Calibri" pitchFamily="34" charset="0" panose="020F0502020204030204"/>
                        <a:ea typeface="Calibri" pitchFamily="34" charset="0" panose="020F0502020204030204"/>
                        <a:cs typeface="Calibri" pitchFamily="34" charset="0" panose="020F0502020204030204"/>
                      </a:endParaRPr>
                    </a:p>
                  </a:txBody>
                  <a:tcPr marL="73025" marR="73025" marT="0" marB="0">
                    <a:noFill/>
                  </a:tcPr>
                </a:tc>
              </a:tr>
              <a:tr h="235337">
                <a:tc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u="none" strike="noStrike" dirty="0"/>
                        <a:t>PLT</a:t>
                      </a:r>
                      <a:endParaRPr sz="1600" u="none" strike="noStrike" dirty="0">
                        <a:latin typeface="Yu Gothic UI" pitchFamily="50" charset="0" panose="020B0500000000000000"/>
                        <a:ea typeface="Yu Gothic UI" pitchFamily="50" charset="0" panose="020B0500000000000000"/>
                        <a:cs typeface="Yu Gothic UI" pitchFamily="50" charset="0" panose="020B0500000000000000"/>
                      </a:endParaRP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u="none" strike="noStrike">
                          <a:latin typeface="Calibri" pitchFamily="34" charset="0" panose="020F0502020204030204"/>
                          <a:ea typeface="Calibri" pitchFamily="34" charset="0" panose="020F0502020204030204"/>
                          <a:cs typeface="Calibri" pitchFamily="34" charset="0" panose="020F0502020204030204"/>
                        </a:rPr>
                        <a:t>0.</a:t>
                      </a:r>
                      <a:r>
                        <a:rPr lang="ja-JP" sz="1600" u="none" strike="noStrike">
                          <a:latin typeface="Calibri" pitchFamily="34" charset="0" panose="020F0502020204030204"/>
                          <a:ea typeface="Calibri" pitchFamily="34" charset="0" panose="020F0502020204030204"/>
                          <a:cs typeface="Calibri" pitchFamily="34" charset="0" panose="020F0502020204030204"/>
                        </a:rPr>
                        <a:t>9932</a:t>
                      </a:r>
                      <a:endParaRPr sz="1600" u="none" strike="noStrike">
                        <a:latin typeface="Calibri" pitchFamily="34" charset="0" panose="020F0502020204030204"/>
                        <a:ea typeface="Calibri" pitchFamily="34" charset="0" panose="020F0502020204030204"/>
                        <a:cs typeface="Calibri" pitchFamily="34" charset="0" panose="020F0502020204030204"/>
                      </a:endParaRP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sz="1600" u="none" strike="noStrike">
                        <a:latin typeface="Calibri" pitchFamily="34" charset="0" panose="020F0502020204030204"/>
                        <a:ea typeface="Calibri" pitchFamily="34" charset="0" panose="020F0502020204030204"/>
                        <a:cs typeface="Calibri" pitchFamily="34" charset="0" panose="020F0502020204030204"/>
                      </a:endParaRP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sz="1600" u="none" strike="noStrike" dirty="0">
                        <a:latin typeface="Calibri" pitchFamily="34" charset="0" panose="020F0502020204030204"/>
                        <a:ea typeface="Calibri" pitchFamily="34" charset="0" panose="020F0502020204030204"/>
                        <a:cs typeface="Calibri" pitchFamily="34" charset="0" panose="020F0502020204030204"/>
                      </a:endParaRP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sz="1600" u="none" strike="noStrike" dirty="0">
                        <a:latin typeface="Calibri" pitchFamily="34" charset="0" panose="020F0502020204030204"/>
                        <a:ea typeface="Calibri" pitchFamily="34" charset="0" panose="020F0502020204030204"/>
                        <a:cs typeface="Calibri" pitchFamily="34" charset="0" panose="020F0502020204030204"/>
                      </a:endParaRP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sz="1600" u="none" strike="noStrike" dirty="0">
                        <a:latin typeface="Calibri" pitchFamily="34" charset="0" panose="020F0502020204030204"/>
                        <a:ea typeface="Calibri" pitchFamily="34" charset="0" panose="020F0502020204030204"/>
                        <a:cs typeface="Calibri" pitchFamily="34" charset="0" panose="020F0502020204030204"/>
                      </a:endParaRPr>
                    </a:p>
                  </a:txBody>
                  <a:tcPr marL="73025" marR="73025" marT="0" marB="0"/>
                </a:tc>
              </a:tr>
              <a:tr h="235337">
                <a:tc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u="none" strike="noStrike" dirty="0"/>
                        <a:t>ALP</a:t>
                      </a:r>
                      <a:endParaRPr sz="1600" u="none" strike="noStrike" dirty="0">
                        <a:latin typeface="Yu Gothic UI" pitchFamily="50" charset="0" panose="020B0500000000000000"/>
                        <a:ea typeface="Yu Gothic UI" pitchFamily="50" charset="0" panose="020B0500000000000000"/>
                        <a:cs typeface="Yu Gothic UI" pitchFamily="50" charset="0" panose="020B0500000000000000"/>
                      </a:endParaRP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u="none" strike="noStrike">
                          <a:latin typeface="Calibri" pitchFamily="34" charset="0" panose="020F0502020204030204"/>
                          <a:ea typeface="Calibri" pitchFamily="34" charset="0" panose="020F0502020204030204"/>
                          <a:cs typeface="Calibri" pitchFamily="34" charset="0" panose="020F0502020204030204"/>
                        </a:rPr>
                        <a:t>0.00</a:t>
                      </a:r>
                      <a:r>
                        <a:rPr lang="ja-JP" sz="1600" u="none" strike="noStrike">
                          <a:latin typeface="Calibri" pitchFamily="34" charset="0" panose="020F0502020204030204"/>
                          <a:ea typeface="Calibri" pitchFamily="34" charset="0" panose="020F0502020204030204"/>
                          <a:cs typeface="Calibri" pitchFamily="34" charset="0" panose="020F0502020204030204"/>
                        </a:rPr>
                        <a:t>45</a:t>
                      </a:r>
                      <a:endParaRPr sz="1600" u="none" strike="noStrike">
                        <a:latin typeface="Calibri" pitchFamily="34" charset="0" panose="020F0502020204030204"/>
                        <a:ea typeface="Calibri" pitchFamily="34" charset="0" panose="020F0502020204030204"/>
                        <a:cs typeface="Calibri" pitchFamily="34" charset="0" panose="020F0502020204030204"/>
                      </a:endParaRP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u="none" strike="noStrike">
                          <a:latin typeface="Calibri" pitchFamily="34" charset="0" panose="020F0502020204030204"/>
                          <a:ea typeface="Calibri" pitchFamily="34" charset="0" panose="020F0502020204030204"/>
                          <a:cs typeface="Calibri" pitchFamily="34" charset="0" panose="020F0502020204030204"/>
                        </a:rPr>
                        <a:t>1</a:t>
                      </a:r>
                      <a:r>
                        <a:rPr lang="ja-JP" sz="1600" u="none" strike="noStrike">
                          <a:latin typeface="Calibri" pitchFamily="34" charset="0" panose="020F0502020204030204"/>
                          <a:ea typeface="Calibri" pitchFamily="34" charset="0" panose="020F0502020204030204"/>
                          <a:cs typeface="Calibri" pitchFamily="34" charset="0" panose="020F0502020204030204"/>
                        </a:rPr>
                        <a:t>.000</a:t>
                      </a:r>
                      <a:endParaRPr sz="1600" u="none" strike="noStrike">
                        <a:latin typeface="Calibri" pitchFamily="34" charset="0" panose="020F0502020204030204"/>
                        <a:ea typeface="Calibri" pitchFamily="34" charset="0" panose="020F0502020204030204"/>
                        <a:cs typeface="Calibri" pitchFamily="34" charset="0" panose="020F0502020204030204"/>
                      </a:endParaRP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ja-JP" sz="1600" u="none" strike="noStrike">
                          <a:latin typeface="Calibri" pitchFamily="34" charset="0" panose="020F0502020204030204"/>
                          <a:ea typeface="Calibri" pitchFamily="34" charset="0" panose="020F0502020204030204"/>
                          <a:cs typeface="Calibri" pitchFamily="34" charset="0" panose="020F0502020204030204"/>
                        </a:rPr>
                        <a:t>0.9997</a:t>
                      </a:r>
                      <a:endParaRPr sz="1600" u="none" strike="noStrike">
                        <a:latin typeface="Calibri" pitchFamily="34" charset="0" panose="020F0502020204030204"/>
                        <a:ea typeface="Calibri" pitchFamily="34" charset="0" panose="020F0502020204030204"/>
                        <a:cs typeface="Calibri" pitchFamily="34" charset="0" panose="020F0502020204030204"/>
                      </a:endParaRP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u="none" strike="noStrike">
                          <a:latin typeface="Calibri" pitchFamily="34" charset="0" panose="020F0502020204030204"/>
                          <a:ea typeface="Calibri" pitchFamily="34" charset="0" panose="020F0502020204030204"/>
                          <a:cs typeface="Calibri" pitchFamily="34" charset="0" panose="020F0502020204030204"/>
                        </a:rPr>
                        <a:t>1.001</a:t>
                      </a: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u="none" strike="noStrike">
                          <a:latin typeface="Calibri" pitchFamily="34" charset="0" panose="020F0502020204030204"/>
                          <a:ea typeface="Calibri" pitchFamily="34" charset="0" panose="020F0502020204030204"/>
                          <a:cs typeface="Calibri" pitchFamily="34" charset="0" panose="020F0502020204030204"/>
                        </a:rPr>
                        <a:t>0.</a:t>
                      </a:r>
                      <a:r>
                        <a:rPr lang="ja-JP" sz="1600" u="none" strike="noStrike">
                          <a:latin typeface="Calibri" pitchFamily="34" charset="0" panose="020F0502020204030204"/>
                          <a:ea typeface="Calibri" pitchFamily="34" charset="0" panose="020F0502020204030204"/>
                          <a:cs typeface="Calibri" pitchFamily="34" charset="0" panose="020F0502020204030204"/>
                        </a:rPr>
                        <a:t>2813</a:t>
                      </a:r>
                      <a:endParaRPr sz="1600" u="none" strike="noStrike">
                        <a:latin typeface="Calibri" pitchFamily="34" charset="0" panose="020F0502020204030204"/>
                        <a:ea typeface="Calibri" pitchFamily="34" charset="0" panose="020F0502020204030204"/>
                        <a:cs typeface="Calibri" pitchFamily="34" charset="0" panose="020F0502020204030204"/>
                      </a:endParaRPr>
                    </a:p>
                  </a:txBody>
                  <a:tcPr marL="73025" marR="73025" marT="0" marB="0"/>
                </a:tc>
              </a:tr>
              <a:tr h="235337">
                <a:tc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u="none" strike="noStrike" dirty="0"/>
                        <a:t>LDH</a:t>
                      </a:r>
                      <a:endParaRPr sz="1600" u="none" strike="noStrike" dirty="0">
                        <a:latin typeface="Yu Gothic UI" pitchFamily="50" charset="0" panose="020B0500000000000000"/>
                        <a:ea typeface="Yu Gothic UI" pitchFamily="50" charset="0" panose="020B0500000000000000"/>
                        <a:cs typeface="Yu Gothic UI" pitchFamily="50" charset="0" panose="020B0500000000000000"/>
                      </a:endParaRP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ja-JP" sz="1600" u="none" strike="noStrike">
                          <a:latin typeface="Calibri" pitchFamily="34" charset="0" panose="020F0502020204030204"/>
                          <a:ea typeface="Calibri" pitchFamily="34" charset="0" panose="020F0502020204030204"/>
                          <a:cs typeface="Calibri" pitchFamily="34" charset="0" panose="020F0502020204030204"/>
                        </a:rPr>
                        <a:t>&lt;0.001</a:t>
                      </a:r>
                      <a:endParaRPr sz="1600" u="none" strike="noStrike">
                        <a:latin typeface="Calibri" pitchFamily="34" charset="0" panose="020F0502020204030204"/>
                        <a:ea typeface="Calibri" pitchFamily="34" charset="0" panose="020F0502020204030204"/>
                        <a:cs typeface="Calibri" pitchFamily="34" charset="0" panose="020F0502020204030204"/>
                      </a:endParaRP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ja-JP" sz="1600" u="none" strike="noStrike">
                          <a:latin typeface="Calibri" pitchFamily="34" charset="0" panose="020F0502020204030204"/>
                          <a:ea typeface="Calibri" pitchFamily="34" charset="0" panose="020F0502020204030204"/>
                          <a:cs typeface="Calibri" pitchFamily="34" charset="0" panose="020F0502020204030204"/>
                        </a:rPr>
                        <a:t>1.003</a:t>
                      </a:r>
                      <a:endParaRPr sz="1600" u="none" strike="noStrike">
                        <a:latin typeface="Calibri" pitchFamily="34" charset="0" panose="020F0502020204030204"/>
                        <a:ea typeface="Calibri" pitchFamily="34" charset="0" panose="020F0502020204030204"/>
                        <a:cs typeface="Calibri" pitchFamily="34" charset="0" panose="020F0502020204030204"/>
                      </a:endParaRP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ja-JP" sz="1600" u="none" strike="noStrike">
                          <a:latin typeface="Calibri" pitchFamily="34" charset="0" panose="020F0502020204030204"/>
                          <a:ea typeface="Calibri" pitchFamily="34" charset="0" panose="020F0502020204030204"/>
                          <a:cs typeface="Calibri" pitchFamily="34" charset="0" panose="020F0502020204030204"/>
                        </a:rPr>
                        <a:t>1.000</a:t>
                      </a:r>
                      <a:endParaRPr sz="1600" u="none" strike="noStrike">
                        <a:latin typeface="Calibri" pitchFamily="34" charset="0" panose="020F0502020204030204"/>
                        <a:ea typeface="Calibri" pitchFamily="34" charset="0" panose="020F0502020204030204"/>
                        <a:cs typeface="Calibri" pitchFamily="34" charset="0" panose="020F0502020204030204"/>
                      </a:endParaRP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ja-JP" sz="1600" u="none" strike="noStrike">
                          <a:latin typeface="Calibri" pitchFamily="34" charset="0" panose="020F0502020204030204"/>
                          <a:ea typeface="Calibri" pitchFamily="34" charset="0" panose="020F0502020204030204"/>
                          <a:cs typeface="Calibri" pitchFamily="34" charset="0" panose="020F0502020204030204"/>
                        </a:rPr>
                        <a:t>1.005</a:t>
                      </a:r>
                      <a:endParaRPr sz="1600" u="none" strike="noStrike">
                        <a:latin typeface="Calibri" pitchFamily="34" charset="0" panose="020F0502020204030204"/>
                        <a:ea typeface="Calibri" pitchFamily="34" charset="0" panose="020F0502020204030204"/>
                        <a:cs typeface="Calibri" pitchFamily="34" charset="0" panose="020F0502020204030204"/>
                      </a:endParaRP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ja-JP" sz="1600" u="none" strike="noStrike">
                          <a:latin typeface="Calibri" pitchFamily="34" charset="0" panose="020F0502020204030204"/>
                          <a:ea typeface="Calibri" pitchFamily="34" charset="0" panose="020F0502020204030204"/>
                          <a:cs typeface="Calibri" pitchFamily="34" charset="0" panose="020F0502020204030204"/>
                        </a:rPr>
                        <a:t>0.05413</a:t>
                      </a:r>
                      <a:endParaRPr sz="1600" u="none" strike="noStrike">
                        <a:latin typeface="Calibri" pitchFamily="34" charset="0" panose="020F0502020204030204"/>
                        <a:ea typeface="Calibri" pitchFamily="34" charset="0" panose="020F0502020204030204"/>
                        <a:cs typeface="Calibri" pitchFamily="34" charset="0" panose="020F0502020204030204"/>
                      </a:endParaRPr>
                    </a:p>
                  </a:txBody>
                  <a:tcPr marL="73025" marR="73025" marT="0" marB="0"/>
                </a:tc>
              </a:tr>
              <a:tr h="235337">
                <a:tc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u="none" strike="noStrike" dirty="0"/>
                        <a:t>CRP</a:t>
                      </a:r>
                      <a:endParaRPr sz="1600" u="none" strike="noStrike" dirty="0">
                        <a:latin typeface="Yu Gothic UI" pitchFamily="50" charset="0" panose="020B0500000000000000"/>
                        <a:ea typeface="Yu Gothic UI" pitchFamily="50" charset="0" panose="020B0500000000000000"/>
                        <a:cs typeface="Yu Gothic UI" pitchFamily="50" charset="0" panose="020B0500000000000000"/>
                      </a:endParaRP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u="none" strike="noStrike">
                          <a:latin typeface="Calibri" pitchFamily="34" charset="0" panose="020F0502020204030204"/>
                          <a:ea typeface="Calibri" pitchFamily="34" charset="0" panose="020F0502020204030204"/>
                          <a:cs typeface="Calibri" pitchFamily="34" charset="0" panose="020F0502020204030204"/>
                        </a:rPr>
                        <a:t>0.</a:t>
                      </a:r>
                      <a:r>
                        <a:rPr lang="ja-JP" sz="1600" u="none" strike="noStrike">
                          <a:latin typeface="Calibri" pitchFamily="34" charset="0" panose="020F0502020204030204"/>
                          <a:ea typeface="Calibri" pitchFamily="34" charset="0" panose="020F0502020204030204"/>
                          <a:cs typeface="Calibri" pitchFamily="34" charset="0" panose="020F0502020204030204"/>
                        </a:rPr>
                        <a:t>849</a:t>
                      </a:r>
                      <a:endParaRPr sz="1600" u="none" strike="noStrike">
                        <a:latin typeface="Calibri" pitchFamily="34" charset="0" panose="020F0502020204030204"/>
                        <a:ea typeface="Calibri" pitchFamily="34" charset="0" panose="020F0502020204030204"/>
                        <a:cs typeface="Calibri" pitchFamily="34" charset="0" panose="020F0502020204030204"/>
                      </a:endParaRP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sz="1600" u="none" strike="noStrike">
                        <a:latin typeface="Calibri" pitchFamily="34" charset="0" panose="020F0502020204030204"/>
                        <a:ea typeface="Calibri" pitchFamily="34" charset="0" panose="020F0502020204030204"/>
                        <a:cs typeface="Calibri" pitchFamily="34" charset="0" panose="020F0502020204030204"/>
                      </a:endParaRP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sz="1600" u="none" strike="noStrike">
                        <a:latin typeface="Calibri" pitchFamily="34" charset="0" panose="020F0502020204030204"/>
                        <a:ea typeface="Calibri" pitchFamily="34" charset="0" panose="020F0502020204030204"/>
                        <a:cs typeface="Calibri" pitchFamily="34" charset="0" panose="020F0502020204030204"/>
                      </a:endParaRP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sz="1600" u="none" strike="noStrike">
                        <a:latin typeface="Calibri" pitchFamily="34" charset="0" panose="020F0502020204030204"/>
                        <a:ea typeface="Calibri" pitchFamily="34" charset="0" panose="020F0502020204030204"/>
                        <a:cs typeface="Calibri" pitchFamily="34" charset="0" panose="020F0502020204030204"/>
                      </a:endParaRPr>
                    </a:p>
                  </a:txBody>
                  <a:tcPr marL="73025" marR="73025" marT="0" marB="0"/>
                </a:tc>
                <a:tc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sz="1600" u="none" strike="noStrike">
                        <a:latin typeface="Calibri" pitchFamily="34" charset="0" panose="020F0502020204030204"/>
                        <a:ea typeface="Calibri" pitchFamily="34" charset="0" panose="020F0502020204030204"/>
                        <a:cs typeface="Calibri" pitchFamily="34" charset="0" panose="020F0502020204030204"/>
                      </a:endParaRPr>
                    </a:p>
                  </a:txBody>
                  <a:tcPr marL="73025" marR="73025" marT="0" marB="0"/>
                </a:tc>
              </a:tr>
              <a:tr h="235337">
                <a:tc>
                  <a:txBody>
                    <a:bodyPr lIns="73025" tIns="0" rIns="73025" bIns="0"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u="none" strike="noStrike" dirty="0"/>
                        <a:t>AR</a:t>
                      </a:r>
                      <a:r>
                        <a:rPr lang="ja-JP" sz="1600" u="none" strike="noStrike" dirty="0"/>
                        <a:t>SI</a:t>
                      </a:r>
                      <a:endParaRPr sz="1600" u="none" strike="noStrike" dirty="0">
                        <a:latin typeface="Yu Gothic UI" pitchFamily="50" charset="0" panose="020B0500000000000000"/>
                        <a:ea typeface="Yu Gothic UI" pitchFamily="50" charset="0" panose="020B0500000000000000"/>
                        <a:cs typeface="Yu Gothic UI" pitchFamily="50" charset="0" panose="020B0500000000000000"/>
                      </a:endParaRPr>
                    </a:p>
                  </a:txBody>
                  <a:tcPr marL="73025" marR="73025" marT="0" marB="0">
                    <a:noFill/>
                  </a:tcPr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u="none" strike="noStrike" dirty="0">
                          <a:latin typeface="Calibri" pitchFamily="34" charset="0" panose="020F0502020204030204"/>
                          <a:ea typeface="Calibri" pitchFamily="34" charset="0" panose="020F0502020204030204"/>
                          <a:cs typeface="Calibri" pitchFamily="34" charset="0" panose="020F0502020204030204"/>
                        </a:rPr>
                        <a:t>0.00</a:t>
                      </a:r>
                      <a:r>
                        <a:rPr lang="ja-JP" sz="1600" u="none" strike="noStrike" dirty="0">
                          <a:latin typeface="Calibri" pitchFamily="34" charset="0" panose="020F0502020204030204"/>
                          <a:ea typeface="Calibri" pitchFamily="34" charset="0" panose="020F0502020204030204"/>
                          <a:cs typeface="Calibri" pitchFamily="34" charset="0" panose="020F0502020204030204"/>
                        </a:rPr>
                        <a:t>1257</a:t>
                      </a:r>
                      <a:endParaRPr sz="1600" u="none" strike="noStrike" dirty="0">
                        <a:latin typeface="Calibri" pitchFamily="34" charset="0" panose="020F0502020204030204"/>
                        <a:ea typeface="Calibri" pitchFamily="34" charset="0" panose="020F0502020204030204"/>
                        <a:cs typeface="Calibri" pitchFamily="34" charset="0" panose="020F0502020204030204"/>
                      </a:endParaRPr>
                    </a:p>
                  </a:txBody>
                  <a:tcPr marL="73025" marR="73025" marT="0" marB="0">
                    <a:noFill/>
                  </a:tcPr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u="none" strike="noStrike" dirty="0">
                          <a:latin typeface="Calibri" pitchFamily="34" charset="0" panose="020F0502020204030204"/>
                          <a:ea typeface="Calibri" pitchFamily="34" charset="0" panose="020F0502020204030204"/>
                          <a:cs typeface="Calibri" pitchFamily="34" charset="0" panose="020F0502020204030204"/>
                        </a:rPr>
                        <a:t>0.</a:t>
                      </a:r>
                      <a:r>
                        <a:rPr lang="ja-JP" sz="1600" u="none" strike="noStrike" dirty="0">
                          <a:latin typeface="Calibri" pitchFamily="34" charset="0" panose="020F0502020204030204"/>
                          <a:ea typeface="Calibri" pitchFamily="34" charset="0" panose="020F0502020204030204"/>
                          <a:cs typeface="Calibri" pitchFamily="34" charset="0" panose="020F0502020204030204"/>
                        </a:rPr>
                        <a:t>49970</a:t>
                      </a:r>
                      <a:endParaRPr sz="1600" u="none" strike="noStrike" dirty="0">
                        <a:latin typeface="Calibri" pitchFamily="34" charset="0" panose="020F0502020204030204"/>
                        <a:ea typeface="Calibri" pitchFamily="34" charset="0" panose="020F0502020204030204"/>
                        <a:cs typeface="Calibri" pitchFamily="34" charset="0" panose="020F0502020204030204"/>
                      </a:endParaRPr>
                    </a:p>
                  </a:txBody>
                  <a:tcPr marL="73025" marR="73025" marT="0" marB="0">
                    <a:noFill/>
                  </a:tcPr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u="none" strike="noStrike" dirty="0">
                          <a:latin typeface="Calibri" pitchFamily="34" charset="0" panose="020F0502020204030204"/>
                          <a:ea typeface="Calibri" pitchFamily="34" charset="0" panose="020F0502020204030204"/>
                          <a:cs typeface="Calibri" pitchFamily="34" charset="0" panose="020F0502020204030204"/>
                        </a:rPr>
                        <a:t>0.</a:t>
                      </a:r>
                      <a:r>
                        <a:rPr lang="ja-JP" sz="1600" u="none" strike="noStrike" dirty="0">
                          <a:latin typeface="Calibri" pitchFamily="34" charset="0" panose="020F0502020204030204"/>
                          <a:ea typeface="Calibri" pitchFamily="34" charset="0" panose="020F0502020204030204"/>
                          <a:cs typeface="Calibri" pitchFamily="34" charset="0" panose="020F0502020204030204"/>
                        </a:rPr>
                        <a:t>2821</a:t>
                      </a:r>
                      <a:endParaRPr sz="1600" u="none" strike="noStrike" dirty="0">
                        <a:latin typeface="Calibri" pitchFamily="34" charset="0" panose="020F0502020204030204"/>
                        <a:ea typeface="Calibri" pitchFamily="34" charset="0" panose="020F0502020204030204"/>
                        <a:cs typeface="Calibri" pitchFamily="34" charset="0" panose="020F0502020204030204"/>
                      </a:endParaRPr>
                    </a:p>
                  </a:txBody>
                  <a:tcPr marL="73025" marR="73025" marT="0" marB="0">
                    <a:noFill/>
                  </a:tcPr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u="none" strike="noStrike">
                          <a:latin typeface="Calibri" pitchFamily="34" charset="0" panose="020F0502020204030204"/>
                          <a:ea typeface="Calibri" pitchFamily="34" charset="0" panose="020F0502020204030204"/>
                          <a:cs typeface="Calibri" pitchFamily="34" charset="0" panose="020F0502020204030204"/>
                        </a:rPr>
                        <a:t>0.</a:t>
                      </a:r>
                      <a:r>
                        <a:rPr lang="ja-JP" sz="1600" u="none" strike="noStrike">
                          <a:latin typeface="Calibri" pitchFamily="34" charset="0" panose="020F0502020204030204"/>
                          <a:ea typeface="Calibri" pitchFamily="34" charset="0" panose="020F0502020204030204"/>
                          <a:cs typeface="Calibri" pitchFamily="34" charset="0" panose="020F0502020204030204"/>
                        </a:rPr>
                        <a:t>8755</a:t>
                      </a:r>
                      <a:endParaRPr sz="1600" u="none" strike="noStrike">
                        <a:latin typeface="Calibri" pitchFamily="34" charset="0" panose="020F0502020204030204"/>
                        <a:ea typeface="Calibri" pitchFamily="34" charset="0" panose="020F0502020204030204"/>
                        <a:cs typeface="Calibri" pitchFamily="34" charset="0" panose="020F0502020204030204"/>
                      </a:endParaRPr>
                    </a:p>
                  </a:txBody>
                  <a:tcPr marL="73025" marR="73025" marT="0" marB="0">
                    <a:noFill/>
                  </a:tcPr>
                </a:tc>
                <a:tc>
                  <a:txBody>
                    <a:bodyPr lIns="73025" tIns="0" rIns="73025" bIns="0"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u="none" strike="noStrike" dirty="0">
                          <a:latin typeface="Calibri" pitchFamily="34" charset="0" panose="020F0502020204030204"/>
                          <a:ea typeface="Calibri" pitchFamily="34" charset="0" panose="020F0502020204030204"/>
                          <a:cs typeface="Calibri" pitchFamily="34" charset="0" panose="020F0502020204030204"/>
                        </a:rPr>
                        <a:t>0.0</a:t>
                      </a:r>
                      <a:r>
                        <a:rPr lang="ja-JP" sz="1600" u="none" strike="noStrike" dirty="0">
                          <a:latin typeface="Calibri" pitchFamily="34" charset="0" panose="020F0502020204030204"/>
                          <a:ea typeface="Calibri" pitchFamily="34" charset="0" panose="020F0502020204030204"/>
                          <a:cs typeface="Calibri" pitchFamily="34" charset="0" panose="020F0502020204030204"/>
                        </a:rPr>
                        <a:t>1552</a:t>
                      </a:r>
                      <a:endParaRPr sz="1600" u="none" strike="noStrike" dirty="0">
                        <a:latin typeface="Calibri" pitchFamily="34" charset="0" panose="020F0502020204030204"/>
                        <a:ea typeface="Calibri" pitchFamily="34" charset="0" panose="020F0502020204030204"/>
                        <a:cs typeface="Calibri" pitchFamily="34" charset="0" panose="020F0502020204030204"/>
                      </a:endParaRPr>
                    </a:p>
                  </a:txBody>
                  <a:tcPr marL="73025" marR="73025" marT="0" marB="0">
                    <a:noFill/>
                  </a:tcPr>
                </a:tc>
              </a:tr>
            </a:tbl>
          </a:graphicData>
        </a:graphic>
      </p:graphicFrame>
      <p:sp>
        <p:nvSpPr>
          <p:cNvPr id="365" name="テキストボックス 245"/>
          <p:cNvSpPr txBox="1"/>
          <p:nvPr/>
        </p:nvSpPr>
        <p:spPr>
          <a:xfrm>
            <a:off x="3192822" y="119062"/>
            <a:ext cx="54742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sz="2400" dirty="0"/>
              <a:t>Univariate and multivariate analysis </a:t>
            </a:r>
            <a:r>
              <a:rPr lang="en-US" altLang="ja-JP" sz="2400" dirty="0"/>
              <a:t>for</a:t>
            </a:r>
            <a:r>
              <a:rPr lang="ja-JP" sz="2400" dirty="0"/>
              <a:t> OS</a:t>
            </a:r>
            <a:endParaRPr lang="en-US" sz="2400" dirty="0"/>
          </a:p>
        </p:txBody>
      </p:sp>
      <p:sp>
        <p:nvSpPr>
          <p:cNvPr id="486" name="テキストボックス 485"/>
          <p:cNvSpPr txBox="1"/>
          <p:nvPr/>
        </p:nvSpPr>
        <p:spPr>
          <a:xfrm>
            <a:off x="609600" y="348356"/>
            <a:ext cx="1364022" cy="4585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sz="2400"/>
              <a:t>Table 2b</a:t>
            </a:r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デフォルト">
  <a:themeElements>
    <a:clrScheme name="オフィス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オフィス">
      <a:majorFont>
        <a:latin typeface="Calibri Light" panose="020F0302020204030204"/>
        <a:ea typeface=""/>
        <a:cs typeface=""/>
        <a:font script="Arab" typeface="Times New Roman"/>
        <a:font script="Armn" typeface="Arial"/>
        <a:font script="Beng" typeface="Vrinda"/>
        <a:font script="Bopo" typeface="Microsoft JhengHei"/>
        <a:font script="Cher" typeface="Plantagenet Cherokee"/>
        <a:font script="Deva" typeface="Mangal"/>
        <a:font script="Ethi" typeface="Nyala"/>
        <a:font script="Geor" typeface="Sylfaen"/>
        <a:font script="Gujr" typeface="Shruti"/>
        <a:font script="Guru" typeface="Raavi"/>
        <a:font script="Hang" typeface="맑은 고딕"/>
        <a:font script="Hebr" typeface="Times New Roman"/>
        <a:font script="Knda" typeface="Tunga"/>
        <a:font script="Khmr" typeface="MoolBoran"/>
        <a:font script="Laoo" typeface="DokChampa"/>
        <a:font script="Mlym" typeface="Kartika"/>
        <a:font script="Mong" typeface="Mongolian Baiti"/>
        <a:font script="Mymr" typeface="Myanmar Text"/>
        <a:font script="Orya" typeface="Kalinga"/>
        <a:font script="Sinh" typeface="Iskoola Pota"/>
        <a:font script="Syrc" typeface="Estrangelo Edessa"/>
        <a:font script="Taml" typeface="Latha"/>
        <a:font script="Telu" typeface="Gautami"/>
        <a:font script="Thaa" typeface="MV Boli"/>
        <a:font script="Thai" typeface="Angsana New"/>
        <a:font script="Tibt" typeface="Microsoft Himalaya"/>
        <a:font script="Cans" typeface="Euphemia"/>
        <a:font script="Yiii" typeface="Microsoft Yi Baiti"/>
        <a:font script="Osma" typeface="Ebrima"/>
        <a:font script="Tale" typeface="Microsoft Tai Le"/>
        <a:font script="Bugi" typeface="Leelawadee UI"/>
        <a:font script="Talu" typeface="Microsoft New Tai Lue"/>
        <a:font script="Tfng" typeface="Ebrima"/>
        <a:font script="Hans" typeface="等线 Light"/>
        <a:font script="Hant" typeface="新細明體"/>
        <a:font script="Java" typeface="Javanese Text"/>
        <a:font script="Nkoo" typeface="Ebrima"/>
        <a:font script="Phag" typeface="Phagspa"/>
        <a:font script="Syre" typeface="Estrangelo Edessa"/>
        <a:font script="Syrj" typeface="Estrangelo Edessa"/>
        <a:font script="Syrn" typeface="Estrangelo Edessa"/>
        <a:font script="Jpan" typeface="游ゴシック Light"/>
        <a:font script="Olck" typeface="Nirmala UI"/>
        <a:font script="Lisu" typeface="Segoe UI"/>
        <a:font script="Sora" typeface="Nirmala UI"/>
      </a:majorFont>
      <a:minorFont>
        <a:latin typeface="Calibri" panose="020F0502020204030204"/>
        <a:ea typeface=""/>
        <a:cs typeface=""/>
        <a:font script="Arab" typeface="Arial"/>
        <a:font script="Armn" typeface="Arial"/>
        <a:font script="Beng" typeface="Vrinda"/>
        <a:font script="Bopo" typeface="Microsoft JhengHei"/>
        <a:font script="Cher" typeface="Plantagenet Cherokee"/>
        <a:font script="Deva" typeface="Mangal"/>
        <a:font script="Ethi" typeface="Nyala"/>
        <a:font script="Geor" typeface="Sylfaen"/>
        <a:font script="Gujr" typeface="Shruti"/>
        <a:font script="Guru" typeface="Raavi"/>
        <a:font script="Hang" typeface="맑은 고딕"/>
        <a:font script="Hebr" typeface="Arial"/>
        <a:font script="Knda" typeface="Tunga"/>
        <a:font script="Khmr" typeface="DaunPenh"/>
        <a:font script="Laoo" typeface="DokChampa"/>
        <a:font script="Mlym" typeface="Kartika"/>
        <a:font script="Mong" typeface="Mongolian Baiti"/>
        <a:font script="Mymr" typeface="Myanmar Text"/>
        <a:font script="Orya" typeface="Kalinga"/>
        <a:font script="Sinh" typeface="Iskoola Pota"/>
        <a:font script="Syrc" typeface="Estrangelo Edessa"/>
        <a:font script="Taml" typeface="Latha"/>
        <a:font script="Telu" typeface="Gautami"/>
        <a:font script="Thaa" typeface="MV Boli"/>
        <a:font script="Thai" typeface="Cordia New"/>
        <a:font script="Tibt" typeface="Microsoft Himalaya"/>
        <a:font script="Cans" typeface="Euphemia"/>
        <a:font script="Yiii" typeface="Microsoft Yi Baiti"/>
        <a:font script="Osma" typeface="Ebrima"/>
        <a:font script="Tale" typeface="Microsoft Tai Le"/>
        <a:font script="Bugi" typeface="Leelawadee UI"/>
        <a:font script="Talu" typeface="Microsoft New Tai Lue"/>
        <a:font script="Tfng" typeface="Ebrima"/>
        <a:font script="Hans" typeface="等线"/>
        <a:font script="Hant" typeface="新細明體"/>
        <a:font script="Java" typeface="Javanese Text"/>
        <a:font script="Nkoo" typeface="Ebrima"/>
        <a:font script="Phag" typeface="Phagspa"/>
        <a:font script="Syre" typeface="Estrangelo Edessa"/>
        <a:font script="Syrj" typeface="Estrangelo Edessa"/>
        <a:font script="Syrn" typeface="Estrangelo Edessa"/>
        <a:font script="Jpan" typeface="游ゴシック"/>
        <a:font script="Olck" typeface="Nirmala UI"/>
        <a:font script="Lisu" typeface="Segoe UI"/>
        <a:font script="Sora" typeface="Nirmala UI"/>
      </a:minorFont>
    </a:fontScheme>
    <a:fmtScheme name="オフィス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Notes Theme">
  <a:themeElements>
    <a:clrScheme name="Office Notes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Notes Them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 Notes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1"/>
        </a:gradFill>
      </a:fillStyleLst>
      <a:lnStyleLst>
        <a:ln w="9525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>
          <a:solidFill>
            <a:schemeClr val="phClr"/>
          </a:solidFill>
          <a:prstDash val="solid"/>
        </a:ln>
        <a:ln w="38100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</TotalTime>
  <Words>841</Words>
  <Application>Microsoft Office PowerPoint</Application>
  <PresentationFormat>ワイド画面</PresentationFormat>
  <Paragraphs>268</Paragraphs>
  <Slides>3</Slides>
  <Notes>3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8" baseType="lpstr">
      <vt:lpstr>Yu Gothic UI</vt:lpstr>
      <vt:lpstr>Arial</vt:lpstr>
      <vt:lpstr>Calibri</vt:lpstr>
      <vt:lpstr>Calibri Light</vt:lpstr>
      <vt:lpstr>デフォルト</vt:lpstr>
      <vt:lpstr>PowerPoint プレゼンテーション</vt:lpstr>
      <vt:lpstr>PowerPoint プレゼンテーション</vt:lpstr>
      <vt:lpstr>PowerPoint プレゼンテーション</vt:lpstr>
    </vt:vector>
  </TitlesOfParts>
  <Company>Mobile Systems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daisan</dc:creator>
  <cp:lastModifiedBy>daisan</cp:lastModifiedBy>
  <cp:revision>18</cp:revision>
  <dcterms:created xsi:type="dcterms:W3CDTF">2024-03-14T07:43:46Z</dcterms:created>
  <dcterms:modified xsi:type="dcterms:W3CDTF">2024-04-08T10:51:42Z</dcterms:modified>
</cp:coreProperties>
</file>