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Override PartName="/ppt/slides/slide2.xml" ContentType="application/vnd.openxmlformats-officedocument.presentationml.slide+xml"/>
  <Override PartName="/ppt/charts/style1.xml" ContentType="application/vnd.ms-office.chart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style2.xml" ContentType="application/vnd.ms-office.chartstyle+xml"/>
  <Override PartName="/ppt/notesslides/notesslide3.xml" ContentType="application/vnd.openxmlformats-officedocument.presentationml.notesSlid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81" r:id="rId3"/>
    <p:sldId id="286" r:id="rId4"/>
    <p:sldId id="285" r:id="rId5"/>
    <p:sldId id="265" r:id="rId6"/>
    <p:sldId id="264" r:id="rId7"/>
    <p:sldId id="263" r:id="rId8"/>
    <p:sldId id="262" r:id="rId9"/>
    <p:sldId id="260" r:id="rId10"/>
    <p:sldId id="261" r:id="rId11"/>
    <p:sldId id="273" r:id="rId12"/>
    <p:sldId id="274" r:id="rId13"/>
    <p:sldId id="284" r:id="rId14"/>
    <p:sldId id="275" r:id="rId15"/>
    <p:sldId id="276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28575">
              <a:solidFill>
                <a:schemeClr val="accent1"/>
              </a:solidFill>
            </a:ln>
            <a:effectLst/>
          </c:spPr>
          <c:invertIfNegative val="0"/>
          <c:val>
            <c:numRef>
              <c:f>Sheet1!$M$228:$M$281</c:f>
              <c:numCache>
                <c:formatCode>General</c:formatCode>
                <c:ptCount val="54"/>
                <c:pt idx="0">
                  <c:v>100</c:v>
                </c:pt>
                <c:pt idx="1">
                  <c:v>100</c:v>
                </c:pt>
                <c:pt idx="2">
                  <c:v>92.824742268041248</c:v>
                </c:pt>
                <c:pt idx="3">
                  <c:v>67.948585052347894</c:v>
                </c:pt>
                <c:pt idx="4">
                  <c:v>67.305377207062605</c:v>
                </c:pt>
                <c:pt idx="5">
                  <c:v>42.985424159246946</c:v>
                </c:pt>
                <c:pt idx="6">
                  <c:v>36.264800000000001</c:v>
                </c:pt>
                <c:pt idx="7">
                  <c:v>17.851721415993673</c:v>
                </c:pt>
                <c:pt idx="8">
                  <c:v>17.524804177545704</c:v>
                </c:pt>
                <c:pt idx="9">
                  <c:v>16.113744075829402</c:v>
                </c:pt>
                <c:pt idx="10">
                  <c:v>5.4337081428394916</c:v>
                </c:pt>
                <c:pt idx="11">
                  <c:v>0</c:v>
                </c:pt>
                <c:pt idx="12">
                  <c:v>0</c:v>
                </c:pt>
                <c:pt idx="13">
                  <c:v>-4.4280442804428191</c:v>
                </c:pt>
                <c:pt idx="14">
                  <c:v>-11.281165144408789</c:v>
                </c:pt>
                <c:pt idx="15">
                  <c:v>-14.283774609640194</c:v>
                </c:pt>
                <c:pt idx="16">
                  <c:v>-14.433866031961919</c:v>
                </c:pt>
                <c:pt idx="17">
                  <c:v>-19.031311154598825</c:v>
                </c:pt>
                <c:pt idx="18">
                  <c:v>-20.11444595795448</c:v>
                </c:pt>
                <c:pt idx="19">
                  <c:v>-22.40184757505774</c:v>
                </c:pt>
                <c:pt idx="20">
                  <c:v>-26.573426573426566</c:v>
                </c:pt>
                <c:pt idx="21">
                  <c:v>-34.461637653127013</c:v>
                </c:pt>
                <c:pt idx="22">
                  <c:v>-38.493150684931507</c:v>
                </c:pt>
                <c:pt idx="23">
                  <c:v>-41.58670723145331</c:v>
                </c:pt>
                <c:pt idx="24">
                  <c:v>-46.288714009353342</c:v>
                </c:pt>
                <c:pt idx="25">
                  <c:v>-61.921296296296305</c:v>
                </c:pt>
                <c:pt idx="26">
                  <c:v>-63.387978142076506</c:v>
                </c:pt>
                <c:pt idx="27">
                  <c:v>-67.483922829581985</c:v>
                </c:pt>
                <c:pt idx="28">
                  <c:v>-69.77600000000001</c:v>
                </c:pt>
                <c:pt idx="29">
                  <c:v>-72.392985102772016</c:v>
                </c:pt>
                <c:pt idx="30">
                  <c:v>-77.407932011331454</c:v>
                </c:pt>
                <c:pt idx="31">
                  <c:v>-77.447552447552454</c:v>
                </c:pt>
                <c:pt idx="32">
                  <c:v>-78.420934663229858</c:v>
                </c:pt>
                <c:pt idx="33">
                  <c:v>-78.698400000000007</c:v>
                </c:pt>
                <c:pt idx="34">
                  <c:v>-78.82352941176471</c:v>
                </c:pt>
                <c:pt idx="35">
                  <c:v>-80</c:v>
                </c:pt>
                <c:pt idx="36">
                  <c:v>-81.564245810055851</c:v>
                </c:pt>
                <c:pt idx="37">
                  <c:v>-87.278000000000006</c:v>
                </c:pt>
                <c:pt idx="38">
                  <c:v>-87.682119205298008</c:v>
                </c:pt>
                <c:pt idx="39">
                  <c:v>-88.314873417721515</c:v>
                </c:pt>
                <c:pt idx="40">
                  <c:v>-89.884589273591303</c:v>
                </c:pt>
                <c:pt idx="41">
                  <c:v>-92.039800995024876</c:v>
                </c:pt>
                <c:pt idx="42">
                  <c:v>-93.009925905214601</c:v>
                </c:pt>
                <c:pt idx="43">
                  <c:v>-96.667999999999992</c:v>
                </c:pt>
                <c:pt idx="44">
                  <c:v>-96.942974720752503</c:v>
                </c:pt>
                <c:pt idx="45">
                  <c:v>-97.043066144652784</c:v>
                </c:pt>
                <c:pt idx="46">
                  <c:v>-98.038456575041948</c:v>
                </c:pt>
                <c:pt idx="47">
                  <c:v>-98.394495412844023</c:v>
                </c:pt>
                <c:pt idx="48">
                  <c:v>-98.634008478568063</c:v>
                </c:pt>
                <c:pt idx="49">
                  <c:v>-98.651685393258433</c:v>
                </c:pt>
                <c:pt idx="50">
                  <c:v>-99.137931034482762</c:v>
                </c:pt>
                <c:pt idx="51">
                  <c:v>-99.803921568627459</c:v>
                </c:pt>
                <c:pt idx="52">
                  <c:v>-99.962442322137562</c:v>
                </c:pt>
                <c:pt idx="53">
                  <c:v>-100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A-4DE0-BB0A-69BD0DBA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overlap val="-27"/>
        <c:axId val="312943024"/>
        <c:axId val="312943808"/>
      </c:barChart>
      <c:catAx>
        <c:axId val="3129430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2943808"/>
        <c:crosses val="autoZero"/>
        <c:auto val="1"/>
        <c:lblAlgn val="ctr"/>
        <c:lblOffset val="100"/>
        <c:noMultiLvlLbl val="0"/>
      </c:catAx>
      <c:valAx>
        <c:axId val="312943808"/>
        <c:scaling>
          <c:orientation val="minMax"/>
          <c:max val="100"/>
          <c:min val="-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294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9525">
              <a:solidFill>
                <a:schemeClr val="accent4"/>
              </a:solidFill>
            </a:ln>
            <a:effectLst/>
          </c:spPr>
          <c:invertIfNegative val="0"/>
          <c:val>
            <c:numRef>
              <c:f>Sheet1!$N$228:$N$385</c:f>
              <c:numCache>
                <c:formatCode>General</c:formatCode>
                <c:ptCount val="158"/>
                <c:pt idx="0">
                  <c:v>100</c:v>
                </c:pt>
                <c:pt idx="1">
                  <c:v>42.88461538461538</c:v>
                </c:pt>
                <c:pt idx="2">
                  <c:v>31.791221826809014</c:v>
                </c:pt>
                <c:pt idx="3">
                  <c:v>25.995843400000002</c:v>
                </c:pt>
                <c:pt idx="4">
                  <c:v>0.28776978417266597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-0.18697148684825565</c:v>
                </c:pt>
                <c:pt idx="26">
                  <c:v>-1.6811279826464329</c:v>
                </c:pt>
                <c:pt idx="27">
                  <c:v>-1.8965099369849734</c:v>
                </c:pt>
                <c:pt idx="28">
                  <c:v>-3.5324341682723186</c:v>
                </c:pt>
                <c:pt idx="29">
                  <c:v>-7.4188562596599752</c:v>
                </c:pt>
                <c:pt idx="30">
                  <c:v>-8.1712062256809261</c:v>
                </c:pt>
                <c:pt idx="31">
                  <c:v>-8.416833667334668</c:v>
                </c:pt>
                <c:pt idx="32">
                  <c:v>-15.19692</c:v>
                </c:pt>
                <c:pt idx="33">
                  <c:v>-21.785476349100598</c:v>
                </c:pt>
                <c:pt idx="34">
                  <c:v>-21.938988717091519</c:v>
                </c:pt>
                <c:pt idx="35">
                  <c:v>-22.290749999999999</c:v>
                </c:pt>
                <c:pt idx="36">
                  <c:v>-26.582833999999998</c:v>
                </c:pt>
                <c:pt idx="37">
                  <c:v>-26.677740863787381</c:v>
                </c:pt>
                <c:pt idx="38">
                  <c:v>-29.014093679533055</c:v>
                </c:pt>
                <c:pt idx="39">
                  <c:v>-29.380204549265077</c:v>
                </c:pt>
                <c:pt idx="40">
                  <c:v>-37.668848349812009</c:v>
                </c:pt>
                <c:pt idx="41">
                  <c:v>-38.4</c:v>
                </c:pt>
                <c:pt idx="42">
                  <c:v>-39.613526999999998</c:v>
                </c:pt>
                <c:pt idx="43">
                  <c:v>-39.869281045751634</c:v>
                </c:pt>
                <c:pt idx="44">
                  <c:v>-40.54054054054054</c:v>
                </c:pt>
                <c:pt idx="45">
                  <c:v>-40.888888888888886</c:v>
                </c:pt>
                <c:pt idx="46">
                  <c:v>-43.614130434782602</c:v>
                </c:pt>
                <c:pt idx="47">
                  <c:v>-45.669969840585964</c:v>
                </c:pt>
                <c:pt idx="48">
                  <c:v>-48.351648351648343</c:v>
                </c:pt>
                <c:pt idx="49">
                  <c:v>-49.333329999999997</c:v>
                </c:pt>
                <c:pt idx="50">
                  <c:v>-52.233519999999999</c:v>
                </c:pt>
                <c:pt idx="51">
                  <c:v>-52.788563360395344</c:v>
                </c:pt>
                <c:pt idx="52">
                  <c:v>-55.033557046979865</c:v>
                </c:pt>
                <c:pt idx="53">
                  <c:v>-58.253049999999995</c:v>
                </c:pt>
                <c:pt idx="54">
                  <c:v>-58.416833667334664</c:v>
                </c:pt>
                <c:pt idx="55">
                  <c:v>-59.049770000000002</c:v>
                </c:pt>
                <c:pt idx="56">
                  <c:v>-60.086355999999995</c:v>
                </c:pt>
                <c:pt idx="57">
                  <c:v>-60.621761658031083</c:v>
                </c:pt>
                <c:pt idx="58">
                  <c:v>-62.87878787878789</c:v>
                </c:pt>
                <c:pt idx="59">
                  <c:v>-64.238875878220142</c:v>
                </c:pt>
                <c:pt idx="60">
                  <c:v>-65.082465277777786</c:v>
                </c:pt>
                <c:pt idx="61">
                  <c:v>-65.612648221343875</c:v>
                </c:pt>
                <c:pt idx="62">
                  <c:v>-66.10687022900764</c:v>
                </c:pt>
                <c:pt idx="63">
                  <c:v>-66.139022711631114</c:v>
                </c:pt>
                <c:pt idx="64">
                  <c:v>-66.659836065573771</c:v>
                </c:pt>
                <c:pt idx="65">
                  <c:v>-67.153912295786753</c:v>
                </c:pt>
                <c:pt idx="66">
                  <c:v>-69.444444444444443</c:v>
                </c:pt>
                <c:pt idx="67">
                  <c:v>-69.696970000000007</c:v>
                </c:pt>
                <c:pt idx="68">
                  <c:v>-71.901002773629187</c:v>
                </c:pt>
                <c:pt idx="69">
                  <c:v>-73.196138211382106</c:v>
                </c:pt>
                <c:pt idx="70">
                  <c:v>-74.135040390184429</c:v>
                </c:pt>
                <c:pt idx="71">
                  <c:v>-74.696070000000006</c:v>
                </c:pt>
                <c:pt idx="72">
                  <c:v>-74.732673267326732</c:v>
                </c:pt>
                <c:pt idx="73">
                  <c:v>-75.441699999999997</c:v>
                </c:pt>
                <c:pt idx="74">
                  <c:v>-76.023213711655927</c:v>
                </c:pt>
                <c:pt idx="75">
                  <c:v>-76.744186046511629</c:v>
                </c:pt>
                <c:pt idx="76">
                  <c:v>-77.970850507826185</c:v>
                </c:pt>
                <c:pt idx="77">
                  <c:v>-78.793049999999994</c:v>
                </c:pt>
                <c:pt idx="78">
                  <c:v>-81.445520000000002</c:v>
                </c:pt>
                <c:pt idx="79">
                  <c:v>-81.560283687943254</c:v>
                </c:pt>
                <c:pt idx="80">
                  <c:v>-81.818181818181827</c:v>
                </c:pt>
                <c:pt idx="81">
                  <c:v>-82.31635071090048</c:v>
                </c:pt>
                <c:pt idx="82">
                  <c:v>-83.317490494296592</c:v>
                </c:pt>
                <c:pt idx="83">
                  <c:v>-84.285207520397293</c:v>
                </c:pt>
                <c:pt idx="84">
                  <c:v>-85.052704337307759</c:v>
                </c:pt>
                <c:pt idx="85">
                  <c:v>-85.393258426966284</c:v>
                </c:pt>
                <c:pt idx="86">
                  <c:v>-86.340440000000001</c:v>
                </c:pt>
                <c:pt idx="87">
                  <c:v>-86.800573888091819</c:v>
                </c:pt>
                <c:pt idx="88">
                  <c:v>-87.272727272727266</c:v>
                </c:pt>
                <c:pt idx="89">
                  <c:v>-87.288339999999991</c:v>
                </c:pt>
                <c:pt idx="90">
                  <c:v>-87.423159999999996</c:v>
                </c:pt>
                <c:pt idx="91">
                  <c:v>-87.474437627811866</c:v>
                </c:pt>
                <c:pt idx="92">
                  <c:v>-87.616766467065872</c:v>
                </c:pt>
                <c:pt idx="93">
                  <c:v>-88.625</c:v>
                </c:pt>
                <c:pt idx="94">
                  <c:v>-88.796679999999995</c:v>
                </c:pt>
                <c:pt idx="95">
                  <c:v>-88.8888888888889</c:v>
                </c:pt>
                <c:pt idx="96">
                  <c:v>-89.155844000000002</c:v>
                </c:pt>
                <c:pt idx="97">
                  <c:v>-89.705882352941174</c:v>
                </c:pt>
                <c:pt idx="98">
                  <c:v>-90.934070000000006</c:v>
                </c:pt>
                <c:pt idx="99">
                  <c:v>-91.876750700280112</c:v>
                </c:pt>
                <c:pt idx="100">
                  <c:v>-92.12598425196849</c:v>
                </c:pt>
                <c:pt idx="101">
                  <c:v>-92.156862745098039</c:v>
                </c:pt>
                <c:pt idx="102">
                  <c:v>-92.774637503072015</c:v>
                </c:pt>
                <c:pt idx="103">
                  <c:v>-92.838102704821637</c:v>
                </c:pt>
                <c:pt idx="104">
                  <c:v>-93.036779999999993</c:v>
                </c:pt>
                <c:pt idx="105">
                  <c:v>-93.128654970760238</c:v>
                </c:pt>
                <c:pt idx="106">
                  <c:v>-93.285846194433446</c:v>
                </c:pt>
                <c:pt idx="107">
                  <c:v>-94.15204700000001</c:v>
                </c:pt>
                <c:pt idx="108">
                  <c:v>-94.940867279894874</c:v>
                </c:pt>
                <c:pt idx="109">
                  <c:v>-95.849059999999994</c:v>
                </c:pt>
                <c:pt idx="110">
                  <c:v>-96.067415730337075</c:v>
                </c:pt>
                <c:pt idx="111">
                  <c:v>-96.235679214402623</c:v>
                </c:pt>
                <c:pt idx="112">
                  <c:v>-96.589861751152085</c:v>
                </c:pt>
                <c:pt idx="113">
                  <c:v>-96.699669999999998</c:v>
                </c:pt>
                <c:pt idx="114">
                  <c:v>-96.727270000000004</c:v>
                </c:pt>
                <c:pt idx="115">
                  <c:v>-96.732799999999997</c:v>
                </c:pt>
                <c:pt idx="116">
                  <c:v>-96.878422782037205</c:v>
                </c:pt>
                <c:pt idx="117">
                  <c:v>-96.912109999999998</c:v>
                </c:pt>
                <c:pt idx="118">
                  <c:v>-96.923079999999999</c:v>
                </c:pt>
                <c:pt idx="119">
                  <c:v>-97.11999999999999</c:v>
                </c:pt>
                <c:pt idx="120">
                  <c:v>-97.255300000000005</c:v>
                </c:pt>
                <c:pt idx="121">
                  <c:v>-97.368421052631575</c:v>
                </c:pt>
                <c:pt idx="122">
                  <c:v>-97.52915649579603</c:v>
                </c:pt>
                <c:pt idx="123">
                  <c:v>-97.699594000000005</c:v>
                </c:pt>
                <c:pt idx="124">
                  <c:v>-97.834372426773328</c:v>
                </c:pt>
                <c:pt idx="125">
                  <c:v>-97.931029999999993</c:v>
                </c:pt>
                <c:pt idx="126">
                  <c:v>-98.218649517684895</c:v>
                </c:pt>
                <c:pt idx="127">
                  <c:v>-98.4375</c:v>
                </c:pt>
                <c:pt idx="128">
                  <c:v>-98.449612000000002</c:v>
                </c:pt>
                <c:pt idx="129">
                  <c:v>-98.595849999999999</c:v>
                </c:pt>
                <c:pt idx="130">
                  <c:v>-98.648648648648646</c:v>
                </c:pt>
                <c:pt idx="131">
                  <c:v>-98.662207357859529</c:v>
                </c:pt>
                <c:pt idx="132">
                  <c:v>-98.729350000000011</c:v>
                </c:pt>
                <c:pt idx="133">
                  <c:v>-98.777843485117302</c:v>
                </c:pt>
                <c:pt idx="134">
                  <c:v>-98.812659999999994</c:v>
                </c:pt>
                <c:pt idx="135">
                  <c:v>-99.032882011605423</c:v>
                </c:pt>
                <c:pt idx="136">
                  <c:v>-99.038461538461547</c:v>
                </c:pt>
                <c:pt idx="137">
                  <c:v>-99.086294416243661</c:v>
                </c:pt>
                <c:pt idx="138">
                  <c:v>-99.461639999999989</c:v>
                </c:pt>
                <c:pt idx="139">
                  <c:v>-99.487179487179489</c:v>
                </c:pt>
                <c:pt idx="140">
                  <c:v>-99.516908212560395</c:v>
                </c:pt>
                <c:pt idx="141">
                  <c:v>-99.547511312217196</c:v>
                </c:pt>
                <c:pt idx="142">
                  <c:v>-99.649122807017534</c:v>
                </c:pt>
                <c:pt idx="143">
                  <c:v>-99.674267100977204</c:v>
                </c:pt>
                <c:pt idx="144">
                  <c:v>-99.679500000000004</c:v>
                </c:pt>
                <c:pt idx="145">
                  <c:v>-99.704142011834335</c:v>
                </c:pt>
                <c:pt idx="146">
                  <c:v>-99.792960662525886</c:v>
                </c:pt>
                <c:pt idx="147">
                  <c:v>-99.798305768455023</c:v>
                </c:pt>
                <c:pt idx="148">
                  <c:v>-99.803200000000004</c:v>
                </c:pt>
                <c:pt idx="149">
                  <c:v>-99.806576402321085</c:v>
                </c:pt>
                <c:pt idx="150">
                  <c:v>-99.813953488372093</c:v>
                </c:pt>
                <c:pt idx="151">
                  <c:v>-99.84375</c:v>
                </c:pt>
                <c:pt idx="152">
                  <c:v>-99.867197875165999</c:v>
                </c:pt>
                <c:pt idx="153">
                  <c:v>-99.872827469266639</c:v>
                </c:pt>
                <c:pt idx="154">
                  <c:v>-99.912663755458524</c:v>
                </c:pt>
                <c:pt idx="155">
                  <c:v>-99.930216329378936</c:v>
                </c:pt>
                <c:pt idx="156">
                  <c:v>-100</c:v>
                </c:pt>
                <c:pt idx="157">
                  <c:v>-100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0-4CD2-AF2F-E73538255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overlap val="-27"/>
        <c:axId val="312944592"/>
        <c:axId val="312944984"/>
      </c:barChart>
      <c:catAx>
        <c:axId val="3129445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285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2944984"/>
        <c:crosses val="autoZero"/>
        <c:auto val="1"/>
        <c:lblAlgn val="ctr"/>
        <c:lblOffset val="100"/>
        <c:noMultiLvlLbl val="0"/>
      </c:catAx>
      <c:valAx>
        <c:axId val="312944984"/>
        <c:scaling>
          <c:orientation val="minMax"/>
          <c:max val="100"/>
          <c:min val="-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1294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のプレースホルダー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日付のプレースホルダー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1ED4-992D-4A05-B1AD-75E0368CCAA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スライド画像のプレースホルダー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ノートのプレースホルダー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76E8D-33AD-4712-92EF-4148D47D07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 txBox="1">
            <a:spLocks noGrp="1"/>
          </p:cNvSpPr>
          <p:nvPr/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  <a:round/>
          </a:ln>
        </p:spPr>
        <p:txBody>
          <a:bodyPr lIns="0" tIns="0" rIns="0" bIns="0" anchor="b"/>
          <a:lstStyle>
            <a:lvl1pPr>
              <a:tabLst>
                <a:tab pos="914400" algn="l"/>
                <a:tab pos="1828800" algn="l"/>
                <a:tab pos="2743200" algn="l"/>
              </a:tabLst>
            </a:lvl1pPr>
            <a:lvl2pPr>
              <a:tabLst>
                <a:tab pos="914400" algn="l"/>
                <a:tab pos="1828800" algn="l"/>
                <a:tab pos="2743200" algn="l"/>
              </a:tabLst>
            </a:lvl2pPr>
            <a:lvl3pPr>
              <a:tabLst>
                <a:tab pos="914400" algn="l"/>
                <a:tab pos="1828800" algn="l"/>
                <a:tab pos="2743200" algn="l"/>
              </a:tabLst>
            </a:lvl3pPr>
            <a:lvl4pPr>
              <a:tabLst>
                <a:tab pos="914400" algn="l"/>
                <a:tab pos="1828800" algn="l"/>
                <a:tab pos="2743200" algn="l"/>
              </a:tabLst>
            </a:lvl4pPr>
            <a:lvl5pPr>
              <a:tabLst>
                <a:tab pos="914400" algn="l"/>
                <a:tab pos="1828800" algn="l"/>
                <a:tab pos="2743200" algn="l"/>
              </a:tabLst>
            </a:lvl5pPr>
            <a:lvl6pPr>
              <a:tabLst>
                <a:tab pos="914400" algn="l"/>
                <a:tab pos="1828800" algn="l"/>
                <a:tab pos="2743200" algn="l"/>
              </a:tabLst>
            </a:lvl6pPr>
            <a:lvl7pPr>
              <a:tabLst>
                <a:tab pos="914400" algn="l"/>
                <a:tab pos="1828800" algn="l"/>
                <a:tab pos="2743200" algn="l"/>
              </a:tabLst>
            </a:lvl7pPr>
            <a:lvl8pPr>
              <a:tabLst>
                <a:tab pos="914400" algn="l"/>
                <a:tab pos="1828800" algn="l"/>
                <a:tab pos="2743200" algn="l"/>
              </a:tabLst>
            </a:lvl8pPr>
            <a:lvl9pPr>
              <a:tabLst>
                <a:tab pos="914400" algn="l"/>
                <a:tab pos="1828800" algn="l"/>
                <a:tab pos="2743200" algn="l"/>
              </a:tabLst>
            </a:lvl9pPr>
          </a:lstStyle>
          <a:p>
            <a:pPr algn="r" eaLnBrk="1">
              <a:lnSpc>
                <a:spcPct val="92000"/>
              </a:lnSpc>
              <a:spcBef>
                <a:spcPct val="0"/>
              </a:spcBef>
              <a:spcAft>
                <a:spcPct val="0"/>
              </a:spcAft>
            </a:pPr>
            <a:fld id="{AAF09045-D931-451F-8A1D-512C9B55657B}" type="slidenum">
              <a:rPr lang="en-US" altLang="ja-JP" sz="1400">
                <a:latin typeface="游明朝" charset="-128"/>
                <a:ea typeface="游明朝" charset="-128"/>
              </a:rPr>
              <a:t>‹#›</a:t>
            </a:fld>
            <a:endParaRPr lang="en-US" altLang="ja-JP" sz="1400">
              <a:latin typeface="游明朝" charset="-128"/>
              <a:ea typeface="游明朝" charset="-128"/>
            </a:endParaRPr>
          </a:p>
        </p:txBody>
      </p:sp>
      <p:sp>
        <p:nvSpPr>
          <p:cNvPr id="4099" name="Rectangle 1"/>
          <p:cNvSpPr>
            <a:spLocks noGrp="1" noRot="1" noChangeAspect="1" noEditPoint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524288"/>
          </a:ln>
        </p:spPr>
        <p:txBody>
          <a:bodyPr vert="horz" wrap="none" lIns="91440" tIns="45720" rIns="91440" bIns="45720" anchor="ctr"/>
          <a:lstStyle/>
          <a:p>
            <a:pPr>
              <a:buNone/>
            </a:pPr>
          </a:p>
        </p:txBody>
      </p:sp>
      <p:sp>
        <p:nvSpPr>
          <p:cNvPr id="4100" name="Rectangle 2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 cap="flat">
            <a:noFill/>
            <a:round/>
          </a:ln>
        </p:spPr>
        <p:txBody>
          <a:bodyPr vert="horz" wrap="none" lIns="0" tIns="0" rIns="0" bIns="0" anchor="ctr"/>
          <a:lstStyle/>
          <a:p>
            <a:endParaRPr lang="ja-JP" altLang="ja-JP">
              <a:ea typeface="游ゴシック" pitchFamily="50" charset="-128" panose="020B0400000000000000"/>
            </a:endParaRPr>
          </a:p>
        </p:txBody>
      </p:sp>
      <p:sp>
        <p:nvSpPr>
          <p:cNvPr id="4101" name="Text Box 3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round/>
          </a:ln>
        </p:spPr>
        <p:txBody>
          <a:bodyPr anchor="b"/>
          <a:lstStyle>
            <a:lvl1pPr>
              <a:tabLst>
                <a:tab pos="914400" algn="l"/>
                <a:tab pos="1828800" algn="l"/>
                <a:tab pos="2743200" algn="l"/>
              </a:tabLst>
            </a:lvl1pPr>
            <a:lvl2pPr>
              <a:tabLst>
                <a:tab pos="914400" algn="l"/>
                <a:tab pos="1828800" algn="l"/>
                <a:tab pos="2743200" algn="l"/>
              </a:tabLst>
            </a:lvl2pPr>
            <a:lvl3pPr>
              <a:tabLst>
                <a:tab pos="914400" algn="l"/>
                <a:tab pos="1828800" algn="l"/>
                <a:tab pos="2743200" algn="l"/>
              </a:tabLst>
            </a:lvl3pPr>
            <a:lvl4pPr>
              <a:tabLst>
                <a:tab pos="914400" algn="l"/>
                <a:tab pos="1828800" algn="l"/>
                <a:tab pos="2743200" algn="l"/>
              </a:tabLst>
            </a:lvl4pPr>
            <a:lvl5pPr>
              <a:tabLst>
                <a:tab pos="914400" algn="l"/>
                <a:tab pos="1828800" algn="l"/>
                <a:tab pos="2743200" algn="l"/>
              </a:tabLst>
            </a:lvl5pPr>
            <a:lvl6pPr>
              <a:tabLst>
                <a:tab pos="914400" algn="l"/>
                <a:tab pos="1828800" algn="l"/>
                <a:tab pos="2743200" algn="l"/>
              </a:tabLst>
            </a:lvl6pPr>
            <a:lvl7pPr>
              <a:tabLst>
                <a:tab pos="914400" algn="l"/>
                <a:tab pos="1828800" algn="l"/>
                <a:tab pos="2743200" algn="l"/>
              </a:tabLst>
            </a:lvl7pPr>
            <a:lvl8pPr>
              <a:tabLst>
                <a:tab pos="914400" algn="l"/>
                <a:tab pos="1828800" algn="l"/>
                <a:tab pos="2743200" algn="l"/>
              </a:tabLst>
            </a:lvl8pPr>
            <a:lvl9pPr>
              <a:tabLst>
                <a:tab pos="914400" algn="l"/>
                <a:tab pos="1828800" algn="l"/>
                <a:tab pos="2743200" algn="l"/>
              </a:tabLst>
            </a:lvl9pPr>
          </a:lstStyle>
          <a:p>
            <a:pPr algn="r" eaLnBrk="1">
              <a:spcBef>
                <a:spcPct val="0"/>
              </a:spcBef>
              <a:spcAft>
                <a:spcPct val="0"/>
              </a:spcAft>
            </a:pPr>
            <a:fld id="{0FC4C79D-B4BE-4EEF-AB0C-BE79E15BD859}" type="slidenum">
              <a:rPr lang="en-US" altLang="ja-JP">
                <a:latin typeface="游明朝" charset="-128"/>
                <a:ea typeface="游明朝" charset="-128"/>
              </a:rPr>
              <a:t>‹#›</a:t>
            </a:fld>
            <a:endParaRPr lang="en-US" altLang="ja-JP">
              <a:latin typeface="游明朝" charset="-128"/>
              <a:ea typeface="游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DC19EFF-2DBE-4D84-8415-634DD3E93F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7F86E46-A3E8-4D80-BBB3-3ED5CB657D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C42A9D1-A463-4F1C-B365-5069BBACE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461D28C-4B26-4F4B-887F-2DEA746DB1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64C5854-9EBE-4DED-A9F1-DE8A464441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2375EAF-3935-44A5-9A7B-137AB2D862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081FBD3-62EC-4709-9F38-5825CFA4A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17818C5-ABA8-4A11-98E8-3660558FD5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E5279A4-D6C6-47FB-859F-DE001412C3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26F5031-00B2-474D-8BFD-D70B172C4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4B653B5-ABC2-450D-9CFC-62EE1B91F5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サブタイトル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kumimoji="1" lang="ja-JP" altLang="en-US"/>
              <a:t>クリックしてサブタイトルスタイルのマスターを編集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の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コンテンツのプレースホルダー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4" name="コンテンツのプレースホルダー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5" name="テキストのプレースホルダー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6" name="コンテンツのプレースホルダー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7" name="日付のプレースホルダー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フッターのプレースホルダー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のプレースホルダー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日付のプレースホルダー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フッターのプレースホルダー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のプレースホルダー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ブラン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のプレースホルダー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フッターのプレースホルダー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テキストのプレースホルダー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写真のプレースホルダー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kumimoji="1" lang="ja-JP" altLang="en-US"/>
              <a:t>写真を追加するにはアイコンをクリック</a:t>
            </a:r>
          </a:p>
        </p:txBody>
      </p:sp>
      <p:sp>
        <p:nvSpPr>
          <p:cNvPr id="4" name="テキストのプレースホルダー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縦書きテキストのプレースホルダー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縦書きテキストのプレースホルダー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のプレースホルダー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/>
          <p:nvPr/>
        </p:nvSpPr>
        <p:spPr>
          <a:xfrm>
            <a:off x="7938" y="631825"/>
            <a:ext cx="8534400" cy="577850"/>
          </a:xfrm>
          <a:prstGeom prst="rect">
            <a:avLst/>
          </a:prstGeom>
          <a:noFill/>
          <a:ln>
            <a:noFill/>
            <a:rou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Times New Roman" pitchFamily="16" charset="0" panose="02020603050405020304"/>
              <a:buNone/>
            </a:pPr>
            <a:endParaRPr lang="ja-JP" altLang="en-US"/>
          </a:p>
        </p:txBody>
      </p:sp>
      <p:graphicFrame>
        <p:nvGraphicFramePr>
          <p:cNvPr id="3075" name="Group 2"/>
          <p:cNvGraphicFramePr>
            <a:graphicFrameLocks noGrp="1"/>
          </p:cNvGraphicFramePr>
          <p:nvPr/>
        </p:nvGraphicFramePr>
        <p:xfrm>
          <a:off x="3756025" y="238284"/>
          <a:ext cx="4148138" cy="6096754"/>
        </p:xfrm>
        <a:graphic>
          <a:graphicData uri="http://schemas.openxmlformats.org/drawingml/2006/table">
            <a:tbl>
              <a:tblPr/>
              <a:tblGrid>
                <a:gridCol w="1833563"/>
                <a:gridCol w="2314575"/>
              </a:tblGrid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endParaRPr lang="en-US" altLang="ja-JP" sz="1100">
                        <a:solidFill>
                          <a:srgbClr val="000000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ABI: 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58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ENZ: 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162</a:t>
                      </a:r>
                      <a:endParaRPr lang="en-US" altLang="ja-JP" sz="1100">
                        <a:solidFill>
                          <a:srgbClr val="000000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iPSA (ng/ml)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 68.35 [1.07, 8736.00]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GS 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　≤ 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7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　　　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4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(18.6%)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≥ 8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33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(60.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NA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50 (2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1.8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Primary ADT (M)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19.00 [1, 221]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CRPC to ARAT (M)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.00 [0, 103]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endParaRPr lang="en-US" altLang="ja-JP" sz="1100">
                        <a:solidFill>
                          <a:srgbClr val="000000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endParaRPr lang="en-US" altLang="ja-JP" sz="1100">
                        <a:solidFill>
                          <a:srgbClr val="000000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age (years)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76.0 [49, 96]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Induction dose :  full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ja-JP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0 (</a:t>
                      </a:r>
                      <a:r>
                        <a:rPr lang="ja-JP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100</a:t>
                      </a: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PS          0-1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ja-JP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13</a:t>
                      </a: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(96.</a:t>
                      </a:r>
                      <a:r>
                        <a:rPr lang="ja-JP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8</a:t>
                      </a: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≥ 2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7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(3.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LN  metastasis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*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(-)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(69.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     (+)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(23.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6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     NA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6  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(7.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metastasis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*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(-)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76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(3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4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.5%)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 (+)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29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(5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8.6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NA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(6.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8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PSA (ng/ml)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12.78 [0.38, 8598.89]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WBC (μl)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6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900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[3200, 19600]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Hb (g.dl)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12.50 [6.60, 16.00]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ALP (U/L)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2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49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[94, 3468]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LDH (U/L)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204 [113, 706]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CRP (ng/ml)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median 0.10 [0.01, 4.45]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nd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line treatment 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**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(-)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38 (23.0%)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           (+)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25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(7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5.8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                      NA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(1.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ARAT (2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nd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line)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93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(5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6.4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03954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docetaxel (2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nd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line)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25 (1</a:t>
                      </a:r>
                      <a:r>
                        <a:rPr lang="ja-JP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5.2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>
                        <a:alpha val="20000"/>
                      </a:srgbClr>
                    </a:solidFill>
                  </a:tcPr>
                </a:tc>
              </a:tr>
              <a:tr h="203200"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          other (2</a:t>
                      </a:r>
                      <a:r>
                        <a:rPr lang="en-US" altLang="ja-JP" sz="1100" baseline="300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nd</a:t>
                      </a:r>
                      <a:r>
                        <a:rPr lang="en-US" altLang="ja-JP" sz="110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 line)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</a:lnB>
                    <a:noFill/>
                  </a:tcPr>
                </a:tc>
                <a:tc>
                  <a:txBody>
                    <a:bodyPr lIns="72720" tIns="0" rIns="72720" bIns="0" anchor="ctr"/>
                    <a:lstStyle>
                      <a:lvl1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1pPr>
                      <a:lvl2pPr marL="457200" indent="-28575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2pPr>
                      <a:lvl3pPr marL="9144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3pPr>
                      <a:lvl4pPr marL="13716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4pPr>
                      <a:lvl5pPr marL="1828800" indent="-22860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5pPr>
                      <a:lvl6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6pPr>
                      <a:lvl7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7pPr>
                      <a:lvl8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8pPr>
                      <a:lvl9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</a:tabLst>
                      </a:lvl9pPr>
                    </a:lstStyle>
                    <a:p>
                      <a:pPr algn="ctr" eaLnBrk="1" hangingPunct="1">
                        <a:lnSpc>
                          <a:spcPct val="11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Times New Roman" pitchFamily="16" charset="0" panose="02020603050405020304"/>
                        <a:buNone/>
                      </a:pP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7(</a:t>
                      </a:r>
                      <a:r>
                        <a:rPr lang="ja-JP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4.2</a:t>
                      </a:r>
                      <a:r>
                        <a:rPr lang="en-US" altLang="ja-JP" sz="1100" dirty="0">
                          <a:solidFill>
                            <a:srgbClr val="000000"/>
                          </a:solidFill>
                          <a:latin typeface="Yu Gothic UI" pitchFamily="50" charset="0" panose="020B0500000000000000"/>
                          <a:ea typeface="Yu Gothic UI" pitchFamily="50" charset="0" panose="020B0500000000000000"/>
                        </a:rPr>
                        <a:t>%)</a:t>
                      </a:r>
                    </a:p>
                  </a:txBody>
                  <a:tcPr marL="72720" marR="72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42" name="Rectangle 71"/>
          <p:cNvSpPr/>
          <p:nvPr/>
        </p:nvSpPr>
        <p:spPr>
          <a:xfrm>
            <a:off x="3708400" y="6428561"/>
            <a:ext cx="4195763" cy="257175"/>
          </a:xfrm>
          <a:prstGeom prst="rect">
            <a:avLst/>
          </a:prstGeom>
          <a:noFill/>
          <a:ln>
            <a:noFill/>
            <a:round/>
          </a:ln>
        </p:spPr>
        <p:txBody>
          <a:bodyPr wrap="none" lIns="90000" tIns="45000" rIns="90000" bIns="45000">
            <a:spAutoFit/>
          </a:bodyPr>
          <a:lstStyle>
            <a:lvl1pPr marL="0" indent="0" algn="l" defTabSz="914400" eaLnBrk="0" fontAlgn="base" latinLnBrk="0" hangingPunct="0">
              <a:lnSpc>
                <a:spcPct val="75000"/>
              </a:lnSpc>
              <a:spcBef>
                <a:spcPts val="1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1pPr>
            <a:lvl2pPr marL="742950" indent="-285750" algn="l" defTabSz="914400" eaLnBrk="0" fontAlgn="base" latinLnBrk="0" hangingPunct="0">
              <a:lnSpc>
                <a:spcPct val="75000"/>
              </a:lnSpc>
              <a:spcBef>
                <a:spcPts val="11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2pPr>
            <a:lvl3pPr marL="1143000" lvl="1" indent="-228600" algn="l" defTabSz="914400" eaLnBrk="0" fontAlgn="base" latinLnBrk="0" hangingPunct="0">
              <a:lnSpc>
                <a:spcPct val="75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3pPr>
            <a:lvl4pPr marL="1600200" lvl="2" indent="-228600" algn="l" defTabSz="914400" eaLnBrk="0" fontAlgn="base" latinLnBrk="0" hangingPunct="0">
              <a:lnSpc>
                <a:spcPct val="75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4pPr>
            <a:lvl5pPr marL="2057400" lvl="3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5pPr>
            <a:lvl6pPr marL="25146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6pPr>
            <a:lvl7pPr marL="29718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7pPr>
            <a:lvl8pPr marL="34290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8pPr>
            <a:lvl9pPr marL="38862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ja-JP" sz="1100"/>
              <a:t>*: at induction of  ARAT, **: in the cohort of primary ARAT failure cases</a:t>
            </a:r>
          </a:p>
        </p:txBody>
      </p:sp>
      <p:sp>
        <p:nvSpPr>
          <p:cNvPr id="3143" name="Rectangle 72"/>
          <p:cNvSpPr/>
          <p:nvPr/>
        </p:nvSpPr>
        <p:spPr>
          <a:xfrm>
            <a:off x="104786" y="811213"/>
            <a:ext cx="3312832" cy="463241"/>
          </a:xfrm>
          <a:prstGeom prst="rect">
            <a:avLst/>
          </a:prstGeom>
          <a:noFill/>
          <a:ln>
            <a:noFill/>
            <a:round/>
          </a:ln>
        </p:spPr>
        <p:txBody>
          <a:bodyPr wrap="none" lIns="90000" tIns="45000" rIns="90000" bIns="45000">
            <a:spAutoFit/>
          </a:bodyPr>
          <a:lstStyle>
            <a:lvl1pPr marL="0" indent="0" algn="l" defTabSz="914400" eaLnBrk="0" fontAlgn="base" latinLnBrk="0" hangingPunct="0">
              <a:lnSpc>
                <a:spcPct val="75000"/>
              </a:lnSpc>
              <a:spcBef>
                <a:spcPts val="1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1pPr>
            <a:lvl2pPr marL="742950" indent="-285750" algn="l" defTabSz="914400" eaLnBrk="0" fontAlgn="base" latinLnBrk="0" hangingPunct="0">
              <a:lnSpc>
                <a:spcPct val="75000"/>
              </a:lnSpc>
              <a:spcBef>
                <a:spcPts val="11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2pPr>
            <a:lvl3pPr marL="1143000" lvl="1" indent="-228600" algn="l" defTabSz="914400" eaLnBrk="0" fontAlgn="base" latinLnBrk="0" hangingPunct="0">
              <a:lnSpc>
                <a:spcPct val="75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3pPr>
            <a:lvl4pPr marL="1600200" lvl="2" indent="-228600" algn="l" defTabSz="914400" eaLnBrk="0" fontAlgn="base" latinLnBrk="0" hangingPunct="0">
              <a:lnSpc>
                <a:spcPct val="75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4pPr>
            <a:lvl5pPr marL="2057400" lvl="3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5pPr>
            <a:lvl6pPr marL="25146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6pPr>
            <a:lvl7pPr marL="29718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7pPr>
            <a:lvl8pPr marL="34290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8pPr>
            <a:lvl9pPr marL="38862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 panose="02020603050405020304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pitchFamily="50" charset="-128" panose="020B040000000000000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ja-JP" altLang="ja-JP" sz="2400" dirty="0">
                <a:latin typeface="Yu Gothic UI" pitchFamily="50" charset="0" panose="020B0500000000000000"/>
                <a:ea typeface="Yu Gothic UI" pitchFamily="50" charset="0" panose="020B0500000000000000"/>
              </a:rPr>
              <a:t>Patiants' demographics</a:t>
            </a:r>
            <a:endParaRPr lang="en-US" altLang="ja-JP" sz="2400" dirty="0">
              <a:latin typeface="Yu Gothic UI" pitchFamily="50" charset="0" panose="020B0500000000000000"/>
              <a:ea typeface="Yu Gothic UI" pitchFamily="50" charset="0" panose="020B0500000000000000"/>
            </a:endParaRPr>
          </a:p>
        </p:txBody>
      </p:sp>
      <p:sp>
        <p:nvSpPr>
          <p:cNvPr id="3204" name="テキストボックス 3203"/>
          <p:cNvSpPr txBox="1"/>
          <p:nvPr/>
        </p:nvSpPr>
        <p:spPr>
          <a:xfrm>
            <a:off x="212413" y="238284"/>
            <a:ext cx="3097578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 dirty="0"/>
              <a:t>Supplementary table 1</a:t>
            </a:r>
            <a:endParaRPr lang="en-US" sz="2400" dirty="0"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/>
        </p:nvGraphicFramePr>
        <p:xfrm>
          <a:off x="1665722" y="709863"/>
          <a:ext cx="8607028" cy="577514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263"/>
                <a:gridCol w="918602"/>
                <a:gridCol w="545171"/>
                <a:gridCol w="712916"/>
                <a:gridCol w="545171"/>
                <a:gridCol w="766833"/>
                <a:gridCol w="631039"/>
                <a:gridCol w="662990"/>
                <a:gridCol w="662990"/>
                <a:gridCol w="664988"/>
                <a:gridCol w="726894"/>
                <a:gridCol w="545171"/>
              </a:tblGrid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Characteristic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Unweighted population (before imputation)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Unweighted population (after imputation)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Weighted population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Overall, N = 215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57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158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Overall, N = 10,750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2,850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7,900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2,810</a:t>
                      </a:r>
                      <a:r>
                        <a:rPr lang="en-US" sz="700" u="none" strike="noStrike" baseline="30000" dirty="0">
                          <a:effectLst/>
                        </a:rPr>
                        <a:t>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7,937</a:t>
                      </a:r>
                      <a:r>
                        <a:rPr lang="en-US" sz="700" u="none" strike="noStrike" baseline="30000" dirty="0">
                          <a:effectLst/>
                        </a:rPr>
                        <a:t>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iPSA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489.6 (1,200.4)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397.0 (710.5)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523.5 (1,336.0)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-0.12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490.4 (1,197.2)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392.0 (699.5)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525.8 (1,330.1)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-0.13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463.0 (826.8)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486.4 (1,299.4)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 (2.8)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 (3.2)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PSA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108.4 (737.2)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171.7 (873.1)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86.0 (684.4)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108.2 (733.9)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169.9 (858.1)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86.0 (682.2)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102.5 (602.1)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101.4 (769.6)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 (0)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ECOG performance status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75.4 (7.7)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76.2 (7.2)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75.1 (7.8)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75.4 (7.7)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76.2 (7.1)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75.1 (7.8)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75.3 (7.2)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75.4 (7.7)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42714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≤ </a:t>
                      </a:r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 (0)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42714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≥ </a:t>
                      </a:r>
                      <a:r>
                        <a:rPr lang="en-US" altLang="ja-JP" sz="700" u="none" strike="noStrike">
                          <a:effectLst/>
                        </a:rPr>
                        <a:t>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Age at treatment initiation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209 (97.2)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55 (96.5)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154 (97.5)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10,450 (97.2)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2,750 (96.5)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7,700 (97.5)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98.1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97.3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 (2.8)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 (2.5)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300 (2.8)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100 (3.5)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200 (2.5)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Gleason score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42714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≤ </a:t>
                      </a:r>
                      <a:r>
                        <a:rPr lang="en-US" altLang="ja-JP" sz="700" u="none" strike="noStrike" dirty="0">
                          <a:effectLst/>
                        </a:rPr>
                        <a:t>7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41 (24.1)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 (16.7)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 (26.6)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2,630 (24.5)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522 (18.3)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2,108 (26.7)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25.1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25.7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42714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≥ </a:t>
                      </a:r>
                      <a:r>
                        <a:rPr lang="en-US" altLang="ja-JP" sz="700" u="none" strike="noStrike">
                          <a:effectLst/>
                        </a:rPr>
                        <a:t>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129 (75.9)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35 (83.3)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94 (73.4)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8,120 (75.5)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2,328 (81.7)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5,792 (73.3)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74.9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74.3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45 (21)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(26)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 (19)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Bone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85 (42.5)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23 (41.1)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62 (43.1)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4,486 (41.7)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1,164 (40.8)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3,322 (42.1)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41.1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positive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115 (57.5)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33 (58.9)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82 (56.9)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6,264 (58.3)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1,686 (59.2)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4,578 (57.9)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61.3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58.9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(7.0)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Lymph node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149 (74.9)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37 (67.3)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112 (77.8)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8,026 (74.7)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1,918 (67.3)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6,108 (77.3)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72.6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74.6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positive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50 (25.1)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18 (32.7)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32 (22.2)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2,724 (25.3)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932 (32.7)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1,792 (22.7)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27.4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25.4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(7.4)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Visceral metastasis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0.47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0.48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181 (91.0)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44 (80.0)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137 (95.1)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9,787 (91.0)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2,273 (79.8)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7,514 (95.1)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89.5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90.3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positive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18 (9.0)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 (20.0)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 (4.9)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963 (9.0)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577 (20.2)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386 (4.9)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(7.4)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Any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 (38.0)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19 (33.9)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57 (39.6)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3,994 (37.2)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962 (33.8)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3,032 (38.4)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33.6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36.5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positive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124 (62.0)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37 (66.1)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87 (60.4)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6,756 (62.8)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1,888 (66.2)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4,868 (61.6)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66.4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63.5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15 (7.0)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Duration of ADT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29.9 (32.3)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29.3 (31.1)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30.2 (32.9)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30.3 (32.8)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31.1 (33.1)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30.0 (32.7)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28.3 (31.9)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29.7 (32.1)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22 (10)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 (11)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(10)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hemoglobin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12.3 (1.5)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12.4 (1.7)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12.4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 (9.3)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 (19)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 (5.7)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alkaline phosphatase*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5.6 (0.6)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27 (13)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 (21)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(9.5)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lactate dehydrogenase*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5.3 (0.3)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0.35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0.35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 (9.3)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 (18)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 (6.3)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C-reactive protein*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-1.9 (1.3)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-1.7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-1.6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3252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NA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58 (27)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20 (35)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38 (24)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 Mean (SD); n (%)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 Standardized Mean Difference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 Mean (SD); 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  <a:tr h="127210"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* log (value)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mbria" pitchFamily="18" charset="0" panose="0204050305040603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　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  <a:tc>
                  <a:txBody>
                    <a:bodyPr lIns="4913" tIns="4913" rIns="4913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itchFamily="50" charset="-128" panose="020B0600070205080204"/>
                        <a:ea typeface="ＭＳ Ｐゴシック" pitchFamily="50" charset="-128" panose="020B0600070205080204"/>
                      </a:endParaRPr>
                    </a:p>
                  </a:txBody>
                  <a:tcPr marL="4913" marR="4913" marT="4913" marB="0" anchor="ctr"/>
                </a:tc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11292" y="197708"/>
            <a:ext cx="252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dirty="0"/>
              <a:t>Supplementary table </a:t>
            </a:r>
            <a:r>
              <a:rPr lang="en-US" altLang="ja-JP" sz="1800" dirty="0"/>
              <a:t>2a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88368" y="188325"/>
            <a:ext cx="6619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kern="100" dirty="0">
                <a:effectLst/>
                <a:latin typeface="Yu Gothic UI" pitchFamily="50" charset="0" panose="020B0500000000000000"/>
                <a:cs typeface="Yu Gothic UI" pitchFamily="50" charset="0" panose="020B0500000000000000"/>
              </a:rPr>
              <a:t> Before and after IPTW adjusted baseline demographics for CSS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756610" y="925897"/>
          <a:ext cx="8092770" cy="572391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2006"/>
                <a:gridCol w="637806"/>
                <a:gridCol w="452372"/>
                <a:gridCol w="515864"/>
                <a:gridCol w="444435"/>
                <a:gridCol w="748930"/>
                <a:gridCol w="730145"/>
                <a:gridCol w="801573"/>
                <a:gridCol w="585987"/>
                <a:gridCol w="620342"/>
                <a:gridCol w="666655"/>
                <a:gridCol w="666655"/>
              </a:tblGrid>
              <a:tr h="207274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Characteristic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Unweighted population (before imputation)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Unweighted population (after imputation)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Weighted population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Overall, N = 220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58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162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Overall, N = 11,000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2,900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8,100</a:t>
                      </a:r>
                      <a:r>
                        <a:rPr lang="en-US" sz="700" u="none" strike="noStrike" baseline="30000" dirty="0">
                          <a:effectLst/>
                        </a:rPr>
                        <a:t>1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ABI, N = 2,844</a:t>
                      </a:r>
                      <a:r>
                        <a:rPr lang="en-US" sz="700" u="none" strike="noStrike" baseline="30000" dirty="0">
                          <a:effectLst/>
                        </a:rPr>
                        <a:t>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ENZ, N = 8,139</a:t>
                      </a:r>
                      <a:r>
                        <a:rPr lang="en-US" sz="700" u="none" strike="noStrike" baseline="30000" dirty="0">
                          <a:effectLst/>
                        </a:rPr>
                        <a:t>3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Difference</a:t>
                      </a:r>
                      <a:r>
                        <a:rPr lang="en-US" sz="700" u="none" strike="noStrike" baseline="30000" dirty="0">
                          <a:effectLst/>
                        </a:rPr>
                        <a:t>2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iPSA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489.2 (1,192.0)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394.0 (704.5)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523.8 (1,325.7)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-0.12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491.0 (1,188.7)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389.2 (694.3)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527.4 (1,319.6)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-0.13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472.8 (829.1)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491.1 (1,299.6)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 (2.7)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 (3.1)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PSA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108.8 (730.7)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171.7 (873.1)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87.1 (676.4)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109.6 (731.0)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172.2 (867.0)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87.1 (674.3)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106.9 (627.0)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104.7 (777.0)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(0.9)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 (0)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ECOG performance status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0.02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≤ </a:t>
                      </a:r>
                      <a:r>
                        <a:rPr lang="en-US" altLang="ja-JP" sz="700" u="none" strike="noStrike">
                          <a:effectLst/>
                        </a:rPr>
                        <a:t>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213 (96.8)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56 (96.6)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157 (96.9)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10,650 (96.8)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2,800 (96.6)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7,850 (96.9)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97.4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96.6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≥ </a:t>
                      </a:r>
                      <a:r>
                        <a:rPr lang="en-US" altLang="ja-JP" sz="700" u="none" strike="noStrike">
                          <a:effectLst/>
                        </a:rPr>
                        <a:t>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 (3.2)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 (3.1)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350 (3.2)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100 (3.4)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250 (3.1)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2.6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3.4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Age at treatment initiation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75.4 (7.7)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76.4 (7.2)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75.0 (7.8)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75.4 (7.7)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76.4 (7.2)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75.0 (7.8)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75.1 (7.3)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75.3 (7.8)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    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 (0)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Gleason score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≤ </a:t>
                      </a:r>
                      <a:r>
                        <a:rPr lang="en-US" altLang="ja-JP" sz="700" u="none" strike="noStrike">
                          <a:effectLst/>
                        </a:rPr>
                        <a:t>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41 (23.6)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 (16.7)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 (25.8)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2,652 (24.1)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551 (19.0)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2,101 (25.9)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23.9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24.9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>
                          <a:effectLst/>
                        </a:rPr>
                        <a:t>≥ </a:t>
                      </a:r>
                      <a:r>
                        <a:rPr lang="en-US" altLang="ja-JP" sz="700" u="none" strike="noStrike">
                          <a:effectLst/>
                        </a:rPr>
                        <a:t>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Yu Gothic UI" pitchFamily="50" charset="0" panose="020B0500000000000000"/>
                        <a:ea typeface="Yu Gothic UI" pitchFamily="50" charset="0" panose="020B05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133 (76.4)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35 (83.3)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98 (74.2)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8,348 (75.9)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2,349 (81.0)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5,999 (74.1)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75.1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46 (21)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(28)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 (19)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Bone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85 (41.5)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23 (40.4)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62 (41.9)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4,486 (40.8)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1,166 (40.2)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3,320 (41.0)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38.8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40.3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positive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120 (58.5)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 (59.6)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86 (58.1)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6,514 (59.2)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1,734 (59.8)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4,780 (59.0)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61.2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59.7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(6.8)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Lymph node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0.21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152 (74.5)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 (67.9)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114 (77.0)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8,151 (74.1)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1,963 (67.7)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6,188 (76.4)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71.1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73.5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positive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52 (25.5)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18 (32.1)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 (23.0)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2,849 (25.9)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937 (32.3)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1,912 (23.6)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28.9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26.5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Visceral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0.41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0.43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184 (90.2)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45 (80.4)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139 (93.9)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9,927 (90.2)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2,314 (79.8)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7,613 (94.0)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89.3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positive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 (9.8)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 (19.6)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 (6.1)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1,073 (9.8)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586 (20.2)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487 (6.0)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10.7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(7.3)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 (3.4)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Any metastasis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0.11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negative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76 (37.1)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19 (33.3)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57 (38.5)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3,999 (36.4)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960 (33.1)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3,039 (37.5)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35.8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positive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129 (62.9)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38 (66.7)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91 (61.5)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7,001 (63.6)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1,940 (66.9)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5,061 (62.5)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64.2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(6.8)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 (1.7)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14 (8.6)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Duration of ADT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30.6 (34.7)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32.9 (40.7)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29.8 (32.5)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0.09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30.9 (35.3)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34.4 (41.8)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29.7 (32.6)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0.13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28.6 (35.7)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29.9 (32.6)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22 (10)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6 (10)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16 (9.9)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hemoglobin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12.4 (1.8)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12.2 (1.5)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12.3 (1.6)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 (9.1)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11 (19)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9 (5.6)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alkaline phosphatase*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5.6 (0.6)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0.17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5.7 (0.5)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5.6 (0.6)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0.04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27 (12)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12 (21)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15 (9.3)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lactate dehydrogenase*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0.34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0.36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5.4 (0.2)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5.3 (0.3)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20 (9.1)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 (17)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10 (6.2)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Baseline C-reactive protein*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-1.8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-1.6 (1.3)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-1.9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0.18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-1.8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-1.6 (1.3)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-1.9 (1.3)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0.2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-1.8 (1.4)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-1.8 (1.4)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 panose="020F0502020204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>
                          <a:effectLst/>
                        </a:rPr>
                        <a:t>-0.02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NA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58 (26)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20 (34)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altLang="ja-JP" sz="700" u="none" strike="noStrike" dirty="0">
                          <a:effectLst/>
                        </a:rPr>
                        <a:t>38 (23)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ja-JP" altLang="en-US" sz="700" u="none" strike="noStrike" dirty="0">
                          <a:effectLst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 Mean (SD); n (%)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76945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 Standardized Mean Difference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 Mean (SD); %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6" charset="0" panose="020206030504050203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  <a:tr h="107168"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* log (value)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mbria" pitchFamily="18" charset="0" panose="02040503050406030204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  <a:tc>
                  <a:txBody>
                    <a:bodyPr lIns="3784" tIns="3784" rIns="3784" bIns="0" anchor="ctr"/>
                    <a:lstStyle/>
                    <a:p>
                      <a:pPr algn="ctr" fontAlgn="b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itchFamily="50" charset="-128" panose="020B0400000000000000"/>
                        <a:ea typeface="游ゴシック" pitchFamily="50" charset="-128" panose="020B0400000000000000"/>
                      </a:endParaRPr>
                    </a:p>
                  </a:txBody>
                  <a:tcPr marL="3784" marR="3784" marT="3784" marB="0" anchor="ctr"/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11292" y="197708"/>
            <a:ext cx="252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dirty="0"/>
              <a:t>Supplementary table </a:t>
            </a:r>
            <a:r>
              <a:rPr lang="en-US" altLang="ja-JP" sz="1800" dirty="0"/>
              <a:t>2b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24462" y="213387"/>
            <a:ext cx="6465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kern="100" dirty="0">
                <a:effectLst/>
                <a:latin typeface="Yu Gothic UI" pitchFamily="50" charset="0" panose="020B0500000000000000"/>
                <a:cs typeface="Yu Gothic UI" pitchFamily="50" charset="0" panose="020B0500000000000000"/>
              </a:rPr>
              <a:t>Before and after IPTW adjusted baseline demographics for OS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890837" y="233364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173708" y="4325939"/>
            <a:ext cx="448468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173708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813470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5451645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6091408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6740695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7378870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8018633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8658395" y="4325939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097508" y="4535489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694408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332583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972345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621633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259808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899570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8539333" y="453548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3992733" y="385764"/>
            <a:ext cx="0" cy="37861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3897483" y="417195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flipH="1">
            <a:off x="3897483" y="341947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>
            <a:off x="3897483" y="2665414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3897483" y="190182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897483" y="114935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>
            <a:off x="3897483" y="385764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3526008" y="4116389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526008" y="33623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526008" y="2598739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526008" y="184467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526008" y="108267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526008" y="328614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3992733" y="233364"/>
            <a:ext cx="4913313" cy="4092575"/>
          </a:xfrm>
          <a:custGeom>
            <a:avLst/>
            <a:rect l="l" t="t" r="r" b="b"/>
            <a:pathLst>
              <a:path w="515" h="429">
                <a:moveTo>
                  <a:pt x="0" y="0"/>
                </a:moveTo>
                <a:lnTo>
                  <a:pt x="0" y="429"/>
                </a:lnTo>
                <a:lnTo>
                  <a:pt x="515" y="42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029495" y="4811714"/>
            <a:ext cx="82867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psaf_follow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 rot="16200000">
            <a:off x="3083095" y="2178051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4173708" y="2122489"/>
            <a:ext cx="2881313" cy="2049463"/>
          </a:xfrm>
          <a:custGeom>
            <a:avLst/>
            <a:rect l="l" t="t" r="r" b="b"/>
            <a:pathLst>
              <a:path w="302" h="215">
                <a:moveTo>
                  <a:pt x="0" y="0"/>
                </a:moveTo>
                <a:lnTo>
                  <a:pt x="6" y="0"/>
                </a:lnTo>
                <a:lnTo>
                  <a:pt x="6" y="68"/>
                </a:lnTo>
                <a:lnTo>
                  <a:pt x="13" y="68"/>
                </a:lnTo>
                <a:lnTo>
                  <a:pt x="13" y="105"/>
                </a:lnTo>
                <a:lnTo>
                  <a:pt x="20" y="105"/>
                </a:lnTo>
                <a:lnTo>
                  <a:pt x="20" y="117"/>
                </a:lnTo>
                <a:lnTo>
                  <a:pt x="27" y="117"/>
                </a:lnTo>
                <a:lnTo>
                  <a:pt x="27" y="142"/>
                </a:lnTo>
                <a:lnTo>
                  <a:pt x="33" y="142"/>
                </a:lnTo>
                <a:lnTo>
                  <a:pt x="33" y="154"/>
                </a:lnTo>
                <a:lnTo>
                  <a:pt x="40" y="154"/>
                </a:lnTo>
                <a:lnTo>
                  <a:pt x="40" y="166"/>
                </a:lnTo>
                <a:lnTo>
                  <a:pt x="87" y="166"/>
                </a:lnTo>
                <a:lnTo>
                  <a:pt x="87" y="179"/>
                </a:lnTo>
                <a:lnTo>
                  <a:pt x="114" y="179"/>
                </a:lnTo>
                <a:lnTo>
                  <a:pt x="114" y="197"/>
                </a:lnTo>
                <a:lnTo>
                  <a:pt x="302" y="197"/>
                </a:lnTo>
                <a:lnTo>
                  <a:pt x="302" y="215"/>
                </a:lnTo>
              </a:path>
            </a:pathLst>
          </a:cu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0" name="Freeform 39"/>
          <p:cNvSpPr/>
          <p:nvPr/>
        </p:nvSpPr>
        <p:spPr bwMode="auto">
          <a:xfrm>
            <a:off x="4173708" y="385764"/>
            <a:ext cx="4359275" cy="3509963"/>
          </a:xfrm>
          <a:custGeom>
            <a:avLst/>
            <a:rect l="l" t="t" r="r" b="b"/>
            <a:pathLst>
              <a:path w="457" h="368">
                <a:moveTo>
                  <a:pt x="0" y="0"/>
                </a:moveTo>
                <a:lnTo>
                  <a:pt x="6" y="0"/>
                </a:lnTo>
                <a:lnTo>
                  <a:pt x="6" y="24"/>
                </a:lnTo>
                <a:lnTo>
                  <a:pt x="13" y="24"/>
                </a:lnTo>
                <a:lnTo>
                  <a:pt x="13" y="54"/>
                </a:lnTo>
                <a:lnTo>
                  <a:pt x="20" y="54"/>
                </a:lnTo>
                <a:lnTo>
                  <a:pt x="20" y="98"/>
                </a:lnTo>
                <a:lnTo>
                  <a:pt x="27" y="98"/>
                </a:lnTo>
                <a:lnTo>
                  <a:pt x="27" y="154"/>
                </a:lnTo>
                <a:lnTo>
                  <a:pt x="33" y="154"/>
                </a:lnTo>
                <a:lnTo>
                  <a:pt x="33" y="185"/>
                </a:lnTo>
                <a:lnTo>
                  <a:pt x="40" y="185"/>
                </a:lnTo>
                <a:lnTo>
                  <a:pt x="40" y="211"/>
                </a:lnTo>
                <a:lnTo>
                  <a:pt x="47" y="211"/>
                </a:lnTo>
                <a:lnTo>
                  <a:pt x="47" y="227"/>
                </a:lnTo>
                <a:lnTo>
                  <a:pt x="54" y="227"/>
                </a:lnTo>
                <a:lnTo>
                  <a:pt x="54" y="244"/>
                </a:lnTo>
                <a:lnTo>
                  <a:pt x="60" y="244"/>
                </a:lnTo>
                <a:lnTo>
                  <a:pt x="60" y="255"/>
                </a:lnTo>
                <a:lnTo>
                  <a:pt x="67" y="255"/>
                </a:lnTo>
                <a:lnTo>
                  <a:pt x="67" y="272"/>
                </a:lnTo>
                <a:lnTo>
                  <a:pt x="74" y="272"/>
                </a:lnTo>
                <a:lnTo>
                  <a:pt x="74" y="299"/>
                </a:lnTo>
                <a:lnTo>
                  <a:pt x="101" y="299"/>
                </a:lnTo>
                <a:lnTo>
                  <a:pt x="101" y="305"/>
                </a:lnTo>
                <a:lnTo>
                  <a:pt x="107" y="305"/>
                </a:lnTo>
                <a:lnTo>
                  <a:pt x="107" y="319"/>
                </a:lnTo>
                <a:lnTo>
                  <a:pt x="127" y="319"/>
                </a:lnTo>
                <a:lnTo>
                  <a:pt x="127" y="345"/>
                </a:lnTo>
                <a:lnTo>
                  <a:pt x="154" y="345"/>
                </a:lnTo>
                <a:lnTo>
                  <a:pt x="154" y="351"/>
                </a:lnTo>
                <a:lnTo>
                  <a:pt x="175" y="351"/>
                </a:lnTo>
                <a:lnTo>
                  <a:pt x="175" y="358"/>
                </a:lnTo>
                <a:lnTo>
                  <a:pt x="309" y="358"/>
                </a:lnTo>
                <a:lnTo>
                  <a:pt x="309" y="368"/>
                </a:lnTo>
                <a:lnTo>
                  <a:pt x="457" y="368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1" name="Freeform 40"/>
          <p:cNvSpPr/>
          <p:nvPr/>
        </p:nvSpPr>
        <p:spPr bwMode="auto">
          <a:xfrm>
            <a:off x="4173708" y="385764"/>
            <a:ext cx="4551363" cy="3452813"/>
          </a:xfrm>
          <a:custGeom>
            <a:avLst/>
            <a:rect l="l" t="t" r="r" b="b"/>
            <a:pathLst>
              <a:path w="477" h="362">
                <a:moveTo>
                  <a:pt x="0" y="0"/>
                </a:moveTo>
                <a:lnTo>
                  <a:pt x="6" y="0"/>
                </a:lnTo>
                <a:lnTo>
                  <a:pt x="6" y="7"/>
                </a:lnTo>
                <a:lnTo>
                  <a:pt x="13" y="7"/>
                </a:lnTo>
                <a:lnTo>
                  <a:pt x="13" y="14"/>
                </a:lnTo>
                <a:lnTo>
                  <a:pt x="20" y="14"/>
                </a:lnTo>
                <a:lnTo>
                  <a:pt x="20" y="21"/>
                </a:lnTo>
                <a:lnTo>
                  <a:pt x="27" y="21"/>
                </a:lnTo>
                <a:lnTo>
                  <a:pt x="27" y="43"/>
                </a:lnTo>
                <a:lnTo>
                  <a:pt x="33" y="43"/>
                </a:lnTo>
                <a:lnTo>
                  <a:pt x="33" y="74"/>
                </a:lnTo>
                <a:lnTo>
                  <a:pt x="40" y="74"/>
                </a:lnTo>
                <a:lnTo>
                  <a:pt x="40" y="90"/>
                </a:lnTo>
                <a:lnTo>
                  <a:pt x="47" y="90"/>
                </a:lnTo>
                <a:lnTo>
                  <a:pt x="47" y="114"/>
                </a:lnTo>
                <a:lnTo>
                  <a:pt x="54" y="114"/>
                </a:lnTo>
                <a:lnTo>
                  <a:pt x="54" y="147"/>
                </a:lnTo>
                <a:lnTo>
                  <a:pt x="60" y="147"/>
                </a:lnTo>
                <a:lnTo>
                  <a:pt x="60" y="163"/>
                </a:lnTo>
                <a:lnTo>
                  <a:pt x="67" y="163"/>
                </a:lnTo>
                <a:lnTo>
                  <a:pt x="67" y="171"/>
                </a:lnTo>
                <a:lnTo>
                  <a:pt x="74" y="171"/>
                </a:lnTo>
                <a:lnTo>
                  <a:pt x="74" y="206"/>
                </a:lnTo>
                <a:lnTo>
                  <a:pt x="80" y="206"/>
                </a:lnTo>
                <a:lnTo>
                  <a:pt x="80" y="223"/>
                </a:lnTo>
                <a:lnTo>
                  <a:pt x="87" y="223"/>
                </a:lnTo>
                <a:lnTo>
                  <a:pt x="87" y="232"/>
                </a:lnTo>
                <a:lnTo>
                  <a:pt x="94" y="232"/>
                </a:lnTo>
                <a:lnTo>
                  <a:pt x="94" y="250"/>
                </a:lnTo>
                <a:lnTo>
                  <a:pt x="101" y="250"/>
                </a:lnTo>
                <a:lnTo>
                  <a:pt x="101" y="269"/>
                </a:lnTo>
                <a:lnTo>
                  <a:pt x="121" y="269"/>
                </a:lnTo>
                <a:lnTo>
                  <a:pt x="121" y="278"/>
                </a:lnTo>
                <a:lnTo>
                  <a:pt x="127" y="278"/>
                </a:lnTo>
                <a:lnTo>
                  <a:pt x="127" y="288"/>
                </a:lnTo>
                <a:lnTo>
                  <a:pt x="148" y="288"/>
                </a:lnTo>
                <a:lnTo>
                  <a:pt x="148" y="308"/>
                </a:lnTo>
                <a:lnTo>
                  <a:pt x="336" y="308"/>
                </a:lnTo>
                <a:lnTo>
                  <a:pt x="336" y="326"/>
                </a:lnTo>
                <a:lnTo>
                  <a:pt x="376" y="326"/>
                </a:lnTo>
                <a:lnTo>
                  <a:pt x="376" y="344"/>
                </a:lnTo>
                <a:lnTo>
                  <a:pt x="437" y="344"/>
                </a:lnTo>
                <a:lnTo>
                  <a:pt x="437" y="362"/>
                </a:lnTo>
                <a:lnTo>
                  <a:pt x="477" y="362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4054645" y="5270501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4737270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375445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015208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6664495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7302670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7942433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8582195" y="527050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054645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69440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375445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015208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6664495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7302670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7942433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8582195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4054645" y="5632451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4694408" y="5632451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5332583" y="5632451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6015208" y="563245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6664495" y="563245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7302670" y="563245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7942433" y="563245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8582195" y="5632451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992733" y="4992689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70" name="Line 69"/>
          <p:cNvSpPr>
            <a:spLocks noChangeShapeType="1"/>
          </p:cNvSpPr>
          <p:nvPr/>
        </p:nvSpPr>
        <p:spPr bwMode="auto">
          <a:xfrm>
            <a:off x="8332958" y="604839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1" name="Line 70"/>
          <p:cNvSpPr>
            <a:spLocks noChangeShapeType="1"/>
          </p:cNvSpPr>
          <p:nvPr/>
        </p:nvSpPr>
        <p:spPr bwMode="auto">
          <a:xfrm>
            <a:off x="8332958" y="785814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2" name="Line 71"/>
          <p:cNvSpPr>
            <a:spLocks noChangeShapeType="1"/>
          </p:cNvSpPr>
          <p:nvPr/>
        </p:nvSpPr>
        <p:spPr bwMode="auto">
          <a:xfrm>
            <a:off x="8332958" y="966789"/>
            <a:ext cx="277813" cy="0"/>
          </a:xfrm>
          <a:prstGeom prst="line">
            <a:avLst/>
          </a:pr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602634" y="1316397"/>
            <a:ext cx="2192953" cy="824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PSA-PFS</a:t>
            </a:r>
            <a:endParaRPr kumimoji="1" lang="ja-JP" altLang="ja-JP" sz="2400" dirty="0"/>
          </a:p>
          <a:p>
            <a:r>
              <a:rPr kumimoji="1" lang="ja-JP" altLang="ja-JP" sz="2400" dirty="0"/>
              <a:t>PSA decline rate</a:t>
            </a:r>
          </a:p>
        </p:txBody>
      </p:sp>
      <p:sp>
        <p:nvSpPr>
          <p:cNvPr id="80" name="Rectangle 58"/>
          <p:cNvSpPr>
            <a:spLocks noChangeArrowheads="1"/>
          </p:cNvSpPr>
          <p:nvPr/>
        </p:nvSpPr>
        <p:spPr bwMode="auto">
          <a:xfrm>
            <a:off x="8744120" y="510868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81" name="Rectangle 434"/>
          <p:cNvSpPr>
            <a:spLocks noChangeArrowheads="1"/>
          </p:cNvSpPr>
          <p:nvPr/>
        </p:nvSpPr>
        <p:spPr bwMode="auto">
          <a:xfrm>
            <a:off x="8743156" y="691969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82" name="Rectangle 435"/>
          <p:cNvSpPr>
            <a:spLocks noChangeArrowheads="1"/>
          </p:cNvSpPr>
          <p:nvPr/>
        </p:nvSpPr>
        <p:spPr bwMode="auto">
          <a:xfrm>
            <a:off x="8756804" y="896136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83" name="Rectangle 58"/>
          <p:cNvSpPr>
            <a:spLocks noChangeArrowheads="1"/>
          </p:cNvSpPr>
          <p:nvPr/>
        </p:nvSpPr>
        <p:spPr bwMode="auto">
          <a:xfrm>
            <a:off x="2476686" y="5632451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84" name="Rectangle 434"/>
          <p:cNvSpPr>
            <a:spLocks noChangeArrowheads="1"/>
          </p:cNvSpPr>
          <p:nvPr/>
        </p:nvSpPr>
        <p:spPr bwMode="auto">
          <a:xfrm>
            <a:off x="2494740" y="5430027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85" name="Rectangle 435"/>
          <p:cNvSpPr>
            <a:spLocks noChangeArrowheads="1"/>
          </p:cNvSpPr>
          <p:nvPr/>
        </p:nvSpPr>
        <p:spPr bwMode="auto">
          <a:xfrm>
            <a:off x="2508388" y="5245858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9976351" y="5021264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P&lt;0.0001</a:t>
            </a:r>
            <a:endParaRPr kumimoji="1" lang="ja-JP" altLang="en-US" sz="2400" dirty="0"/>
          </a:p>
        </p:txBody>
      </p:sp>
      <p:graphicFrame>
        <p:nvGraphicFramePr>
          <p:cNvPr id="2" name="テーブル 2"/>
          <p:cNvGraphicFramePr/>
          <p:nvPr/>
        </p:nvGraphicFramePr>
        <p:xfrm>
          <a:off x="2384502" y="5944331"/>
          <a:ext cx="8712384" cy="8244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05790"/>
                <a:gridCol w="984906"/>
                <a:gridCol w="1113640"/>
                <a:gridCol w="1047998"/>
                <a:gridCol w="2860050"/>
              </a:tblGrid>
              <a:tr h="33529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/>
                        <a:t>HR</a:t>
                      </a:r>
                    </a:p>
                  </a:txBody>
                  <a:tcPr marL="73025" marR="73025" marT="0" marB="0"/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 dirty="0"/>
                        <a:t>95% CI</a:t>
                      </a:r>
                    </a:p>
                  </a:txBody>
                  <a:tcPr marL="73025" marR="73025" marT="0" marB="0"/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b="0" u="none" strike="noStrike"/>
                        <a:t>        </a:t>
                      </a:r>
                      <a:r>
                        <a:rPr sz="2400" b="0" u="none" strike="noStrike"/>
                        <a:t>p-value</a:t>
                      </a:r>
                    </a:p>
                  </a:txBody>
                  <a:tcPr marL="73025" marR="73025" marT="0" marB="0"/>
                </a:tc>
              </a:tr>
              <a:tr h="458708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PSA-RR and PSA-PFS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1.013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1.016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altLang="ja-JP" sz="2400" u="none" strike="noStrike" dirty="0"/>
                        <a:t>&lt;0.0001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sp>
        <p:nvSpPr>
          <p:cNvPr id="97" name="テキストボックス 96"/>
          <p:cNvSpPr txBox="1"/>
          <p:nvPr/>
        </p:nvSpPr>
        <p:spPr>
          <a:xfrm>
            <a:off x="155746" y="328614"/>
            <a:ext cx="3313112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1a</a:t>
            </a:r>
            <a:endParaRPr 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187826" y="4452276"/>
            <a:ext cx="43878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87826" y="4452276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284788" y="4452276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381751" y="4452276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478713" y="4452276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575676" y="4452276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111626" y="466182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165726" y="466182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262688" y="466182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359651" y="466182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456613" y="466182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4006851" y="512101"/>
            <a:ext cx="0" cy="37861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11601" y="429828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3911601" y="354581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3911601" y="279175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H="1">
            <a:off x="3911601" y="20281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3911601" y="127568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911601" y="5121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540126" y="42427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540126" y="348866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540126" y="272507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3540126" y="197101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540126" y="120901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540126" y="454951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4006851" y="359701"/>
            <a:ext cx="4913313" cy="4092575"/>
          </a:xfrm>
          <a:custGeom>
            <a:avLst/>
            <a:rect l="l" t="t" r="r" b="b"/>
            <a:pathLst>
              <a:path w="515" h="429">
                <a:moveTo>
                  <a:pt x="0" y="0"/>
                </a:moveTo>
                <a:lnTo>
                  <a:pt x="0" y="429"/>
                </a:lnTo>
                <a:lnTo>
                  <a:pt x="515" y="42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6143626" y="4938051"/>
            <a:ext cx="6286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arat_dur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 rot="16200000">
            <a:off x="3097213" y="2304388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Freeform 32"/>
          <p:cNvSpPr/>
          <p:nvPr/>
        </p:nvSpPr>
        <p:spPr bwMode="auto">
          <a:xfrm>
            <a:off x="4187826" y="1209013"/>
            <a:ext cx="4446588" cy="2984500"/>
          </a:xfrm>
          <a:custGeom>
            <a:avLst/>
            <a:rect l="l" t="t" r="r" b="b"/>
            <a:pathLst>
              <a:path w="466" h="313">
                <a:moveTo>
                  <a:pt x="0" y="0"/>
                </a:moveTo>
                <a:lnTo>
                  <a:pt x="5" y="0"/>
                </a:lnTo>
                <a:lnTo>
                  <a:pt x="5" y="63"/>
                </a:lnTo>
                <a:lnTo>
                  <a:pt x="11" y="63"/>
                </a:lnTo>
                <a:lnTo>
                  <a:pt x="11" y="128"/>
                </a:lnTo>
                <a:lnTo>
                  <a:pt x="17" y="128"/>
                </a:lnTo>
                <a:lnTo>
                  <a:pt x="17" y="183"/>
                </a:lnTo>
                <a:lnTo>
                  <a:pt x="23" y="183"/>
                </a:lnTo>
                <a:lnTo>
                  <a:pt x="23" y="195"/>
                </a:lnTo>
                <a:lnTo>
                  <a:pt x="28" y="195"/>
                </a:lnTo>
                <a:lnTo>
                  <a:pt x="28" y="230"/>
                </a:lnTo>
                <a:lnTo>
                  <a:pt x="34" y="230"/>
                </a:lnTo>
                <a:lnTo>
                  <a:pt x="34" y="242"/>
                </a:lnTo>
                <a:lnTo>
                  <a:pt x="40" y="242"/>
                </a:lnTo>
                <a:lnTo>
                  <a:pt x="40" y="265"/>
                </a:lnTo>
                <a:lnTo>
                  <a:pt x="63" y="265"/>
                </a:lnTo>
                <a:lnTo>
                  <a:pt x="63" y="277"/>
                </a:lnTo>
                <a:lnTo>
                  <a:pt x="92" y="277"/>
                </a:lnTo>
                <a:lnTo>
                  <a:pt x="92" y="289"/>
                </a:lnTo>
                <a:lnTo>
                  <a:pt x="109" y="289"/>
                </a:lnTo>
                <a:lnTo>
                  <a:pt x="109" y="313"/>
                </a:lnTo>
                <a:lnTo>
                  <a:pt x="466" y="313"/>
                </a:lnTo>
              </a:path>
            </a:pathLst>
          </a:cu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4187826" y="702601"/>
            <a:ext cx="4225925" cy="3595688"/>
          </a:xfrm>
          <a:custGeom>
            <a:avLst/>
            <a:rect l="l" t="t" r="r" b="b"/>
            <a:pathLst>
              <a:path w="443" h="377">
                <a:moveTo>
                  <a:pt x="0" y="0"/>
                </a:moveTo>
                <a:lnTo>
                  <a:pt x="5" y="0"/>
                </a:lnTo>
                <a:lnTo>
                  <a:pt x="5" y="17"/>
                </a:lnTo>
                <a:lnTo>
                  <a:pt x="11" y="17"/>
                </a:lnTo>
                <a:lnTo>
                  <a:pt x="11" y="50"/>
                </a:lnTo>
                <a:lnTo>
                  <a:pt x="17" y="50"/>
                </a:lnTo>
                <a:lnTo>
                  <a:pt x="17" y="67"/>
                </a:lnTo>
                <a:lnTo>
                  <a:pt x="23" y="67"/>
                </a:lnTo>
                <a:lnTo>
                  <a:pt x="23" y="84"/>
                </a:lnTo>
                <a:lnTo>
                  <a:pt x="28" y="84"/>
                </a:lnTo>
                <a:lnTo>
                  <a:pt x="28" y="106"/>
                </a:lnTo>
                <a:lnTo>
                  <a:pt x="34" y="106"/>
                </a:lnTo>
                <a:lnTo>
                  <a:pt x="34" y="152"/>
                </a:lnTo>
                <a:lnTo>
                  <a:pt x="40" y="152"/>
                </a:lnTo>
                <a:lnTo>
                  <a:pt x="40" y="166"/>
                </a:lnTo>
                <a:lnTo>
                  <a:pt x="46" y="166"/>
                </a:lnTo>
                <a:lnTo>
                  <a:pt x="46" y="175"/>
                </a:lnTo>
                <a:lnTo>
                  <a:pt x="51" y="175"/>
                </a:lnTo>
                <a:lnTo>
                  <a:pt x="51" y="194"/>
                </a:lnTo>
                <a:lnTo>
                  <a:pt x="57" y="194"/>
                </a:lnTo>
                <a:lnTo>
                  <a:pt x="57" y="214"/>
                </a:lnTo>
                <a:lnTo>
                  <a:pt x="63" y="214"/>
                </a:lnTo>
                <a:lnTo>
                  <a:pt x="63" y="219"/>
                </a:lnTo>
                <a:lnTo>
                  <a:pt x="69" y="219"/>
                </a:lnTo>
                <a:lnTo>
                  <a:pt x="69" y="224"/>
                </a:lnTo>
                <a:lnTo>
                  <a:pt x="74" y="224"/>
                </a:lnTo>
                <a:lnTo>
                  <a:pt x="74" y="235"/>
                </a:lnTo>
                <a:lnTo>
                  <a:pt x="80" y="235"/>
                </a:lnTo>
                <a:lnTo>
                  <a:pt x="80" y="251"/>
                </a:lnTo>
                <a:lnTo>
                  <a:pt x="86" y="251"/>
                </a:lnTo>
                <a:lnTo>
                  <a:pt x="86" y="256"/>
                </a:lnTo>
                <a:lnTo>
                  <a:pt x="92" y="256"/>
                </a:lnTo>
                <a:lnTo>
                  <a:pt x="92" y="261"/>
                </a:lnTo>
                <a:lnTo>
                  <a:pt x="103" y="261"/>
                </a:lnTo>
                <a:lnTo>
                  <a:pt x="103" y="267"/>
                </a:lnTo>
                <a:lnTo>
                  <a:pt x="109" y="267"/>
                </a:lnTo>
                <a:lnTo>
                  <a:pt x="109" y="288"/>
                </a:lnTo>
                <a:lnTo>
                  <a:pt x="120" y="288"/>
                </a:lnTo>
                <a:lnTo>
                  <a:pt x="120" y="298"/>
                </a:lnTo>
                <a:lnTo>
                  <a:pt x="126" y="298"/>
                </a:lnTo>
                <a:lnTo>
                  <a:pt x="126" y="304"/>
                </a:lnTo>
                <a:lnTo>
                  <a:pt x="138" y="304"/>
                </a:lnTo>
                <a:lnTo>
                  <a:pt x="138" y="309"/>
                </a:lnTo>
                <a:lnTo>
                  <a:pt x="149" y="309"/>
                </a:lnTo>
                <a:lnTo>
                  <a:pt x="149" y="314"/>
                </a:lnTo>
                <a:lnTo>
                  <a:pt x="167" y="314"/>
                </a:lnTo>
                <a:lnTo>
                  <a:pt x="167" y="325"/>
                </a:lnTo>
                <a:lnTo>
                  <a:pt x="184" y="325"/>
                </a:lnTo>
                <a:lnTo>
                  <a:pt x="184" y="330"/>
                </a:lnTo>
                <a:lnTo>
                  <a:pt x="218" y="330"/>
                </a:lnTo>
                <a:lnTo>
                  <a:pt x="218" y="341"/>
                </a:lnTo>
                <a:lnTo>
                  <a:pt x="264" y="341"/>
                </a:lnTo>
                <a:lnTo>
                  <a:pt x="264" y="347"/>
                </a:lnTo>
                <a:lnTo>
                  <a:pt x="322" y="347"/>
                </a:lnTo>
                <a:lnTo>
                  <a:pt x="322" y="354"/>
                </a:lnTo>
                <a:lnTo>
                  <a:pt x="443" y="354"/>
                </a:lnTo>
                <a:lnTo>
                  <a:pt x="443" y="377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Freeform 34"/>
          <p:cNvSpPr/>
          <p:nvPr/>
        </p:nvSpPr>
        <p:spPr bwMode="auto">
          <a:xfrm>
            <a:off x="4187826" y="512101"/>
            <a:ext cx="4551363" cy="3252788"/>
          </a:xfrm>
          <a:custGeom>
            <a:avLst/>
            <a:rect l="l" t="t" r="r" b="b"/>
            <a:pathLst>
              <a:path w="477" h="341">
                <a:moveTo>
                  <a:pt x="0" y="0"/>
                </a:moveTo>
                <a:lnTo>
                  <a:pt x="5" y="0"/>
                </a:lnTo>
                <a:lnTo>
                  <a:pt x="5" y="11"/>
                </a:lnTo>
                <a:lnTo>
                  <a:pt x="11" y="11"/>
                </a:lnTo>
                <a:lnTo>
                  <a:pt x="11" y="17"/>
                </a:lnTo>
                <a:lnTo>
                  <a:pt x="23" y="17"/>
                </a:lnTo>
                <a:lnTo>
                  <a:pt x="23" y="28"/>
                </a:lnTo>
                <a:lnTo>
                  <a:pt x="28" y="28"/>
                </a:lnTo>
                <a:lnTo>
                  <a:pt x="28" y="34"/>
                </a:lnTo>
                <a:lnTo>
                  <a:pt x="34" y="34"/>
                </a:lnTo>
                <a:lnTo>
                  <a:pt x="34" y="47"/>
                </a:lnTo>
                <a:lnTo>
                  <a:pt x="51" y="47"/>
                </a:lnTo>
                <a:lnTo>
                  <a:pt x="51" y="60"/>
                </a:lnTo>
                <a:lnTo>
                  <a:pt x="57" y="60"/>
                </a:lnTo>
                <a:lnTo>
                  <a:pt x="57" y="79"/>
                </a:lnTo>
                <a:lnTo>
                  <a:pt x="63" y="79"/>
                </a:lnTo>
                <a:lnTo>
                  <a:pt x="63" y="86"/>
                </a:lnTo>
                <a:lnTo>
                  <a:pt x="74" y="86"/>
                </a:lnTo>
                <a:lnTo>
                  <a:pt x="74" y="99"/>
                </a:lnTo>
                <a:lnTo>
                  <a:pt x="92" y="99"/>
                </a:lnTo>
                <a:lnTo>
                  <a:pt x="92" y="113"/>
                </a:lnTo>
                <a:lnTo>
                  <a:pt x="103" y="113"/>
                </a:lnTo>
                <a:lnTo>
                  <a:pt x="103" y="121"/>
                </a:lnTo>
                <a:lnTo>
                  <a:pt x="109" y="121"/>
                </a:lnTo>
                <a:lnTo>
                  <a:pt x="109" y="136"/>
                </a:lnTo>
                <a:lnTo>
                  <a:pt x="115" y="136"/>
                </a:lnTo>
                <a:lnTo>
                  <a:pt x="115" y="158"/>
                </a:lnTo>
                <a:lnTo>
                  <a:pt x="120" y="158"/>
                </a:lnTo>
                <a:lnTo>
                  <a:pt x="120" y="166"/>
                </a:lnTo>
                <a:lnTo>
                  <a:pt x="126" y="166"/>
                </a:lnTo>
                <a:lnTo>
                  <a:pt x="126" y="173"/>
                </a:lnTo>
                <a:lnTo>
                  <a:pt x="132" y="173"/>
                </a:lnTo>
                <a:lnTo>
                  <a:pt x="132" y="181"/>
                </a:lnTo>
                <a:lnTo>
                  <a:pt x="138" y="181"/>
                </a:lnTo>
                <a:lnTo>
                  <a:pt x="138" y="189"/>
                </a:lnTo>
                <a:lnTo>
                  <a:pt x="144" y="189"/>
                </a:lnTo>
                <a:lnTo>
                  <a:pt x="144" y="205"/>
                </a:lnTo>
                <a:lnTo>
                  <a:pt x="155" y="205"/>
                </a:lnTo>
                <a:lnTo>
                  <a:pt x="155" y="221"/>
                </a:lnTo>
                <a:lnTo>
                  <a:pt x="161" y="221"/>
                </a:lnTo>
                <a:lnTo>
                  <a:pt x="161" y="230"/>
                </a:lnTo>
                <a:lnTo>
                  <a:pt x="167" y="230"/>
                </a:lnTo>
                <a:lnTo>
                  <a:pt x="167" y="247"/>
                </a:lnTo>
                <a:lnTo>
                  <a:pt x="172" y="247"/>
                </a:lnTo>
                <a:lnTo>
                  <a:pt x="172" y="255"/>
                </a:lnTo>
                <a:lnTo>
                  <a:pt x="178" y="255"/>
                </a:lnTo>
                <a:lnTo>
                  <a:pt x="178" y="272"/>
                </a:lnTo>
                <a:lnTo>
                  <a:pt x="184" y="272"/>
                </a:lnTo>
                <a:lnTo>
                  <a:pt x="184" y="280"/>
                </a:lnTo>
                <a:lnTo>
                  <a:pt x="201" y="280"/>
                </a:lnTo>
                <a:lnTo>
                  <a:pt x="201" y="288"/>
                </a:lnTo>
                <a:lnTo>
                  <a:pt x="241" y="288"/>
                </a:lnTo>
                <a:lnTo>
                  <a:pt x="241" y="297"/>
                </a:lnTo>
                <a:lnTo>
                  <a:pt x="282" y="297"/>
                </a:lnTo>
                <a:lnTo>
                  <a:pt x="282" y="305"/>
                </a:lnTo>
                <a:lnTo>
                  <a:pt x="305" y="305"/>
                </a:lnTo>
                <a:lnTo>
                  <a:pt x="305" y="314"/>
                </a:lnTo>
                <a:lnTo>
                  <a:pt x="339" y="314"/>
                </a:lnTo>
                <a:lnTo>
                  <a:pt x="339" y="322"/>
                </a:lnTo>
                <a:lnTo>
                  <a:pt x="437" y="322"/>
                </a:lnTo>
                <a:lnTo>
                  <a:pt x="437" y="341"/>
                </a:lnTo>
                <a:lnTo>
                  <a:pt x="477" y="341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4068763" y="539683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5208588" y="539683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6305551" y="539683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7402513" y="539683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8499476" y="539683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4068763" y="557781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98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5165726" y="557781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6305551" y="557781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7402513" y="557781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8499476" y="557781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4068763" y="57587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5165726" y="57587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0" name="Rectangle 47"/>
          <p:cNvSpPr>
            <a:spLocks noChangeArrowheads="1"/>
          </p:cNvSpPr>
          <p:nvPr/>
        </p:nvSpPr>
        <p:spPr bwMode="auto">
          <a:xfrm>
            <a:off x="6262688" y="57587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7402513" y="57587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8499476" y="57587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6" name="Rectangle 53"/>
          <p:cNvSpPr>
            <a:spLocks noChangeArrowheads="1"/>
          </p:cNvSpPr>
          <p:nvPr/>
        </p:nvSpPr>
        <p:spPr bwMode="auto">
          <a:xfrm>
            <a:off x="4006851" y="5119026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Line 54"/>
          <p:cNvSpPr>
            <a:spLocks noChangeShapeType="1"/>
          </p:cNvSpPr>
          <p:nvPr/>
        </p:nvSpPr>
        <p:spPr bwMode="auto">
          <a:xfrm>
            <a:off x="8347076" y="731176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Line 55"/>
          <p:cNvSpPr>
            <a:spLocks noChangeShapeType="1"/>
          </p:cNvSpPr>
          <p:nvPr/>
        </p:nvSpPr>
        <p:spPr bwMode="auto">
          <a:xfrm>
            <a:off x="8347076" y="9121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" name="Line 56"/>
          <p:cNvSpPr>
            <a:spLocks noChangeShapeType="1"/>
          </p:cNvSpPr>
          <p:nvPr/>
        </p:nvSpPr>
        <p:spPr bwMode="auto">
          <a:xfrm>
            <a:off x="8347076" y="1093126"/>
            <a:ext cx="277813" cy="0"/>
          </a:xfrm>
          <a:prstGeom prst="line">
            <a:avLst/>
          </a:pr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521610" y="1114558"/>
            <a:ext cx="2192953" cy="824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TF</a:t>
            </a:r>
            <a:r>
              <a:rPr kumimoji="1" lang="ja-JP" altLang="ja-JP" sz="2400" dirty="0"/>
              <a:t>F</a:t>
            </a:r>
          </a:p>
          <a:p>
            <a:r>
              <a:rPr kumimoji="1" lang="ja-JP" altLang="ja-JP" sz="2400" dirty="0"/>
              <a:t>PSA decline rate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0058400" y="4938049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P&lt;0.0001</a:t>
            </a:r>
            <a:endParaRPr kumimoji="1" lang="ja-JP" altLang="en-US" sz="2400" dirty="0"/>
          </a:p>
        </p:txBody>
      </p:sp>
      <p:sp>
        <p:nvSpPr>
          <p:cNvPr id="66" name="Rectangle 58"/>
          <p:cNvSpPr>
            <a:spLocks noChangeArrowheads="1"/>
          </p:cNvSpPr>
          <p:nvPr/>
        </p:nvSpPr>
        <p:spPr bwMode="auto">
          <a:xfrm>
            <a:off x="8758238" y="637205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67" name="Rectangle 434"/>
          <p:cNvSpPr>
            <a:spLocks noChangeArrowheads="1"/>
          </p:cNvSpPr>
          <p:nvPr/>
        </p:nvSpPr>
        <p:spPr bwMode="auto">
          <a:xfrm>
            <a:off x="8757274" y="818306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8" name="Rectangle 435"/>
          <p:cNvSpPr>
            <a:spLocks noChangeArrowheads="1"/>
          </p:cNvSpPr>
          <p:nvPr/>
        </p:nvSpPr>
        <p:spPr bwMode="auto">
          <a:xfrm>
            <a:off x="8770922" y="1022473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9" name="Rectangle 58"/>
          <p:cNvSpPr>
            <a:spLocks noChangeArrowheads="1"/>
          </p:cNvSpPr>
          <p:nvPr/>
        </p:nvSpPr>
        <p:spPr bwMode="auto">
          <a:xfrm>
            <a:off x="2508858" y="5771230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70" name="Rectangle 434"/>
          <p:cNvSpPr>
            <a:spLocks noChangeArrowheads="1"/>
          </p:cNvSpPr>
          <p:nvPr/>
        </p:nvSpPr>
        <p:spPr bwMode="auto">
          <a:xfrm>
            <a:off x="2508858" y="5556364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71" name="Rectangle 435"/>
          <p:cNvSpPr>
            <a:spLocks noChangeArrowheads="1"/>
          </p:cNvSpPr>
          <p:nvPr/>
        </p:nvSpPr>
        <p:spPr bwMode="auto">
          <a:xfrm>
            <a:off x="2529642" y="5372195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graphicFrame>
        <p:nvGraphicFramePr>
          <p:cNvPr id="2" name="テーブル 2"/>
          <p:cNvGraphicFramePr/>
          <p:nvPr/>
        </p:nvGraphicFramePr>
        <p:xfrm>
          <a:off x="2225395" y="5968338"/>
          <a:ext cx="8160312" cy="8244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32584"/>
                <a:gridCol w="1050327"/>
                <a:gridCol w="1216999"/>
                <a:gridCol w="981593"/>
                <a:gridCol w="2678809"/>
              </a:tblGrid>
              <a:tr h="33529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/>
                        <a:t>HR</a:t>
                      </a:r>
                    </a:p>
                  </a:txBody>
                  <a:tcPr marL="73025" marR="73025" marT="0" marB="0"/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 dirty="0"/>
                        <a:t>95% CI</a:t>
                      </a:r>
                    </a:p>
                  </a:txBody>
                  <a:tcPr marL="73025" marR="73025" marT="0" marB="0"/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b="0" u="none" strike="noStrike"/>
                        <a:t>        </a:t>
                      </a:r>
                      <a:r>
                        <a:rPr sz="2400" b="0" u="none" strike="noStrike"/>
                        <a:t>p-value</a:t>
                      </a:r>
                    </a:p>
                  </a:txBody>
                  <a:tcPr marL="73025" marR="73025" marT="0" marB="0"/>
                </a:tc>
              </a:tr>
              <a:tr h="458708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PSA-RR and TTF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1.012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1.009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1.015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&lt;0.0001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sp>
        <p:nvSpPr>
          <p:cNvPr id="82" name="テキストボックス 81"/>
          <p:cNvSpPr txBox="1"/>
          <p:nvPr/>
        </p:nvSpPr>
        <p:spPr>
          <a:xfrm>
            <a:off x="250824" y="282807"/>
            <a:ext cx="3336926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1b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187826" y="4437857"/>
            <a:ext cx="428307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187826" y="4437857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5256213" y="4437857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324601" y="4437857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7402513" y="4437857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8470901" y="4437857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111626" y="4647407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37151" y="4647407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205538" y="4647407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283451" y="4647407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51838" y="4647407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4006851" y="497682"/>
            <a:ext cx="0" cy="37861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3911601" y="4283869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H="1">
            <a:off x="3911601" y="3531394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3911601" y="2777332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3911601" y="2013744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3911601" y="1261269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3911601" y="497682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540126" y="4228307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540126" y="3474244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540126" y="2710657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540126" y="1956594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540126" y="1194594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540126" y="440532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4006851" y="345282"/>
            <a:ext cx="4913313" cy="4092575"/>
          </a:xfrm>
          <a:custGeom>
            <a:avLst/>
            <a:rect l="l" t="t" r="r" b="b"/>
            <a:pathLst>
              <a:path w="515" h="429">
                <a:moveTo>
                  <a:pt x="0" y="0"/>
                </a:moveTo>
                <a:lnTo>
                  <a:pt x="0" y="429"/>
                </a:lnTo>
                <a:lnTo>
                  <a:pt x="515" y="42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981701" y="4923632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 rot="16200000">
            <a:off x="3097213" y="2289969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4187826" y="497682"/>
            <a:ext cx="4494213" cy="2755900"/>
          </a:xfrm>
          <a:custGeom>
            <a:avLst/>
            <a:rect l="l" t="t" r="r" b="b"/>
            <a:pathLst>
              <a:path w="471" h="289">
                <a:moveTo>
                  <a:pt x="0" y="0"/>
                </a:moveTo>
                <a:lnTo>
                  <a:pt x="17" y="0"/>
                </a:lnTo>
                <a:lnTo>
                  <a:pt x="17" y="34"/>
                </a:lnTo>
                <a:lnTo>
                  <a:pt x="39" y="34"/>
                </a:lnTo>
                <a:lnTo>
                  <a:pt x="39" y="47"/>
                </a:lnTo>
                <a:lnTo>
                  <a:pt x="45" y="47"/>
                </a:lnTo>
                <a:lnTo>
                  <a:pt x="45" y="60"/>
                </a:lnTo>
                <a:lnTo>
                  <a:pt x="78" y="60"/>
                </a:lnTo>
                <a:lnTo>
                  <a:pt x="78" y="76"/>
                </a:lnTo>
                <a:lnTo>
                  <a:pt x="84" y="76"/>
                </a:lnTo>
                <a:lnTo>
                  <a:pt x="84" y="92"/>
                </a:lnTo>
                <a:lnTo>
                  <a:pt x="101" y="92"/>
                </a:lnTo>
                <a:lnTo>
                  <a:pt x="101" y="110"/>
                </a:lnTo>
                <a:lnTo>
                  <a:pt x="118" y="110"/>
                </a:lnTo>
                <a:lnTo>
                  <a:pt x="118" y="131"/>
                </a:lnTo>
                <a:lnTo>
                  <a:pt x="123" y="131"/>
                </a:lnTo>
                <a:lnTo>
                  <a:pt x="123" y="153"/>
                </a:lnTo>
                <a:lnTo>
                  <a:pt x="157" y="153"/>
                </a:lnTo>
                <a:lnTo>
                  <a:pt x="157" y="180"/>
                </a:lnTo>
                <a:lnTo>
                  <a:pt x="241" y="180"/>
                </a:lnTo>
                <a:lnTo>
                  <a:pt x="241" y="207"/>
                </a:lnTo>
                <a:lnTo>
                  <a:pt x="264" y="207"/>
                </a:lnTo>
                <a:lnTo>
                  <a:pt x="264" y="262"/>
                </a:lnTo>
                <a:lnTo>
                  <a:pt x="286" y="262"/>
                </a:lnTo>
                <a:lnTo>
                  <a:pt x="286" y="289"/>
                </a:lnTo>
                <a:lnTo>
                  <a:pt x="471" y="289"/>
                </a:lnTo>
              </a:path>
            </a:pathLst>
          </a:cu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4187826" y="497682"/>
            <a:ext cx="4283075" cy="3786188"/>
          </a:xfrm>
          <a:custGeom>
            <a:avLst/>
            <a:rect l="l" t="t" r="r" b="b"/>
            <a:pathLst>
              <a:path w="449" h="397">
                <a:moveTo>
                  <a:pt x="0" y="0"/>
                </a:moveTo>
                <a:lnTo>
                  <a:pt x="11" y="0"/>
                </a:lnTo>
                <a:lnTo>
                  <a:pt x="11" y="4"/>
                </a:lnTo>
                <a:lnTo>
                  <a:pt x="78" y="4"/>
                </a:lnTo>
                <a:lnTo>
                  <a:pt x="78" y="10"/>
                </a:lnTo>
                <a:lnTo>
                  <a:pt x="90" y="10"/>
                </a:lnTo>
                <a:lnTo>
                  <a:pt x="90" y="22"/>
                </a:lnTo>
                <a:lnTo>
                  <a:pt x="95" y="22"/>
                </a:lnTo>
                <a:lnTo>
                  <a:pt x="95" y="28"/>
                </a:lnTo>
                <a:lnTo>
                  <a:pt x="123" y="28"/>
                </a:lnTo>
                <a:lnTo>
                  <a:pt x="123" y="35"/>
                </a:lnTo>
                <a:lnTo>
                  <a:pt x="135" y="35"/>
                </a:lnTo>
                <a:lnTo>
                  <a:pt x="135" y="42"/>
                </a:lnTo>
                <a:lnTo>
                  <a:pt x="146" y="42"/>
                </a:lnTo>
                <a:lnTo>
                  <a:pt x="146" y="49"/>
                </a:lnTo>
                <a:lnTo>
                  <a:pt x="151" y="49"/>
                </a:lnTo>
                <a:lnTo>
                  <a:pt x="151" y="63"/>
                </a:lnTo>
                <a:lnTo>
                  <a:pt x="174" y="63"/>
                </a:lnTo>
                <a:lnTo>
                  <a:pt x="174" y="71"/>
                </a:lnTo>
                <a:lnTo>
                  <a:pt x="191" y="71"/>
                </a:lnTo>
                <a:lnTo>
                  <a:pt x="191" y="79"/>
                </a:lnTo>
                <a:lnTo>
                  <a:pt x="202" y="79"/>
                </a:lnTo>
                <a:lnTo>
                  <a:pt x="202" y="88"/>
                </a:lnTo>
                <a:lnTo>
                  <a:pt x="213" y="88"/>
                </a:lnTo>
                <a:lnTo>
                  <a:pt x="213" y="97"/>
                </a:lnTo>
                <a:lnTo>
                  <a:pt x="230" y="97"/>
                </a:lnTo>
                <a:lnTo>
                  <a:pt x="230" y="106"/>
                </a:lnTo>
                <a:lnTo>
                  <a:pt x="252" y="106"/>
                </a:lnTo>
                <a:lnTo>
                  <a:pt x="252" y="118"/>
                </a:lnTo>
                <a:lnTo>
                  <a:pt x="269" y="118"/>
                </a:lnTo>
                <a:lnTo>
                  <a:pt x="269" y="143"/>
                </a:lnTo>
                <a:lnTo>
                  <a:pt x="297" y="143"/>
                </a:lnTo>
                <a:lnTo>
                  <a:pt x="297" y="156"/>
                </a:lnTo>
                <a:lnTo>
                  <a:pt x="331" y="156"/>
                </a:lnTo>
                <a:lnTo>
                  <a:pt x="331" y="176"/>
                </a:lnTo>
                <a:lnTo>
                  <a:pt x="382" y="176"/>
                </a:lnTo>
                <a:lnTo>
                  <a:pt x="382" y="231"/>
                </a:lnTo>
                <a:lnTo>
                  <a:pt x="449" y="231"/>
                </a:lnTo>
                <a:lnTo>
                  <a:pt x="449" y="397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5" name="Freeform 34"/>
          <p:cNvSpPr/>
          <p:nvPr/>
        </p:nvSpPr>
        <p:spPr bwMode="auto">
          <a:xfrm>
            <a:off x="4187826" y="497682"/>
            <a:ext cx="4551363" cy="773113"/>
          </a:xfrm>
          <a:custGeom>
            <a:avLst/>
            <a:rect l="l" t="t" r="r" b="b"/>
            <a:pathLst>
              <a:path w="477" h="81">
                <a:moveTo>
                  <a:pt x="0" y="0"/>
                </a:moveTo>
                <a:lnTo>
                  <a:pt x="146" y="0"/>
                </a:lnTo>
                <a:lnTo>
                  <a:pt x="146" y="9"/>
                </a:lnTo>
                <a:lnTo>
                  <a:pt x="163" y="9"/>
                </a:lnTo>
                <a:lnTo>
                  <a:pt x="163" y="19"/>
                </a:lnTo>
                <a:lnTo>
                  <a:pt x="219" y="19"/>
                </a:lnTo>
                <a:lnTo>
                  <a:pt x="219" y="29"/>
                </a:lnTo>
                <a:lnTo>
                  <a:pt x="241" y="29"/>
                </a:lnTo>
                <a:lnTo>
                  <a:pt x="241" y="41"/>
                </a:lnTo>
                <a:lnTo>
                  <a:pt x="264" y="41"/>
                </a:lnTo>
                <a:lnTo>
                  <a:pt x="264" y="53"/>
                </a:lnTo>
                <a:lnTo>
                  <a:pt x="342" y="53"/>
                </a:lnTo>
                <a:lnTo>
                  <a:pt x="342" y="67"/>
                </a:lnTo>
                <a:lnTo>
                  <a:pt x="354" y="67"/>
                </a:lnTo>
                <a:lnTo>
                  <a:pt x="354" y="81"/>
                </a:lnTo>
                <a:lnTo>
                  <a:pt x="477" y="81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068763" y="538241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137151" y="538241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6248401" y="5382419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7326313" y="5382419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8394701" y="5382419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030663" y="5563394"/>
            <a:ext cx="3143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5137151" y="5563394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6205538" y="5563394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283451" y="5563394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8394701" y="5563394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068763" y="574436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5137151" y="574436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6205538" y="574436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83451" y="5744369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8394701" y="5744369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006851" y="5104607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8347076" y="716757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Line 55"/>
          <p:cNvSpPr>
            <a:spLocks noChangeShapeType="1"/>
          </p:cNvSpPr>
          <p:nvPr/>
        </p:nvSpPr>
        <p:spPr bwMode="auto">
          <a:xfrm>
            <a:off x="8347076" y="897732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>
            <a:off x="8347076" y="1078707"/>
            <a:ext cx="277813" cy="0"/>
          </a:xfrm>
          <a:prstGeom prst="line">
            <a:avLst/>
          </a:prstGeom>
          <a:noFill/>
          <a:ln w="9525" cap="rnd">
            <a:solidFill>
              <a:srgbClr val="61D04F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4" name="Rectangle 58"/>
          <p:cNvSpPr>
            <a:spLocks noChangeArrowheads="1"/>
          </p:cNvSpPr>
          <p:nvPr/>
        </p:nvSpPr>
        <p:spPr bwMode="auto">
          <a:xfrm>
            <a:off x="8758238" y="622786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65" name="Rectangle 434"/>
          <p:cNvSpPr>
            <a:spLocks noChangeArrowheads="1"/>
          </p:cNvSpPr>
          <p:nvPr/>
        </p:nvSpPr>
        <p:spPr bwMode="auto">
          <a:xfrm>
            <a:off x="8757274" y="803887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6" name="Rectangle 435"/>
          <p:cNvSpPr>
            <a:spLocks noChangeArrowheads="1"/>
          </p:cNvSpPr>
          <p:nvPr/>
        </p:nvSpPr>
        <p:spPr bwMode="auto">
          <a:xfrm>
            <a:off x="8770922" y="1008054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70" name="Rectangle 58"/>
          <p:cNvSpPr>
            <a:spLocks noChangeArrowheads="1"/>
          </p:cNvSpPr>
          <p:nvPr/>
        </p:nvSpPr>
        <p:spPr bwMode="auto">
          <a:xfrm>
            <a:off x="2508858" y="5726114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71" name="Rectangle 434"/>
          <p:cNvSpPr>
            <a:spLocks noChangeArrowheads="1"/>
          </p:cNvSpPr>
          <p:nvPr/>
        </p:nvSpPr>
        <p:spPr bwMode="auto">
          <a:xfrm>
            <a:off x="2508858" y="5541945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72" name="Rectangle 435"/>
          <p:cNvSpPr>
            <a:spLocks noChangeArrowheads="1"/>
          </p:cNvSpPr>
          <p:nvPr/>
        </p:nvSpPr>
        <p:spPr bwMode="auto">
          <a:xfrm>
            <a:off x="2529642" y="5357776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66147" y="1404144"/>
            <a:ext cx="2192953" cy="824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CSS</a:t>
            </a:r>
            <a:endParaRPr kumimoji="1" lang="ja-JP" altLang="ja-JP" sz="2400" dirty="0"/>
          </a:p>
          <a:p>
            <a:r>
              <a:rPr kumimoji="1" lang="ja-JP" altLang="ja-JP" sz="2400" dirty="0"/>
              <a:t>PSA decline rate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621672" y="5133182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P&lt;0.0001</a:t>
            </a:r>
            <a:endParaRPr kumimoji="1" lang="ja-JP" altLang="en-US" sz="2400" dirty="0"/>
          </a:p>
        </p:txBody>
      </p:sp>
      <p:graphicFrame>
        <p:nvGraphicFramePr>
          <p:cNvPr id="4" name="テーブル 2"/>
          <p:cNvGraphicFramePr/>
          <p:nvPr/>
        </p:nvGraphicFramePr>
        <p:xfrm>
          <a:off x="2509822" y="5953918"/>
          <a:ext cx="8188160" cy="76860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89989"/>
                <a:gridCol w="1204130"/>
                <a:gridCol w="1221341"/>
                <a:gridCol w="985248"/>
                <a:gridCol w="2687452"/>
              </a:tblGrid>
              <a:tr h="33529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/>
                        <a:t>HR</a:t>
                      </a:r>
                    </a:p>
                  </a:txBody>
                  <a:tcPr marL="73025" marR="73025" marT="0" marB="0"/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 dirty="0"/>
                        <a:t>95% CI</a:t>
                      </a:r>
                    </a:p>
                  </a:txBody>
                  <a:tcPr marL="73025" marR="73025" marT="0" marB="0"/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b="0" u="none" strike="noStrike"/>
                        <a:t>        </a:t>
                      </a:r>
                      <a:r>
                        <a:rPr sz="2400" b="0" u="none" strike="noStrike"/>
                        <a:t>p-value</a:t>
                      </a:r>
                    </a:p>
                  </a:txBody>
                  <a:tcPr marL="73025" marR="73025" marT="0" marB="0"/>
                </a:tc>
              </a:tr>
              <a:tr h="402843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PSA-RR andCSS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1.013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1.009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1.017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&lt;0.0001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sp>
        <p:nvSpPr>
          <p:cNvPr id="83" name="テキストボックス 82"/>
          <p:cNvSpPr txBox="1"/>
          <p:nvPr/>
        </p:nvSpPr>
        <p:spPr>
          <a:xfrm>
            <a:off x="112713" y="393492"/>
            <a:ext cx="3427413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1c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890837" y="-415924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187826" y="4383923"/>
            <a:ext cx="428307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187826" y="4383923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5256213" y="4383923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324601" y="4383923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7402513" y="4383923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8470901" y="4383923"/>
            <a:ext cx="0" cy="9525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111626" y="459347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137151" y="459347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205538" y="459347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283451" y="459347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51838" y="459347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4006851" y="443748"/>
            <a:ext cx="0" cy="37861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3911601" y="4229935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H="1">
            <a:off x="3911601" y="3477460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3911601" y="272339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3911601" y="1959810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3911601" y="1207335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3911601" y="44374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540126" y="417437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540126" y="3420310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540126" y="265672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540126" y="1902660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540126" y="1140660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540126" y="38659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4006851" y="291348"/>
            <a:ext cx="4913313" cy="4092575"/>
          </a:xfrm>
          <a:custGeom>
            <a:avLst/>
            <a:rect l="l" t="t" r="r" b="b"/>
            <a:pathLst>
              <a:path w="515" h="429">
                <a:moveTo>
                  <a:pt x="0" y="0"/>
                </a:moveTo>
                <a:lnTo>
                  <a:pt x="0" y="429"/>
                </a:lnTo>
                <a:lnTo>
                  <a:pt x="515" y="42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981701" y="4869698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 rot="16200000">
            <a:off x="3097213" y="2236035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4187826" y="443748"/>
            <a:ext cx="4494213" cy="3309938"/>
          </a:xfrm>
          <a:custGeom>
            <a:avLst/>
            <a:rect l="l" t="t" r="r" b="b"/>
            <a:pathLst>
              <a:path w="471" h="347">
                <a:moveTo>
                  <a:pt x="0" y="0"/>
                </a:moveTo>
                <a:lnTo>
                  <a:pt x="17" y="0"/>
                </a:lnTo>
                <a:lnTo>
                  <a:pt x="17" y="65"/>
                </a:lnTo>
                <a:lnTo>
                  <a:pt x="39" y="65"/>
                </a:lnTo>
                <a:lnTo>
                  <a:pt x="39" y="76"/>
                </a:lnTo>
                <a:lnTo>
                  <a:pt x="45" y="76"/>
                </a:lnTo>
                <a:lnTo>
                  <a:pt x="45" y="88"/>
                </a:lnTo>
                <a:lnTo>
                  <a:pt x="73" y="88"/>
                </a:lnTo>
                <a:lnTo>
                  <a:pt x="73" y="101"/>
                </a:lnTo>
                <a:lnTo>
                  <a:pt x="78" y="101"/>
                </a:lnTo>
                <a:lnTo>
                  <a:pt x="78" y="115"/>
                </a:lnTo>
                <a:lnTo>
                  <a:pt x="84" y="115"/>
                </a:lnTo>
                <a:lnTo>
                  <a:pt x="84" y="129"/>
                </a:lnTo>
                <a:lnTo>
                  <a:pt x="101" y="129"/>
                </a:lnTo>
                <a:lnTo>
                  <a:pt x="101" y="161"/>
                </a:lnTo>
                <a:lnTo>
                  <a:pt x="106" y="161"/>
                </a:lnTo>
                <a:lnTo>
                  <a:pt x="106" y="177"/>
                </a:lnTo>
                <a:lnTo>
                  <a:pt x="118" y="177"/>
                </a:lnTo>
                <a:lnTo>
                  <a:pt x="118" y="193"/>
                </a:lnTo>
                <a:lnTo>
                  <a:pt x="123" y="193"/>
                </a:lnTo>
                <a:lnTo>
                  <a:pt x="123" y="210"/>
                </a:lnTo>
                <a:lnTo>
                  <a:pt x="135" y="210"/>
                </a:lnTo>
                <a:lnTo>
                  <a:pt x="135" y="227"/>
                </a:lnTo>
                <a:lnTo>
                  <a:pt x="157" y="227"/>
                </a:lnTo>
                <a:lnTo>
                  <a:pt x="157" y="246"/>
                </a:lnTo>
                <a:lnTo>
                  <a:pt x="241" y="246"/>
                </a:lnTo>
                <a:lnTo>
                  <a:pt x="241" y="265"/>
                </a:lnTo>
                <a:lnTo>
                  <a:pt x="264" y="265"/>
                </a:lnTo>
                <a:lnTo>
                  <a:pt x="264" y="303"/>
                </a:lnTo>
                <a:lnTo>
                  <a:pt x="286" y="303"/>
                </a:lnTo>
                <a:lnTo>
                  <a:pt x="286" y="322"/>
                </a:lnTo>
                <a:lnTo>
                  <a:pt x="331" y="322"/>
                </a:lnTo>
                <a:lnTo>
                  <a:pt x="331" y="347"/>
                </a:lnTo>
                <a:lnTo>
                  <a:pt x="471" y="347"/>
                </a:lnTo>
              </a:path>
            </a:pathLst>
          </a:cu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4187826" y="443748"/>
            <a:ext cx="4283075" cy="3786188"/>
          </a:xfrm>
          <a:custGeom>
            <a:avLst/>
            <a:rect l="l" t="t" r="r" b="b"/>
            <a:pathLst>
              <a:path w="449" h="397">
                <a:moveTo>
                  <a:pt x="0" y="0"/>
                </a:moveTo>
                <a:lnTo>
                  <a:pt x="5" y="0"/>
                </a:lnTo>
                <a:lnTo>
                  <a:pt x="5" y="4"/>
                </a:lnTo>
                <a:lnTo>
                  <a:pt x="11" y="4"/>
                </a:lnTo>
                <a:lnTo>
                  <a:pt x="11" y="8"/>
                </a:lnTo>
                <a:lnTo>
                  <a:pt x="28" y="8"/>
                </a:lnTo>
                <a:lnTo>
                  <a:pt x="28" y="12"/>
                </a:lnTo>
                <a:lnTo>
                  <a:pt x="50" y="12"/>
                </a:lnTo>
                <a:lnTo>
                  <a:pt x="50" y="22"/>
                </a:lnTo>
                <a:lnTo>
                  <a:pt x="67" y="22"/>
                </a:lnTo>
                <a:lnTo>
                  <a:pt x="67" y="27"/>
                </a:lnTo>
                <a:lnTo>
                  <a:pt x="78" y="27"/>
                </a:lnTo>
                <a:lnTo>
                  <a:pt x="78" y="43"/>
                </a:lnTo>
                <a:lnTo>
                  <a:pt x="90" y="43"/>
                </a:lnTo>
                <a:lnTo>
                  <a:pt x="90" y="55"/>
                </a:lnTo>
                <a:lnTo>
                  <a:pt x="95" y="55"/>
                </a:lnTo>
                <a:lnTo>
                  <a:pt x="95" y="60"/>
                </a:lnTo>
                <a:lnTo>
                  <a:pt x="123" y="60"/>
                </a:lnTo>
                <a:lnTo>
                  <a:pt x="123" y="66"/>
                </a:lnTo>
                <a:lnTo>
                  <a:pt x="135" y="66"/>
                </a:lnTo>
                <a:lnTo>
                  <a:pt x="135" y="73"/>
                </a:lnTo>
                <a:lnTo>
                  <a:pt x="140" y="73"/>
                </a:lnTo>
                <a:lnTo>
                  <a:pt x="140" y="79"/>
                </a:lnTo>
                <a:lnTo>
                  <a:pt x="146" y="79"/>
                </a:lnTo>
                <a:lnTo>
                  <a:pt x="146" y="85"/>
                </a:lnTo>
                <a:lnTo>
                  <a:pt x="151" y="85"/>
                </a:lnTo>
                <a:lnTo>
                  <a:pt x="151" y="98"/>
                </a:lnTo>
                <a:lnTo>
                  <a:pt x="174" y="98"/>
                </a:lnTo>
                <a:lnTo>
                  <a:pt x="174" y="105"/>
                </a:lnTo>
                <a:lnTo>
                  <a:pt x="191" y="105"/>
                </a:lnTo>
                <a:lnTo>
                  <a:pt x="191" y="112"/>
                </a:lnTo>
                <a:lnTo>
                  <a:pt x="202" y="112"/>
                </a:lnTo>
                <a:lnTo>
                  <a:pt x="202" y="120"/>
                </a:lnTo>
                <a:lnTo>
                  <a:pt x="213" y="120"/>
                </a:lnTo>
                <a:lnTo>
                  <a:pt x="213" y="128"/>
                </a:lnTo>
                <a:lnTo>
                  <a:pt x="230" y="128"/>
                </a:lnTo>
                <a:lnTo>
                  <a:pt x="230" y="136"/>
                </a:lnTo>
                <a:lnTo>
                  <a:pt x="252" y="136"/>
                </a:lnTo>
                <a:lnTo>
                  <a:pt x="252" y="147"/>
                </a:lnTo>
                <a:lnTo>
                  <a:pt x="258" y="147"/>
                </a:lnTo>
                <a:lnTo>
                  <a:pt x="258" y="157"/>
                </a:lnTo>
                <a:lnTo>
                  <a:pt x="264" y="157"/>
                </a:lnTo>
                <a:lnTo>
                  <a:pt x="264" y="168"/>
                </a:lnTo>
                <a:lnTo>
                  <a:pt x="269" y="168"/>
                </a:lnTo>
                <a:lnTo>
                  <a:pt x="269" y="189"/>
                </a:lnTo>
                <a:lnTo>
                  <a:pt x="297" y="189"/>
                </a:lnTo>
                <a:lnTo>
                  <a:pt x="297" y="199"/>
                </a:lnTo>
                <a:lnTo>
                  <a:pt x="314" y="199"/>
                </a:lnTo>
                <a:lnTo>
                  <a:pt x="314" y="212"/>
                </a:lnTo>
                <a:lnTo>
                  <a:pt x="331" y="212"/>
                </a:lnTo>
                <a:lnTo>
                  <a:pt x="331" y="228"/>
                </a:lnTo>
                <a:lnTo>
                  <a:pt x="382" y="228"/>
                </a:lnTo>
                <a:lnTo>
                  <a:pt x="382" y="270"/>
                </a:lnTo>
                <a:lnTo>
                  <a:pt x="449" y="270"/>
                </a:lnTo>
                <a:lnTo>
                  <a:pt x="449" y="397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5" name="Freeform 34"/>
          <p:cNvSpPr/>
          <p:nvPr/>
        </p:nvSpPr>
        <p:spPr bwMode="auto">
          <a:xfrm>
            <a:off x="4187826" y="443748"/>
            <a:ext cx="4551363" cy="992188"/>
          </a:xfrm>
          <a:custGeom>
            <a:avLst/>
            <a:rect l="l" t="t" r="r" b="b"/>
            <a:pathLst>
              <a:path w="477" h="104">
                <a:moveTo>
                  <a:pt x="0" y="0"/>
                </a:moveTo>
                <a:lnTo>
                  <a:pt x="17" y="0"/>
                </a:lnTo>
                <a:lnTo>
                  <a:pt x="17" y="6"/>
                </a:lnTo>
                <a:lnTo>
                  <a:pt x="22" y="6"/>
                </a:lnTo>
                <a:lnTo>
                  <a:pt x="22" y="11"/>
                </a:lnTo>
                <a:lnTo>
                  <a:pt x="112" y="11"/>
                </a:lnTo>
                <a:lnTo>
                  <a:pt x="112" y="19"/>
                </a:lnTo>
                <a:lnTo>
                  <a:pt x="146" y="19"/>
                </a:lnTo>
                <a:lnTo>
                  <a:pt x="146" y="28"/>
                </a:lnTo>
                <a:lnTo>
                  <a:pt x="163" y="28"/>
                </a:lnTo>
                <a:lnTo>
                  <a:pt x="163" y="37"/>
                </a:lnTo>
                <a:lnTo>
                  <a:pt x="174" y="37"/>
                </a:lnTo>
                <a:lnTo>
                  <a:pt x="174" y="46"/>
                </a:lnTo>
                <a:lnTo>
                  <a:pt x="219" y="46"/>
                </a:lnTo>
                <a:lnTo>
                  <a:pt x="219" y="56"/>
                </a:lnTo>
                <a:lnTo>
                  <a:pt x="241" y="56"/>
                </a:lnTo>
                <a:lnTo>
                  <a:pt x="241" y="67"/>
                </a:lnTo>
                <a:lnTo>
                  <a:pt x="264" y="67"/>
                </a:lnTo>
                <a:lnTo>
                  <a:pt x="264" y="78"/>
                </a:lnTo>
                <a:lnTo>
                  <a:pt x="342" y="78"/>
                </a:lnTo>
                <a:lnTo>
                  <a:pt x="342" y="91"/>
                </a:lnTo>
                <a:lnTo>
                  <a:pt x="354" y="91"/>
                </a:lnTo>
                <a:lnTo>
                  <a:pt x="354" y="104"/>
                </a:lnTo>
                <a:lnTo>
                  <a:pt x="477" y="104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068763" y="532848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137151" y="532848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6248401" y="5328485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7326313" y="5328485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8394701" y="5328485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030663" y="5509460"/>
            <a:ext cx="3143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5137151" y="5509460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6205538" y="5509460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283451" y="5509460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8394701" y="5509460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068763" y="569043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5137151" y="569043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6205538" y="569043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83451" y="5690435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8394701" y="5690435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006851" y="5050673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8347076" y="662823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Line 55"/>
          <p:cNvSpPr>
            <a:spLocks noChangeShapeType="1"/>
          </p:cNvSpPr>
          <p:nvPr/>
        </p:nvSpPr>
        <p:spPr bwMode="auto">
          <a:xfrm>
            <a:off x="8347076" y="843798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>
            <a:off x="8347076" y="1024773"/>
            <a:ext cx="277813" cy="0"/>
          </a:xfrm>
          <a:prstGeom prst="line">
            <a:avLst/>
          </a:prstGeom>
          <a:noFill/>
          <a:ln w="28575" cap="rnd">
            <a:solidFill>
              <a:schemeClr val="accent6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8213726" y="348498"/>
            <a:ext cx="7048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PSA.90.2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8758238" y="568852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64" name="Rectangle 434"/>
          <p:cNvSpPr>
            <a:spLocks noChangeArrowheads="1"/>
          </p:cNvSpPr>
          <p:nvPr/>
        </p:nvSpPr>
        <p:spPr bwMode="auto">
          <a:xfrm>
            <a:off x="8757274" y="749953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5" name="Rectangle 435"/>
          <p:cNvSpPr>
            <a:spLocks noChangeArrowheads="1"/>
          </p:cNvSpPr>
          <p:nvPr/>
        </p:nvSpPr>
        <p:spPr bwMode="auto">
          <a:xfrm>
            <a:off x="8770922" y="954120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6" name="Rectangle 58"/>
          <p:cNvSpPr>
            <a:spLocks noChangeArrowheads="1"/>
          </p:cNvSpPr>
          <p:nvPr/>
        </p:nvSpPr>
        <p:spPr bwMode="auto">
          <a:xfrm>
            <a:off x="2538395" y="5690435"/>
            <a:ext cx="1261114" cy="1846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r>
              <a:rPr lang="en-US" altLang="ja-JP" sz="1200" dirty="0">
                <a:cs typeface="Arial" pitchFamily="34" charset="0" panose="020B0604020202020204"/>
              </a:rPr>
              <a:t>PSA decline </a:t>
            </a:r>
            <a:r>
              <a:rPr lang="en-US" altLang="ja-JP" sz="1200" dirty="0">
                <a:solidFill>
                  <a:srgbClr val="000000"/>
                </a:solidFill>
                <a:cs typeface="Arial" pitchFamily="34" charset="0" panose="020B0604020202020204"/>
              </a:rPr>
              <a:t>≥90%</a:t>
            </a:r>
            <a:endParaRPr kumimoji="0" lang="ja-JP" altLang="ja-JP" sz="12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 panose="020B0604020202020204"/>
            </a:endParaRPr>
          </a:p>
        </p:txBody>
      </p:sp>
      <p:sp>
        <p:nvSpPr>
          <p:cNvPr id="67" name="Rectangle 434"/>
          <p:cNvSpPr>
            <a:spLocks noChangeArrowheads="1"/>
          </p:cNvSpPr>
          <p:nvPr/>
        </p:nvSpPr>
        <p:spPr bwMode="auto">
          <a:xfrm>
            <a:off x="2538395" y="5509460"/>
            <a:ext cx="1395460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0 - 90%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8" name="Rectangle 435"/>
          <p:cNvSpPr>
            <a:spLocks noChangeArrowheads="1"/>
          </p:cNvSpPr>
          <p:nvPr/>
        </p:nvSpPr>
        <p:spPr bwMode="auto">
          <a:xfrm>
            <a:off x="2559179" y="5325291"/>
            <a:ext cx="1219547" cy="184169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1200" dirty="0">
                <a:solidFill>
                  <a:srgbClr val="000000"/>
                </a:solidFill>
              </a:rPr>
              <a:t>PSA decline </a:t>
            </a:r>
            <a:r>
              <a:rPr lang="en-US" altLang="ja-JP" sz="1200" dirty="0"/>
              <a:t>≤ 0%</a:t>
            </a:r>
            <a:endParaRPr kumimoji="0" lang="ja-JP" altLang="ja-JP" sz="18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81993" y="1130700"/>
            <a:ext cx="2192953" cy="824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</a:t>
            </a:r>
            <a:endParaRPr kumimoji="1" lang="ja-JP" altLang="ja-JP" sz="2400" dirty="0"/>
          </a:p>
          <a:p>
            <a:r>
              <a:rPr kumimoji="1" lang="ja-JP" altLang="ja-JP" sz="2400" dirty="0"/>
              <a:t>PSA decline rate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597814" y="4387183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P&lt;0.0001</a:t>
            </a:r>
            <a:endParaRPr kumimoji="1" lang="ja-JP" altLang="en-US" sz="2400" dirty="0"/>
          </a:p>
        </p:txBody>
      </p:sp>
      <p:graphicFrame>
        <p:nvGraphicFramePr>
          <p:cNvPr id="3" name="テーブル 2"/>
          <p:cNvGraphicFramePr/>
          <p:nvPr/>
        </p:nvGraphicFramePr>
        <p:xfrm>
          <a:off x="2164789" y="5994401"/>
          <a:ext cx="8950670" cy="731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13122"/>
                <a:gridCol w="1587737"/>
                <a:gridCol w="1334863"/>
                <a:gridCol w="1076656"/>
                <a:gridCol w="2938292"/>
              </a:tblGrid>
              <a:tr h="33529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/>
                        <a:t>HR</a:t>
                      </a:r>
                    </a:p>
                  </a:txBody>
                  <a:tcPr marL="73025" marR="73025" marT="0" marB="0"/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400" b="0" u="none" strike="noStrike" dirty="0"/>
                        <a:t>95% CI</a:t>
                      </a:r>
                    </a:p>
                  </a:txBody>
                  <a:tcPr marL="73025" marR="73025" marT="0" marB="0"/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400" u="none" strike="noStrike" dirty="0"/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b="0" u="none" strike="noStrike"/>
                        <a:t>        </a:t>
                      </a:r>
                      <a:r>
                        <a:rPr sz="2400" b="0" u="none" strike="noStrike"/>
                        <a:t>p-value</a:t>
                      </a:r>
                    </a:p>
                  </a:txBody>
                  <a:tcPr marL="73025" marR="73025" marT="0" marB="0"/>
                </a:tc>
              </a:tr>
              <a:tr h="331717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PSA-RR and</a:t>
                      </a:r>
                      <a:r>
                        <a:rPr sz="2400" u="none" strike="noStrike" dirty="0"/>
                        <a:t>OS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1.007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dirty="0"/>
                        <a:t>1.015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400" u="none" strike="noStrike" dirty="0"/>
                        <a:t>&lt;0.0001</a:t>
                      </a:r>
                      <a:endParaRPr sz="2400" u="none" strike="noStrike" dirty="0"/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sp>
        <p:nvSpPr>
          <p:cNvPr id="80" name="テキストボックス 79"/>
          <p:cNvSpPr txBox="1"/>
          <p:nvPr/>
        </p:nvSpPr>
        <p:spPr>
          <a:xfrm>
            <a:off x="174624" y="262079"/>
            <a:ext cx="3308351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1d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073526" y="4297363"/>
            <a:ext cx="1965325" cy="118268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073526" y="5203826"/>
            <a:ext cx="1965325" cy="0"/>
          </a:xfrm>
          <a:prstGeom prst="line">
            <a:avLst/>
          </a:prstGeom>
          <a:noFill/>
          <a:ln w="28575" cap="flat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5056188" y="5480051"/>
            <a:ext cx="0" cy="95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5056188" y="3076576"/>
            <a:ext cx="0" cy="1220788"/>
          </a:xfrm>
          <a:custGeom>
            <a:avLst/>
            <a:rect l="l" t="t" r="r" b="b"/>
            <a:pathLst>
              <a:path w="0" h="128">
                <a:moveTo>
                  <a:pt x="0" y="4"/>
                </a:moveTo>
                <a:lnTo>
                  <a:pt x="0" y="8"/>
                </a:lnTo>
                <a:moveTo>
                  <a:pt x="0" y="12"/>
                </a:moveTo>
                <a:lnTo>
                  <a:pt x="0" y="16"/>
                </a:lnTo>
                <a:moveTo>
                  <a:pt x="0" y="20"/>
                </a:moveTo>
                <a:lnTo>
                  <a:pt x="0" y="24"/>
                </a:lnTo>
                <a:moveTo>
                  <a:pt x="0" y="28"/>
                </a:moveTo>
                <a:lnTo>
                  <a:pt x="0" y="32"/>
                </a:lnTo>
                <a:moveTo>
                  <a:pt x="0" y="36"/>
                </a:moveTo>
                <a:lnTo>
                  <a:pt x="0" y="40"/>
                </a:lnTo>
                <a:moveTo>
                  <a:pt x="0" y="44"/>
                </a:moveTo>
                <a:lnTo>
                  <a:pt x="0" y="48"/>
                </a:lnTo>
                <a:moveTo>
                  <a:pt x="0" y="52"/>
                </a:moveTo>
                <a:lnTo>
                  <a:pt x="0" y="56"/>
                </a:lnTo>
                <a:moveTo>
                  <a:pt x="0" y="60"/>
                </a:moveTo>
                <a:lnTo>
                  <a:pt x="0" y="64"/>
                </a:lnTo>
                <a:moveTo>
                  <a:pt x="0" y="68"/>
                </a:moveTo>
                <a:lnTo>
                  <a:pt x="0" y="72"/>
                </a:lnTo>
                <a:moveTo>
                  <a:pt x="0" y="76"/>
                </a:moveTo>
                <a:lnTo>
                  <a:pt x="0" y="80"/>
                </a:lnTo>
                <a:moveTo>
                  <a:pt x="0" y="84"/>
                </a:moveTo>
                <a:lnTo>
                  <a:pt x="0" y="88"/>
                </a:lnTo>
                <a:moveTo>
                  <a:pt x="0" y="92"/>
                </a:moveTo>
                <a:lnTo>
                  <a:pt x="0" y="96"/>
                </a:lnTo>
                <a:moveTo>
                  <a:pt x="0" y="100"/>
                </a:moveTo>
                <a:lnTo>
                  <a:pt x="0" y="104"/>
                </a:lnTo>
                <a:moveTo>
                  <a:pt x="0" y="108"/>
                </a:moveTo>
                <a:lnTo>
                  <a:pt x="0" y="112"/>
                </a:lnTo>
                <a:moveTo>
                  <a:pt x="0" y="116"/>
                </a:moveTo>
                <a:lnTo>
                  <a:pt x="0" y="120"/>
                </a:lnTo>
                <a:moveTo>
                  <a:pt x="0" y="124"/>
                </a:move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4570413" y="5527676"/>
            <a:ext cx="973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4570413" y="3038476"/>
            <a:ext cx="973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073526" y="4297363"/>
            <a:ext cx="1965325" cy="1182688"/>
          </a:xfrm>
          <a:prstGeom prst="rect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027613" y="1520826"/>
            <a:ext cx="57150" cy="57150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26213" y="3857626"/>
            <a:ext cx="1954213" cy="14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6526213" y="4926013"/>
            <a:ext cx="1954213" cy="0"/>
          </a:xfrm>
          <a:prstGeom prst="line">
            <a:avLst/>
          </a:prstGeom>
          <a:noFill/>
          <a:ln w="28575" cap="flat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7497763" y="5356226"/>
            <a:ext cx="0" cy="133350"/>
          </a:xfrm>
          <a:custGeom>
            <a:avLst/>
            <a:rect l="l" t="t" r="r" b="b"/>
            <a:pathLst>
              <a:path w="0" h="14">
                <a:moveTo>
                  <a:pt x="0" y="10"/>
                </a:moveTo>
                <a:lnTo>
                  <a:pt x="0" y="6"/>
                </a:lnTo>
                <a:moveTo>
                  <a:pt x="0" y="2"/>
                </a:move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7497763" y="2198688"/>
            <a:ext cx="0" cy="1658938"/>
          </a:xfrm>
          <a:custGeom>
            <a:avLst/>
            <a:rect l="l" t="t" r="r" b="b"/>
            <a:pathLst>
              <a:path w="0" h="174">
                <a:moveTo>
                  <a:pt x="0" y="4"/>
                </a:moveTo>
                <a:lnTo>
                  <a:pt x="0" y="8"/>
                </a:lnTo>
                <a:moveTo>
                  <a:pt x="0" y="12"/>
                </a:moveTo>
                <a:lnTo>
                  <a:pt x="0" y="16"/>
                </a:lnTo>
                <a:moveTo>
                  <a:pt x="0" y="20"/>
                </a:moveTo>
                <a:lnTo>
                  <a:pt x="0" y="24"/>
                </a:lnTo>
                <a:moveTo>
                  <a:pt x="0" y="28"/>
                </a:moveTo>
                <a:lnTo>
                  <a:pt x="0" y="32"/>
                </a:lnTo>
                <a:moveTo>
                  <a:pt x="0" y="36"/>
                </a:moveTo>
                <a:lnTo>
                  <a:pt x="0" y="40"/>
                </a:lnTo>
                <a:moveTo>
                  <a:pt x="0" y="44"/>
                </a:moveTo>
                <a:lnTo>
                  <a:pt x="0" y="48"/>
                </a:lnTo>
                <a:moveTo>
                  <a:pt x="0" y="52"/>
                </a:moveTo>
                <a:lnTo>
                  <a:pt x="0" y="56"/>
                </a:lnTo>
                <a:moveTo>
                  <a:pt x="0" y="60"/>
                </a:moveTo>
                <a:lnTo>
                  <a:pt x="0" y="64"/>
                </a:lnTo>
                <a:moveTo>
                  <a:pt x="0" y="68"/>
                </a:moveTo>
                <a:lnTo>
                  <a:pt x="0" y="72"/>
                </a:lnTo>
                <a:moveTo>
                  <a:pt x="0" y="76"/>
                </a:moveTo>
                <a:lnTo>
                  <a:pt x="0" y="80"/>
                </a:lnTo>
                <a:moveTo>
                  <a:pt x="0" y="84"/>
                </a:moveTo>
                <a:lnTo>
                  <a:pt x="0" y="88"/>
                </a:lnTo>
                <a:moveTo>
                  <a:pt x="0" y="92"/>
                </a:moveTo>
                <a:lnTo>
                  <a:pt x="0" y="96"/>
                </a:lnTo>
                <a:moveTo>
                  <a:pt x="0" y="100"/>
                </a:moveTo>
                <a:lnTo>
                  <a:pt x="0" y="104"/>
                </a:lnTo>
                <a:moveTo>
                  <a:pt x="0" y="108"/>
                </a:moveTo>
                <a:lnTo>
                  <a:pt x="0" y="112"/>
                </a:lnTo>
                <a:moveTo>
                  <a:pt x="0" y="116"/>
                </a:moveTo>
                <a:lnTo>
                  <a:pt x="0" y="120"/>
                </a:lnTo>
                <a:moveTo>
                  <a:pt x="0" y="124"/>
                </a:moveTo>
                <a:lnTo>
                  <a:pt x="0" y="128"/>
                </a:lnTo>
                <a:moveTo>
                  <a:pt x="0" y="132"/>
                </a:moveTo>
                <a:lnTo>
                  <a:pt x="0" y="136"/>
                </a:lnTo>
                <a:moveTo>
                  <a:pt x="0" y="140"/>
                </a:moveTo>
                <a:lnTo>
                  <a:pt x="0" y="144"/>
                </a:lnTo>
                <a:moveTo>
                  <a:pt x="0" y="148"/>
                </a:moveTo>
                <a:lnTo>
                  <a:pt x="0" y="152"/>
                </a:lnTo>
                <a:moveTo>
                  <a:pt x="0" y="156"/>
                </a:moveTo>
                <a:lnTo>
                  <a:pt x="0" y="160"/>
                </a:lnTo>
                <a:moveTo>
                  <a:pt x="0" y="164"/>
                </a:moveTo>
                <a:lnTo>
                  <a:pt x="0" y="168"/>
                </a:lnTo>
                <a:moveTo>
                  <a:pt x="0" y="172"/>
                </a:move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7011988" y="5527676"/>
            <a:ext cx="982663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7011988" y="2160588"/>
            <a:ext cx="982663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6526213" y="3857626"/>
            <a:ext cx="1954213" cy="1498600"/>
          </a:xfrm>
          <a:prstGeom prst="rect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7469188" y="1511301"/>
            <a:ext cx="57150" cy="57150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7469188" y="1120776"/>
            <a:ext cx="57150" cy="57150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056188" y="5708651"/>
            <a:ext cx="244157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5056188" y="57086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7497763" y="57086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4979988" y="5910263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en-US" altLang="ja-JP" sz="2000" b="0" i="0" u="none" strike="noStrike" cap="none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7421563" y="5910263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V="1">
            <a:off x="3635376" y="1168401"/>
            <a:ext cx="0" cy="435927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3549651" y="5527676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H="1">
            <a:off x="3549651" y="4659313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3549651" y="3781426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H="1">
            <a:off x="3549651" y="2914651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>
            <a:off x="3549651" y="2036763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>
            <a:off x="3549651" y="1168401"/>
            <a:ext cx="8572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3082926" y="5470526"/>
            <a:ext cx="37147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-100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3168651" y="4592638"/>
            <a:ext cx="2857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-50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3302001" y="37242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3216276" y="28479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3140076" y="1979613"/>
            <a:ext cx="3143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3140076" y="1101726"/>
            <a:ext cx="3143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150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6067426" y="6281738"/>
            <a:ext cx="4191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ARSI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 rot="16200000">
            <a:off x="2462213" y="3228976"/>
            <a:ext cx="11239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PSA.response..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3635376" y="968376"/>
            <a:ext cx="5284788" cy="4740275"/>
          </a:xfrm>
          <a:prstGeom prst="rect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9485194" y="5076967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P=0.0252</a:t>
            </a:r>
            <a:endParaRPr kumimoji="1" lang="ja-JP" altLang="en-US" sz="2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33385" y="4604049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-81.5%</a:t>
            </a:r>
            <a:endParaRPr kumimoji="1" lang="ja-JP" altLang="en-US" sz="24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011988" y="4234192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-65.4%</a:t>
            </a:r>
            <a:endParaRPr kumimoji="1" lang="ja-JP" altLang="en-US" sz="2400" dirty="0"/>
          </a:p>
        </p:txBody>
      </p:sp>
      <p:sp>
        <p:nvSpPr>
          <p:cNvPr id="49" name="テキストボックス 245"/>
          <p:cNvSpPr txBox="1"/>
          <p:nvPr/>
        </p:nvSpPr>
        <p:spPr>
          <a:xfrm>
            <a:off x="5467960" y="338338"/>
            <a:ext cx="1618030" cy="458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 dirty="0"/>
              <a:t>PSA decline</a:t>
            </a:r>
            <a:endParaRPr lang="en-US" sz="2400" dirty="0"/>
          </a:p>
        </p:txBody>
      </p:sp>
      <p:sp>
        <p:nvSpPr>
          <p:cNvPr id="50" name="テキストボックス 49"/>
          <p:cNvSpPr txBox="1"/>
          <p:nvPr/>
        </p:nvSpPr>
        <p:spPr>
          <a:xfrm>
            <a:off x="184044" y="338338"/>
            <a:ext cx="3408470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2a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テーブル 2"/>
          <p:cNvGraphicFramePr/>
          <p:nvPr/>
        </p:nvGraphicFramePr>
        <p:xfrm>
          <a:off x="1376353" y="4386974"/>
          <a:ext cx="9637389" cy="124848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9281"/>
                <a:gridCol w="2643134"/>
                <a:gridCol w="2795885"/>
                <a:gridCol w="1399281"/>
                <a:gridCol w="1399808"/>
              </a:tblGrid>
              <a:tr h="545418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b="1" u="none" strike="noStrike" dirty="0"/>
                        <a:t>ARSI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b="1" u="none" strike="noStrike" dirty="0"/>
                        <a:t>PSA</a:t>
                      </a:r>
                      <a:endParaRPr lang="ja-JP" sz="2000" b="1" u="none" strike="noStrike" dirty="0"/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strike="noStrike" dirty="0"/>
                        <a:t>r</a:t>
                      </a:r>
                      <a:r>
                        <a:rPr sz="2000" b="1" u="none" strike="noStrike" dirty="0"/>
                        <a:t>esponse</a:t>
                      </a:r>
                      <a:r>
                        <a:rPr lang="en-US" sz="2000" b="1" u="none" strike="noStrike" dirty="0"/>
                        <a:t> </a:t>
                      </a:r>
                      <a:r>
                        <a:rPr sz="2000" b="1" u="none" strike="noStrike" dirty="0"/>
                        <a:t>&lt;</a:t>
                      </a:r>
                      <a:r>
                        <a:rPr lang="en-US" sz="2000" b="1" u="none" strike="noStrike" dirty="0"/>
                        <a:t> </a:t>
                      </a:r>
                      <a:r>
                        <a:rPr sz="2000" b="1" u="none" strike="noStrike" dirty="0"/>
                        <a:t>90%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b="1" u="none" strike="noStrike" dirty="0"/>
                        <a:t>PSA</a:t>
                      </a:r>
                      <a:endParaRPr lang="ja-JP" sz="2000" b="1" u="none" strike="noStrike" dirty="0"/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strike="noStrike" dirty="0"/>
                        <a:t>r</a:t>
                      </a:r>
                      <a:r>
                        <a:rPr sz="2000" b="1" u="none" strike="noStrike" dirty="0"/>
                        <a:t>esponse</a:t>
                      </a:r>
                      <a:r>
                        <a:rPr lang="en-US" sz="2000" b="1" u="none" strike="noStrike" dirty="0"/>
                        <a:t> </a:t>
                      </a:r>
                      <a:r>
                        <a:rPr lang="en-US" altLang="ja-JP" sz="2000" b="1" dirty="0">
                          <a:solidFill>
                            <a:srgbClr val="000000"/>
                          </a:solidFill>
                          <a:cs typeface="Arial" pitchFamily="34" charset="0" panose="020B0604020202020204"/>
                        </a:rPr>
                        <a:t>≥ </a:t>
                      </a:r>
                      <a:r>
                        <a:rPr sz="2000" b="1" u="none" strike="noStrike" dirty="0"/>
                        <a:t>90%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b="1" u="none" strike="noStrike" dirty="0"/>
                        <a:t>NA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b="1" u="none" strike="noStrike" dirty="0"/>
                        <a:t>p-value</a:t>
                      </a:r>
                    </a:p>
                  </a:txBody>
                  <a:tcPr marL="73025" marR="73025" marT="0" marB="0" anchor="ctr"/>
                </a:tc>
              </a:tr>
              <a:tr h="310475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 dirty="0"/>
                        <a:t>ABI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/>
                        <a:t>41 (70.7%)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/>
                        <a:t>13 (22.4%)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/>
                        <a:t>4 (6.9%)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/>
                        <a:t>0.0478</a:t>
                      </a:r>
                    </a:p>
                  </a:txBody>
                  <a:tcPr marL="73025" marR="73025" marT="0" marB="0" anchor="ctr"/>
                </a:tc>
              </a:tr>
              <a:tr h="328408"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 dirty="0"/>
                        <a:t>ENZ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 dirty="0"/>
                        <a:t>98 (60.5%)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 dirty="0"/>
                        <a:t>60 (37.0%)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2000" u="none" strike="noStrike" dirty="0"/>
                        <a:t>4 (2.7%)</a:t>
                      </a:r>
                    </a:p>
                  </a:txBody>
                  <a:tcPr marL="73025" marR="73025" marT="0" marB="0" anchor="ctr"/>
                </a:tc>
                <a:tc>
                  <a:txBody>
                    <a:bodyPr lIns="73025" tIns="0" rIns="73025" bIns="0" anchor="ctr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/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graphicFrame>
        <p:nvGraphicFramePr>
          <p:cNvPr id="7" name="グラフ 6"/>
          <p:cNvGraphicFramePr/>
          <p:nvPr/>
        </p:nvGraphicFramePr>
        <p:xfrm>
          <a:off x="1189629" y="1371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グラフ 8"/>
          <p:cNvGraphicFramePr/>
          <p:nvPr/>
        </p:nvGraphicFramePr>
        <p:xfrm>
          <a:off x="5761629" y="1371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テキストボックス 245"/>
          <p:cNvSpPr txBox="1"/>
          <p:nvPr/>
        </p:nvSpPr>
        <p:spPr>
          <a:xfrm>
            <a:off x="4765495" y="277918"/>
            <a:ext cx="1854666" cy="458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 dirty="0"/>
              <a:t>PSA response</a:t>
            </a:r>
            <a:endParaRPr lang="en-US" sz="2400" dirty="0"/>
          </a:p>
        </p:txBody>
      </p:sp>
      <p:sp>
        <p:nvSpPr>
          <p:cNvPr id="28" name="テキストボックス 27"/>
          <p:cNvSpPr txBox="1"/>
          <p:nvPr/>
        </p:nvSpPr>
        <p:spPr>
          <a:xfrm>
            <a:off x="3174714" y="913012"/>
            <a:ext cx="601831" cy="458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/>
              <a:t>ABI</a:t>
            </a:r>
            <a:endParaRPr lang="en-US" sz="2400"/>
          </a:p>
        </p:txBody>
      </p:sp>
      <p:sp>
        <p:nvSpPr>
          <p:cNvPr id="29" name="テキストボックス 27"/>
          <p:cNvSpPr txBox="1"/>
          <p:nvPr/>
        </p:nvSpPr>
        <p:spPr>
          <a:xfrm>
            <a:off x="8047629" y="913012"/>
            <a:ext cx="671185" cy="458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/>
              <a:t>ENZ</a:t>
            </a:r>
            <a:endParaRPr lang="en-US" sz="2400"/>
          </a:p>
        </p:txBody>
      </p:sp>
      <p:sp>
        <p:nvSpPr>
          <p:cNvPr id="45" name="テキストボックス 44"/>
          <p:cNvSpPr txBox="1"/>
          <p:nvPr/>
        </p:nvSpPr>
        <p:spPr>
          <a:xfrm>
            <a:off x="515185" y="277918"/>
            <a:ext cx="3261360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2b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187826" y="5251451"/>
            <a:ext cx="428307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8782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2562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324601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4025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470901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111626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1371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20553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2834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35183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4006851" y="1130301"/>
            <a:ext cx="0" cy="39592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11601" y="508952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3911601" y="42973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3911601" y="35052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H="1">
            <a:off x="3911601" y="271303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3911601" y="19224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911601" y="11303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540126" y="5022851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540126" y="42306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540126" y="34385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3540126" y="264636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540126" y="18557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540126" y="10636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4006851" y="968376"/>
            <a:ext cx="4913313" cy="4283075"/>
          </a:xfrm>
          <a:custGeom>
            <a:avLst/>
            <a:rect l="l" t="t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5981701" y="5727701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 rot="16200000">
            <a:off x="3097213" y="2998788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Freeform 32"/>
          <p:cNvSpPr/>
          <p:nvPr/>
        </p:nvSpPr>
        <p:spPr bwMode="auto">
          <a:xfrm>
            <a:off x="4187826" y="1130301"/>
            <a:ext cx="4121150" cy="3052763"/>
          </a:xfrm>
          <a:custGeom>
            <a:avLst/>
            <a:rect l="l" t="t" r="r" b="b"/>
            <a:pathLst>
              <a:path w="432" h="320">
                <a:moveTo>
                  <a:pt x="0" y="0"/>
                </a:moveTo>
                <a:lnTo>
                  <a:pt x="17" y="0"/>
                </a:lnTo>
                <a:lnTo>
                  <a:pt x="17" y="16"/>
                </a:lnTo>
                <a:lnTo>
                  <a:pt x="50" y="16"/>
                </a:lnTo>
                <a:lnTo>
                  <a:pt x="50" y="37"/>
                </a:lnTo>
                <a:lnTo>
                  <a:pt x="73" y="37"/>
                </a:lnTo>
                <a:lnTo>
                  <a:pt x="73" y="60"/>
                </a:lnTo>
                <a:lnTo>
                  <a:pt x="78" y="60"/>
                </a:lnTo>
                <a:lnTo>
                  <a:pt x="78" y="84"/>
                </a:lnTo>
                <a:lnTo>
                  <a:pt x="95" y="84"/>
                </a:lnTo>
                <a:lnTo>
                  <a:pt x="95" y="108"/>
                </a:lnTo>
                <a:lnTo>
                  <a:pt x="146" y="108"/>
                </a:lnTo>
                <a:lnTo>
                  <a:pt x="146" y="133"/>
                </a:lnTo>
                <a:lnTo>
                  <a:pt x="157" y="133"/>
                </a:lnTo>
                <a:lnTo>
                  <a:pt x="157" y="159"/>
                </a:lnTo>
                <a:lnTo>
                  <a:pt x="230" y="159"/>
                </a:lnTo>
                <a:lnTo>
                  <a:pt x="230" y="187"/>
                </a:lnTo>
                <a:lnTo>
                  <a:pt x="286" y="187"/>
                </a:lnTo>
                <a:lnTo>
                  <a:pt x="286" y="225"/>
                </a:lnTo>
                <a:lnTo>
                  <a:pt x="382" y="225"/>
                </a:lnTo>
                <a:lnTo>
                  <a:pt x="382" y="320"/>
                </a:lnTo>
                <a:lnTo>
                  <a:pt x="432" y="320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4187826" y="1130301"/>
            <a:ext cx="4551363" cy="2698750"/>
          </a:xfrm>
          <a:custGeom>
            <a:avLst/>
            <a:rect l="l" t="t" r="r" b="b"/>
            <a:pathLst>
              <a:path w="477" h="283">
                <a:moveTo>
                  <a:pt x="0" y="0"/>
                </a:moveTo>
                <a:lnTo>
                  <a:pt x="17" y="0"/>
                </a:lnTo>
                <a:lnTo>
                  <a:pt x="17" y="18"/>
                </a:lnTo>
                <a:lnTo>
                  <a:pt x="67" y="18"/>
                </a:lnTo>
                <a:lnTo>
                  <a:pt x="67" y="25"/>
                </a:lnTo>
                <a:lnTo>
                  <a:pt x="78" y="25"/>
                </a:lnTo>
                <a:lnTo>
                  <a:pt x="78" y="39"/>
                </a:lnTo>
                <a:lnTo>
                  <a:pt x="90" y="39"/>
                </a:lnTo>
                <a:lnTo>
                  <a:pt x="90" y="54"/>
                </a:lnTo>
                <a:lnTo>
                  <a:pt x="101" y="54"/>
                </a:lnTo>
                <a:lnTo>
                  <a:pt x="101" y="62"/>
                </a:lnTo>
                <a:lnTo>
                  <a:pt x="106" y="62"/>
                </a:lnTo>
                <a:lnTo>
                  <a:pt x="106" y="70"/>
                </a:lnTo>
                <a:lnTo>
                  <a:pt x="112" y="70"/>
                </a:lnTo>
                <a:lnTo>
                  <a:pt x="112" y="78"/>
                </a:lnTo>
                <a:lnTo>
                  <a:pt x="135" y="78"/>
                </a:lnTo>
                <a:lnTo>
                  <a:pt x="135" y="86"/>
                </a:lnTo>
                <a:lnTo>
                  <a:pt x="163" y="86"/>
                </a:lnTo>
                <a:lnTo>
                  <a:pt x="163" y="95"/>
                </a:lnTo>
                <a:lnTo>
                  <a:pt x="202" y="95"/>
                </a:lnTo>
                <a:lnTo>
                  <a:pt x="202" y="105"/>
                </a:lnTo>
                <a:lnTo>
                  <a:pt x="213" y="105"/>
                </a:lnTo>
                <a:lnTo>
                  <a:pt x="213" y="116"/>
                </a:lnTo>
                <a:lnTo>
                  <a:pt x="241" y="116"/>
                </a:lnTo>
                <a:lnTo>
                  <a:pt x="241" y="127"/>
                </a:lnTo>
                <a:lnTo>
                  <a:pt x="258" y="127"/>
                </a:lnTo>
                <a:lnTo>
                  <a:pt x="258" y="139"/>
                </a:lnTo>
                <a:lnTo>
                  <a:pt x="264" y="139"/>
                </a:lnTo>
                <a:lnTo>
                  <a:pt x="264" y="175"/>
                </a:lnTo>
                <a:lnTo>
                  <a:pt x="269" y="175"/>
                </a:lnTo>
                <a:lnTo>
                  <a:pt x="269" y="187"/>
                </a:lnTo>
                <a:lnTo>
                  <a:pt x="297" y="187"/>
                </a:lnTo>
                <a:lnTo>
                  <a:pt x="297" y="199"/>
                </a:lnTo>
                <a:lnTo>
                  <a:pt x="331" y="199"/>
                </a:lnTo>
                <a:lnTo>
                  <a:pt x="331" y="217"/>
                </a:lnTo>
                <a:lnTo>
                  <a:pt x="449" y="217"/>
                </a:lnTo>
                <a:lnTo>
                  <a:pt x="449" y="283"/>
                </a:lnTo>
                <a:lnTo>
                  <a:pt x="477" y="283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4068763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5137151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6248401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7326313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8394701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68763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513715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205538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728345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8394701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3568701" y="6186488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3568701" y="6367463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E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4006851" y="5910263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18615" y="1063626"/>
            <a:ext cx="1684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 </a:t>
            </a:r>
            <a:r>
              <a:rPr kumimoji="1" lang="en-US" altLang="ja-JP" sz="2400" dirty="0" err="1"/>
              <a:t>arat-arat</a:t>
            </a:r>
            <a:endParaRPr kumimoji="1" lang="ja-JP" altLang="en-US" sz="24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9771797" y="5661026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P=0.33</a:t>
            </a:r>
            <a:endParaRPr kumimoji="1" lang="ja-JP" altLang="en-US" sz="2400" dirty="0"/>
          </a:p>
        </p:txBody>
      </p:sp>
      <p:sp>
        <p:nvSpPr>
          <p:cNvPr id="2" name="Line 47"/>
          <p:cNvSpPr>
            <a:spLocks noChangeShapeType="1"/>
          </p:cNvSpPr>
          <p:nvPr/>
        </p:nvSpPr>
        <p:spPr bwMode="auto">
          <a:xfrm>
            <a:off x="8337551" y="13398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Line 48"/>
          <p:cNvSpPr>
            <a:spLocks noChangeShapeType="1"/>
          </p:cNvSpPr>
          <p:nvPr/>
        </p:nvSpPr>
        <p:spPr bwMode="auto">
          <a:xfrm>
            <a:off x="8337551" y="1630010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Rectangle 50"/>
          <p:cNvSpPr>
            <a:spLocks noChangeArrowheads="1"/>
          </p:cNvSpPr>
          <p:nvPr/>
        </p:nvSpPr>
        <p:spPr bwMode="auto">
          <a:xfrm>
            <a:off x="8748713" y="1163992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8748713" y="1454151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テキストボックス 56"/>
          <p:cNvSpPr txBox="1"/>
          <p:nvPr/>
        </p:nvSpPr>
        <p:spPr>
          <a:xfrm>
            <a:off x="227013" y="223838"/>
            <a:ext cx="3427413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3a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187826" y="5251451"/>
            <a:ext cx="4665663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8782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35146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5262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689851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853488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111626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23240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4071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57078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734426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4006851" y="1130301"/>
            <a:ext cx="0" cy="39592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11601" y="508952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3911601" y="42973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3911601" y="35052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H="1">
            <a:off x="3911601" y="271303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3911601" y="19224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911601" y="11303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540126" y="5022851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540126" y="42306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540126" y="34385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3540126" y="264636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540126" y="18557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540126" y="10636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4006851" y="968376"/>
            <a:ext cx="4913313" cy="4283075"/>
          </a:xfrm>
          <a:custGeom>
            <a:avLst/>
            <a:rect l="l" t="t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5981701" y="5727701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 rot="16200000">
            <a:off x="3097213" y="2998788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Freeform 32"/>
          <p:cNvSpPr/>
          <p:nvPr/>
        </p:nvSpPr>
        <p:spPr bwMode="auto">
          <a:xfrm>
            <a:off x="4187826" y="1130301"/>
            <a:ext cx="4254500" cy="3176588"/>
          </a:xfrm>
          <a:custGeom>
            <a:avLst/>
            <a:rect l="l" t="t" r="r" b="b"/>
            <a:pathLst>
              <a:path w="446" h="333">
                <a:moveTo>
                  <a:pt x="0" y="0"/>
                </a:moveTo>
                <a:lnTo>
                  <a:pt x="49" y="0"/>
                </a:lnTo>
                <a:lnTo>
                  <a:pt x="49" y="41"/>
                </a:lnTo>
                <a:lnTo>
                  <a:pt x="110" y="41"/>
                </a:lnTo>
                <a:lnTo>
                  <a:pt x="110" y="88"/>
                </a:lnTo>
                <a:lnTo>
                  <a:pt x="134" y="88"/>
                </a:lnTo>
                <a:lnTo>
                  <a:pt x="134" y="197"/>
                </a:lnTo>
                <a:lnTo>
                  <a:pt x="165" y="197"/>
                </a:lnTo>
                <a:lnTo>
                  <a:pt x="165" y="252"/>
                </a:lnTo>
                <a:lnTo>
                  <a:pt x="342" y="252"/>
                </a:lnTo>
                <a:lnTo>
                  <a:pt x="342" y="333"/>
                </a:lnTo>
                <a:lnTo>
                  <a:pt x="446" y="333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4187826" y="1130301"/>
            <a:ext cx="4551363" cy="2270125"/>
          </a:xfrm>
          <a:custGeom>
            <a:avLst/>
            <a:rect l="l" t="t" r="r" b="b"/>
            <a:pathLst>
              <a:path w="477" h="238">
                <a:moveTo>
                  <a:pt x="0" y="0"/>
                </a:moveTo>
                <a:lnTo>
                  <a:pt x="18" y="0"/>
                </a:lnTo>
                <a:lnTo>
                  <a:pt x="18" y="28"/>
                </a:lnTo>
                <a:lnTo>
                  <a:pt x="189" y="28"/>
                </a:lnTo>
                <a:lnTo>
                  <a:pt x="189" y="92"/>
                </a:lnTo>
                <a:lnTo>
                  <a:pt x="263" y="92"/>
                </a:lnTo>
                <a:lnTo>
                  <a:pt x="263" y="132"/>
                </a:lnTo>
                <a:lnTo>
                  <a:pt x="361" y="132"/>
                </a:lnTo>
                <a:lnTo>
                  <a:pt x="361" y="180"/>
                </a:lnTo>
                <a:lnTo>
                  <a:pt x="385" y="180"/>
                </a:lnTo>
                <a:lnTo>
                  <a:pt x="385" y="238"/>
                </a:lnTo>
                <a:lnTo>
                  <a:pt x="477" y="238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4068763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5275263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6450013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7613651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8777288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68763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523240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13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450013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7613651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8777288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3521076" y="6186488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3521076" y="6367463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E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4006851" y="5910263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04967" y="696036"/>
            <a:ext cx="1642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 </a:t>
            </a:r>
            <a:r>
              <a:rPr kumimoji="1" lang="en-US" altLang="ja-JP" sz="2400" dirty="0" err="1"/>
              <a:t>arat</a:t>
            </a:r>
            <a:r>
              <a:rPr kumimoji="1" lang="en-US" altLang="ja-JP" sz="2400" dirty="0"/>
              <a:t>-doc</a:t>
            </a:r>
            <a:endParaRPr kumimoji="1" lang="ja-JP" altLang="en-US" sz="24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0003809" y="5451476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P=0.0541</a:t>
            </a:r>
            <a:endParaRPr kumimoji="1" lang="ja-JP" altLang="en-US" sz="2400" dirty="0"/>
          </a:p>
        </p:txBody>
      </p:sp>
      <p:sp>
        <p:nvSpPr>
          <p:cNvPr id="2" name="Line 47"/>
          <p:cNvSpPr>
            <a:spLocks noChangeShapeType="1"/>
          </p:cNvSpPr>
          <p:nvPr/>
        </p:nvSpPr>
        <p:spPr bwMode="auto">
          <a:xfrm>
            <a:off x="8337551" y="13398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Line 48"/>
          <p:cNvSpPr>
            <a:spLocks noChangeShapeType="1"/>
          </p:cNvSpPr>
          <p:nvPr/>
        </p:nvSpPr>
        <p:spPr bwMode="auto">
          <a:xfrm>
            <a:off x="8337551" y="1630010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Rectangle 50"/>
          <p:cNvSpPr>
            <a:spLocks noChangeArrowheads="1"/>
          </p:cNvSpPr>
          <p:nvPr/>
        </p:nvSpPr>
        <p:spPr bwMode="auto">
          <a:xfrm>
            <a:off x="8748713" y="1163992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8748713" y="1454151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テキストボックス 56"/>
          <p:cNvSpPr txBox="1"/>
          <p:nvPr/>
        </p:nvSpPr>
        <p:spPr>
          <a:xfrm>
            <a:off x="246063" y="223838"/>
            <a:ext cx="3446463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3b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2890840" y="223838"/>
            <a:ext cx="6410325" cy="6410326"/>
            <a:chOff x="1821" y="141"/>
            <a:chExt cx="4038" cy="4038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21" y="141"/>
              <a:ext cx="4038" cy="403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638" y="3308"/>
              <a:ext cx="298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2638" y="3308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383" y="3308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29" y="3308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4874" y="3308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619" y="3308"/>
              <a:ext cx="0" cy="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90" y="3434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308" y="3434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20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054" y="3434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40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99" y="3434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60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544" y="3434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80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2524" y="712"/>
              <a:ext cx="0" cy="249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2464" y="3206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2464" y="2707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2464" y="2208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2464" y="1709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H="1">
              <a:off x="2464" y="1211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H="1">
              <a:off x="2464" y="712"/>
              <a:ext cx="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230" y="3164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0.0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230" y="2665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0.2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230" y="2166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0.4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230" y="1667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0.6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230" y="1169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0.8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230" y="670"/>
              <a:ext cx="174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1.0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2524" y="610"/>
              <a:ext cx="3095" cy="2698"/>
            </a:xfrm>
            <a:custGeom>
              <a:avLst/>
              <a:rect l="l" t="t" r="r" b="b"/>
              <a:pathLst>
                <a:path w="515" h="449">
                  <a:moveTo>
                    <a:pt x="0" y="0"/>
                  </a:moveTo>
                  <a:lnTo>
                    <a:pt x="0" y="449"/>
                  </a:lnTo>
                  <a:lnTo>
                    <a:pt x="515" y="449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768" y="3608"/>
              <a:ext cx="60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os_follow_up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16200000">
              <a:off x="1951" y="1889"/>
              <a:ext cx="48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Probability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2638" y="712"/>
              <a:ext cx="2608" cy="1394"/>
            </a:xfrm>
            <a:custGeom>
              <a:avLst/>
              <a:rect l="l" t="t" r="r" b="b"/>
              <a:pathLst>
                <a:path w="434" h="232">
                  <a:moveTo>
                    <a:pt x="0" y="0"/>
                  </a:moveTo>
                  <a:lnTo>
                    <a:pt x="87" y="0"/>
                  </a:lnTo>
                  <a:lnTo>
                    <a:pt x="87" y="18"/>
                  </a:lnTo>
                  <a:lnTo>
                    <a:pt x="167" y="18"/>
                  </a:lnTo>
                  <a:lnTo>
                    <a:pt x="167" y="44"/>
                  </a:lnTo>
                  <a:lnTo>
                    <a:pt x="241" y="44"/>
                  </a:lnTo>
                  <a:lnTo>
                    <a:pt x="241" y="86"/>
                  </a:lnTo>
                  <a:lnTo>
                    <a:pt x="291" y="86"/>
                  </a:lnTo>
                  <a:lnTo>
                    <a:pt x="291" y="140"/>
                  </a:lnTo>
                  <a:lnTo>
                    <a:pt x="378" y="140"/>
                  </a:lnTo>
                  <a:lnTo>
                    <a:pt x="378" y="232"/>
                  </a:lnTo>
                  <a:lnTo>
                    <a:pt x="434" y="232"/>
                  </a:lnTo>
                </a:path>
              </a:pathLst>
            </a:custGeom>
            <a:noFill/>
            <a:ln w="28575" cap="rnd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2638" y="712"/>
              <a:ext cx="2867" cy="1869"/>
            </a:xfrm>
            <a:custGeom>
              <a:avLst/>
              <a:rect l="l" t="t" r="r" b="b"/>
              <a:pathLst>
                <a:path w="477" h="311">
                  <a:moveTo>
                    <a:pt x="0" y="0"/>
                  </a:moveTo>
                  <a:lnTo>
                    <a:pt x="130" y="0"/>
                  </a:lnTo>
                  <a:lnTo>
                    <a:pt x="130" y="104"/>
                  </a:lnTo>
                  <a:lnTo>
                    <a:pt x="155" y="104"/>
                  </a:lnTo>
                  <a:lnTo>
                    <a:pt x="155" y="207"/>
                  </a:lnTo>
                  <a:lnTo>
                    <a:pt x="211" y="207"/>
                  </a:lnTo>
                  <a:lnTo>
                    <a:pt x="211" y="311"/>
                  </a:lnTo>
                  <a:lnTo>
                    <a:pt x="477" y="311"/>
                  </a:lnTo>
                </a:path>
              </a:pathLst>
            </a:custGeom>
            <a:noFill/>
            <a:ln w="28575" cap="rnd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63" y="3897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30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308" y="3897"/>
              <a:ext cx="150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18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4081" y="3897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8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826" y="3897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3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5571" y="3897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590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8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3335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4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081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1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826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1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571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2218" y="3897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0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218" y="4011"/>
              <a:ext cx="96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1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2524" y="3723"/>
              <a:ext cx="667" cy="1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anchor="t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 panose="020B0604020202020204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buFontTx/>
                <a:buNone/>
              </a:pPr>
              <a:r>
                <a:rPr kumimoji="0" lang="ja-JP" altLang="ja-JP" sz="1200" b="0" i="0" u="none" strike="noStrike" cap="none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 panose="020B0604020202020204"/>
                </a:rPr>
                <a:t>Number at risk</a:t>
              </a:r>
              <a:endParaRPr kumimoji="0" lang="ja-JP" altLang="ja-JP" sz="1800" b="0" i="0" u="none" strike="noStrike" cap="none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 panose="020B0604020202020204"/>
              </a:endParaRPr>
            </a:p>
          </p:txBody>
        </p:sp>
      </p:grpSp>
      <p:sp>
        <p:nvSpPr>
          <p:cNvPr id="55" name="テキスト ボックス 54"/>
          <p:cNvSpPr txBox="1"/>
          <p:nvPr/>
        </p:nvSpPr>
        <p:spPr>
          <a:xfrm>
            <a:off x="10317707" y="5451476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P=0.0997</a:t>
            </a:r>
            <a:endParaRPr kumimoji="1" lang="ja-JP" altLang="en-US" sz="2400" dirty="0"/>
          </a:p>
        </p:txBody>
      </p:sp>
      <p:sp>
        <p:nvSpPr>
          <p:cNvPr id="56" name="Line 47"/>
          <p:cNvSpPr>
            <a:spLocks noChangeShapeType="1"/>
          </p:cNvSpPr>
          <p:nvPr/>
        </p:nvSpPr>
        <p:spPr bwMode="auto">
          <a:xfrm>
            <a:off x="8337551" y="13398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Line 48"/>
          <p:cNvSpPr>
            <a:spLocks noChangeShapeType="1"/>
          </p:cNvSpPr>
          <p:nvPr/>
        </p:nvSpPr>
        <p:spPr bwMode="auto">
          <a:xfrm>
            <a:off x="8337551" y="1630010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Rectangle 50"/>
          <p:cNvSpPr>
            <a:spLocks noChangeArrowheads="1"/>
          </p:cNvSpPr>
          <p:nvPr/>
        </p:nvSpPr>
        <p:spPr bwMode="auto">
          <a:xfrm>
            <a:off x="8748713" y="1163992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9" name="Rectangle 51"/>
          <p:cNvSpPr>
            <a:spLocks noChangeArrowheads="1"/>
          </p:cNvSpPr>
          <p:nvPr/>
        </p:nvSpPr>
        <p:spPr bwMode="auto">
          <a:xfrm>
            <a:off x="8748713" y="1454151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07703" y="1063626"/>
            <a:ext cx="3370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 subsequent therapy(-)</a:t>
            </a:r>
            <a:endParaRPr kumimoji="1" lang="ja-JP" altLang="en-US" sz="2400" dirty="0"/>
          </a:p>
        </p:txBody>
      </p:sp>
      <p:sp>
        <p:nvSpPr>
          <p:cNvPr id="61" name="テキストボックス 60"/>
          <p:cNvSpPr txBox="1"/>
          <p:nvPr/>
        </p:nvSpPr>
        <p:spPr>
          <a:xfrm>
            <a:off x="341313" y="349450"/>
            <a:ext cx="3617915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3c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187826" y="5251451"/>
            <a:ext cx="43307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8782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265738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35317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4406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51852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111626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146676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234113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3215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399463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4006851" y="1130301"/>
            <a:ext cx="0" cy="39592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11601" y="508952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3911601" y="42973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3911601" y="35052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H="1">
            <a:off x="3911601" y="271303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3911601" y="19224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911601" y="11303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540126" y="5022851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540126" y="42306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540126" y="34385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3540126" y="264636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540126" y="18557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540126" y="10636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4006851" y="968376"/>
            <a:ext cx="4913313" cy="4283075"/>
          </a:xfrm>
          <a:custGeom>
            <a:avLst/>
            <a:rect l="l" t="t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5981701" y="5727701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 rot="16200000">
            <a:off x="3097213" y="2998788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Freeform 32"/>
          <p:cNvSpPr/>
          <p:nvPr/>
        </p:nvSpPr>
        <p:spPr bwMode="auto">
          <a:xfrm>
            <a:off x="4187826" y="1130301"/>
            <a:ext cx="4168775" cy="2928938"/>
          </a:xfrm>
          <a:custGeom>
            <a:avLst/>
            <a:rect l="l" t="t" r="r" b="b"/>
            <a:pathLst>
              <a:path w="437" h="307">
                <a:moveTo>
                  <a:pt x="0" y="0"/>
                </a:moveTo>
                <a:lnTo>
                  <a:pt x="11" y="0"/>
                </a:lnTo>
                <a:lnTo>
                  <a:pt x="11" y="23"/>
                </a:lnTo>
                <a:lnTo>
                  <a:pt x="74" y="23"/>
                </a:lnTo>
                <a:lnTo>
                  <a:pt x="74" y="56"/>
                </a:lnTo>
                <a:lnTo>
                  <a:pt x="125" y="56"/>
                </a:lnTo>
                <a:lnTo>
                  <a:pt x="125" y="92"/>
                </a:lnTo>
                <a:lnTo>
                  <a:pt x="136" y="92"/>
                </a:lnTo>
                <a:lnTo>
                  <a:pt x="136" y="127"/>
                </a:lnTo>
                <a:lnTo>
                  <a:pt x="147" y="127"/>
                </a:lnTo>
                <a:lnTo>
                  <a:pt x="147" y="163"/>
                </a:lnTo>
                <a:lnTo>
                  <a:pt x="193" y="163"/>
                </a:lnTo>
                <a:lnTo>
                  <a:pt x="193" y="199"/>
                </a:lnTo>
                <a:lnTo>
                  <a:pt x="386" y="199"/>
                </a:lnTo>
                <a:lnTo>
                  <a:pt x="386" y="307"/>
                </a:lnTo>
                <a:lnTo>
                  <a:pt x="437" y="307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4187826" y="1130301"/>
            <a:ext cx="4551363" cy="2136775"/>
          </a:xfrm>
          <a:custGeom>
            <a:avLst/>
            <a:rect l="l" t="t" r="r" b="b"/>
            <a:pathLst>
              <a:path w="477" h="224">
                <a:moveTo>
                  <a:pt x="0" y="0"/>
                </a:moveTo>
                <a:lnTo>
                  <a:pt x="17" y="0"/>
                </a:lnTo>
                <a:lnTo>
                  <a:pt x="17" y="7"/>
                </a:lnTo>
                <a:lnTo>
                  <a:pt x="51" y="7"/>
                </a:lnTo>
                <a:lnTo>
                  <a:pt x="51" y="15"/>
                </a:lnTo>
                <a:lnTo>
                  <a:pt x="68" y="15"/>
                </a:lnTo>
                <a:lnTo>
                  <a:pt x="68" y="23"/>
                </a:lnTo>
                <a:lnTo>
                  <a:pt x="102" y="23"/>
                </a:lnTo>
                <a:lnTo>
                  <a:pt x="102" y="31"/>
                </a:lnTo>
                <a:lnTo>
                  <a:pt x="136" y="31"/>
                </a:lnTo>
                <a:lnTo>
                  <a:pt x="136" y="41"/>
                </a:lnTo>
                <a:lnTo>
                  <a:pt x="216" y="41"/>
                </a:lnTo>
                <a:lnTo>
                  <a:pt x="216" y="52"/>
                </a:lnTo>
                <a:lnTo>
                  <a:pt x="244" y="52"/>
                </a:lnTo>
                <a:lnTo>
                  <a:pt x="244" y="64"/>
                </a:lnTo>
                <a:lnTo>
                  <a:pt x="261" y="64"/>
                </a:lnTo>
                <a:lnTo>
                  <a:pt x="261" y="77"/>
                </a:lnTo>
                <a:lnTo>
                  <a:pt x="267" y="77"/>
                </a:lnTo>
                <a:lnTo>
                  <a:pt x="267" y="90"/>
                </a:lnTo>
                <a:lnTo>
                  <a:pt x="272" y="90"/>
                </a:lnTo>
                <a:lnTo>
                  <a:pt x="272" y="116"/>
                </a:lnTo>
                <a:lnTo>
                  <a:pt x="346" y="116"/>
                </a:lnTo>
                <a:lnTo>
                  <a:pt x="346" y="138"/>
                </a:lnTo>
                <a:lnTo>
                  <a:pt x="358" y="138"/>
                </a:lnTo>
                <a:lnTo>
                  <a:pt x="358" y="161"/>
                </a:lnTo>
                <a:lnTo>
                  <a:pt x="454" y="161"/>
                </a:lnTo>
                <a:lnTo>
                  <a:pt x="454" y="224"/>
                </a:lnTo>
                <a:lnTo>
                  <a:pt x="477" y="224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4068763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5146676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6276976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7364413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8442326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68763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57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5146676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234113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732155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8442326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3559176" y="6186488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3559176" y="6367463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E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4006851" y="5910263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59558" y="1273176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 </a:t>
            </a:r>
            <a:r>
              <a:rPr kumimoji="1" lang="en-US" altLang="ja-JP" sz="2400" dirty="0" err="1"/>
              <a:t>nmCRPC</a:t>
            </a:r>
            <a:endParaRPr kumimoji="1" lang="ja-JP" altLang="en-US" sz="24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9720263" y="5832476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P=0.0733</a:t>
            </a:r>
            <a:endParaRPr kumimoji="1" lang="ja-JP" altLang="en-US" sz="2400" dirty="0"/>
          </a:p>
        </p:txBody>
      </p:sp>
      <p:sp>
        <p:nvSpPr>
          <p:cNvPr id="2" name="Line 47"/>
          <p:cNvSpPr>
            <a:spLocks noChangeShapeType="1"/>
          </p:cNvSpPr>
          <p:nvPr/>
        </p:nvSpPr>
        <p:spPr bwMode="auto">
          <a:xfrm>
            <a:off x="8337551" y="13398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Line 48"/>
          <p:cNvSpPr>
            <a:spLocks noChangeShapeType="1"/>
          </p:cNvSpPr>
          <p:nvPr/>
        </p:nvSpPr>
        <p:spPr bwMode="auto">
          <a:xfrm>
            <a:off x="8337551" y="1630010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Rectangle 50"/>
          <p:cNvSpPr>
            <a:spLocks noChangeArrowheads="1"/>
          </p:cNvSpPr>
          <p:nvPr/>
        </p:nvSpPr>
        <p:spPr bwMode="auto">
          <a:xfrm>
            <a:off x="8748713" y="1163992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8748713" y="1454151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テキストボックス 56"/>
          <p:cNvSpPr txBox="1"/>
          <p:nvPr/>
        </p:nvSpPr>
        <p:spPr>
          <a:xfrm>
            <a:off x="303212" y="304106"/>
            <a:ext cx="3236914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4a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2890838" y="223838"/>
            <a:ext cx="6410325" cy="6410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187826" y="5251451"/>
            <a:ext cx="4283075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87826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2562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324601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402513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470901" y="5251451"/>
            <a:ext cx="0" cy="857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111626" y="5451476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1371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20553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283451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60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8351838" y="5451476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4006851" y="1130301"/>
            <a:ext cx="0" cy="395922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>
            <a:off x="3911601" y="5089526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3911601" y="42973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3911601" y="35052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H="1">
            <a:off x="3911601" y="2713038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3911601" y="1922463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911601" y="1130301"/>
            <a:ext cx="952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540126" y="5022851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540126" y="42306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540126" y="34385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0.4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3540126" y="2646363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0.6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540126" y="1855788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0.8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3540126" y="1063626"/>
            <a:ext cx="2762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1.0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4006851" y="968376"/>
            <a:ext cx="4913313" cy="4283075"/>
          </a:xfrm>
          <a:custGeom>
            <a:avLst/>
            <a:rect l="l" t="t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5981701" y="5727701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os_follow_up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 rot="16200000">
            <a:off x="3097213" y="2998788"/>
            <a:ext cx="7715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Probability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5" name="Freeform 32"/>
          <p:cNvSpPr/>
          <p:nvPr/>
        </p:nvSpPr>
        <p:spPr bwMode="auto">
          <a:xfrm>
            <a:off x="4187826" y="1130301"/>
            <a:ext cx="4121150" cy="3338513"/>
          </a:xfrm>
          <a:custGeom>
            <a:avLst/>
            <a:rect l="l" t="t" r="r" b="b"/>
            <a:pathLst>
              <a:path w="432" h="350">
                <a:moveTo>
                  <a:pt x="0" y="0"/>
                </a:moveTo>
                <a:lnTo>
                  <a:pt x="5" y="0"/>
                </a:lnTo>
                <a:lnTo>
                  <a:pt x="5" y="11"/>
                </a:lnTo>
                <a:lnTo>
                  <a:pt x="17" y="11"/>
                </a:lnTo>
                <a:lnTo>
                  <a:pt x="17" y="33"/>
                </a:lnTo>
                <a:lnTo>
                  <a:pt x="45" y="33"/>
                </a:lnTo>
                <a:lnTo>
                  <a:pt x="45" y="48"/>
                </a:lnTo>
                <a:lnTo>
                  <a:pt x="50" y="48"/>
                </a:lnTo>
                <a:lnTo>
                  <a:pt x="50" y="63"/>
                </a:lnTo>
                <a:lnTo>
                  <a:pt x="78" y="63"/>
                </a:lnTo>
                <a:lnTo>
                  <a:pt x="78" y="79"/>
                </a:lnTo>
                <a:lnTo>
                  <a:pt x="95" y="79"/>
                </a:lnTo>
                <a:lnTo>
                  <a:pt x="95" y="95"/>
                </a:lnTo>
                <a:lnTo>
                  <a:pt x="101" y="95"/>
                </a:lnTo>
                <a:lnTo>
                  <a:pt x="101" y="111"/>
                </a:lnTo>
                <a:lnTo>
                  <a:pt x="118" y="111"/>
                </a:lnTo>
                <a:lnTo>
                  <a:pt x="118" y="130"/>
                </a:lnTo>
                <a:lnTo>
                  <a:pt x="123" y="130"/>
                </a:lnTo>
                <a:lnTo>
                  <a:pt x="123" y="149"/>
                </a:lnTo>
                <a:lnTo>
                  <a:pt x="140" y="149"/>
                </a:lnTo>
                <a:lnTo>
                  <a:pt x="140" y="168"/>
                </a:lnTo>
                <a:lnTo>
                  <a:pt x="146" y="168"/>
                </a:lnTo>
                <a:lnTo>
                  <a:pt x="146" y="187"/>
                </a:lnTo>
                <a:lnTo>
                  <a:pt x="151" y="187"/>
                </a:lnTo>
                <a:lnTo>
                  <a:pt x="151" y="206"/>
                </a:lnTo>
                <a:lnTo>
                  <a:pt x="157" y="206"/>
                </a:lnTo>
                <a:lnTo>
                  <a:pt x="157" y="225"/>
                </a:lnTo>
                <a:lnTo>
                  <a:pt x="230" y="225"/>
                </a:lnTo>
                <a:lnTo>
                  <a:pt x="230" y="252"/>
                </a:lnTo>
                <a:lnTo>
                  <a:pt x="252" y="252"/>
                </a:lnTo>
                <a:lnTo>
                  <a:pt x="252" y="285"/>
                </a:lnTo>
                <a:lnTo>
                  <a:pt x="286" y="285"/>
                </a:lnTo>
                <a:lnTo>
                  <a:pt x="286" y="317"/>
                </a:lnTo>
                <a:lnTo>
                  <a:pt x="314" y="317"/>
                </a:lnTo>
                <a:lnTo>
                  <a:pt x="314" y="350"/>
                </a:lnTo>
                <a:lnTo>
                  <a:pt x="432" y="350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4187826" y="1130301"/>
            <a:ext cx="4551363" cy="2041525"/>
          </a:xfrm>
          <a:custGeom>
            <a:avLst/>
            <a:rect l="l" t="t" r="r" b="b"/>
            <a:pathLst>
              <a:path w="477" h="214">
                <a:moveTo>
                  <a:pt x="0" y="0"/>
                </a:moveTo>
                <a:lnTo>
                  <a:pt x="5" y="0"/>
                </a:lnTo>
                <a:lnTo>
                  <a:pt x="5" y="4"/>
                </a:lnTo>
                <a:lnTo>
                  <a:pt x="17" y="4"/>
                </a:lnTo>
                <a:lnTo>
                  <a:pt x="17" y="24"/>
                </a:lnTo>
                <a:lnTo>
                  <a:pt x="28" y="24"/>
                </a:lnTo>
                <a:lnTo>
                  <a:pt x="28" y="29"/>
                </a:lnTo>
                <a:lnTo>
                  <a:pt x="39" y="29"/>
                </a:lnTo>
                <a:lnTo>
                  <a:pt x="39" y="35"/>
                </a:lnTo>
                <a:lnTo>
                  <a:pt x="78" y="35"/>
                </a:lnTo>
                <a:lnTo>
                  <a:pt x="78" y="53"/>
                </a:lnTo>
                <a:lnTo>
                  <a:pt x="84" y="53"/>
                </a:lnTo>
                <a:lnTo>
                  <a:pt x="84" y="60"/>
                </a:lnTo>
                <a:lnTo>
                  <a:pt x="90" y="60"/>
                </a:lnTo>
                <a:lnTo>
                  <a:pt x="90" y="66"/>
                </a:lnTo>
                <a:lnTo>
                  <a:pt x="106" y="66"/>
                </a:lnTo>
                <a:lnTo>
                  <a:pt x="106" y="73"/>
                </a:lnTo>
                <a:lnTo>
                  <a:pt x="112" y="73"/>
                </a:lnTo>
                <a:lnTo>
                  <a:pt x="112" y="80"/>
                </a:lnTo>
                <a:lnTo>
                  <a:pt x="151" y="80"/>
                </a:lnTo>
                <a:lnTo>
                  <a:pt x="151" y="88"/>
                </a:lnTo>
                <a:lnTo>
                  <a:pt x="163" y="88"/>
                </a:lnTo>
                <a:lnTo>
                  <a:pt x="163" y="96"/>
                </a:lnTo>
                <a:lnTo>
                  <a:pt x="174" y="96"/>
                </a:lnTo>
                <a:lnTo>
                  <a:pt x="174" y="105"/>
                </a:lnTo>
                <a:lnTo>
                  <a:pt x="202" y="105"/>
                </a:lnTo>
                <a:lnTo>
                  <a:pt x="202" y="114"/>
                </a:lnTo>
                <a:lnTo>
                  <a:pt x="213" y="114"/>
                </a:lnTo>
                <a:lnTo>
                  <a:pt x="213" y="124"/>
                </a:lnTo>
                <a:lnTo>
                  <a:pt x="219" y="124"/>
                </a:lnTo>
                <a:lnTo>
                  <a:pt x="219" y="134"/>
                </a:lnTo>
                <a:lnTo>
                  <a:pt x="241" y="134"/>
                </a:lnTo>
                <a:lnTo>
                  <a:pt x="241" y="144"/>
                </a:lnTo>
                <a:lnTo>
                  <a:pt x="264" y="144"/>
                </a:lnTo>
                <a:lnTo>
                  <a:pt x="264" y="176"/>
                </a:lnTo>
                <a:lnTo>
                  <a:pt x="297" y="176"/>
                </a:lnTo>
                <a:lnTo>
                  <a:pt x="297" y="188"/>
                </a:lnTo>
                <a:lnTo>
                  <a:pt x="331" y="188"/>
                </a:lnTo>
                <a:lnTo>
                  <a:pt x="331" y="214"/>
                </a:lnTo>
                <a:lnTo>
                  <a:pt x="477" y="214"/>
                </a:lnTo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4068763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38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5137151" y="6186488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17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6248401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8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7326313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8394701" y="6186488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0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68763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91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513715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49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205538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29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7283451" y="6367463"/>
            <a:ext cx="238125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15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8394701" y="6367463"/>
            <a:ext cx="15240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1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3568701" y="6186488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A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3568701" y="6367463"/>
            <a:ext cx="171450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E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4006851" y="5910263"/>
            <a:ext cx="1058863" cy="20955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kumimoji="0" lang="ja-JP" altLang="ja-JP" sz="1200" b="0" i="0" u="none" strike="noStrike" cap="none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 panose="020B0604020202020204"/>
              </a:rPr>
              <a:t>Number at risk</a:t>
            </a:r>
            <a:endParaRPr kumimoji="0" lang="ja-JP" altLang="ja-JP" sz="1800" b="0" i="0" u="none" strike="noStrike" cap="none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959764" y="1482726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OS </a:t>
            </a:r>
            <a:r>
              <a:rPr kumimoji="1" lang="en-US" altLang="ja-JP" sz="2400" dirty="0" err="1"/>
              <a:t>mCRPC</a:t>
            </a:r>
            <a:endParaRPr kumimoji="1" lang="ja-JP" altLang="en-US" sz="24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9853684" y="5727701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P=0.00577</a:t>
            </a:r>
            <a:endParaRPr kumimoji="1" lang="ja-JP" altLang="en-US" sz="2400" dirty="0"/>
          </a:p>
        </p:txBody>
      </p:sp>
      <p:sp>
        <p:nvSpPr>
          <p:cNvPr id="2" name="Line 47"/>
          <p:cNvSpPr>
            <a:spLocks noChangeShapeType="1"/>
          </p:cNvSpPr>
          <p:nvPr/>
        </p:nvSpPr>
        <p:spPr bwMode="auto">
          <a:xfrm>
            <a:off x="8337551" y="1339851"/>
            <a:ext cx="277813" cy="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Line 48"/>
          <p:cNvSpPr>
            <a:spLocks noChangeShapeType="1"/>
          </p:cNvSpPr>
          <p:nvPr/>
        </p:nvSpPr>
        <p:spPr bwMode="auto">
          <a:xfrm>
            <a:off x="8337551" y="1630010"/>
            <a:ext cx="277813" cy="0"/>
          </a:xfrm>
          <a:prstGeom prst="line">
            <a:avLst/>
          </a:pr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Rectangle 50"/>
          <p:cNvSpPr>
            <a:spLocks noChangeArrowheads="1"/>
          </p:cNvSpPr>
          <p:nvPr/>
        </p:nvSpPr>
        <p:spPr bwMode="auto">
          <a:xfrm>
            <a:off x="8748713" y="1163992"/>
            <a:ext cx="413575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ABI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8748713" y="1454151"/>
            <a:ext cx="514564" cy="3077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t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ENZ</a:t>
            </a:r>
            <a:endParaRPr kumimoji="0" lang="ja-JP" altLang="ja-JP" sz="2000" b="0" i="0" u="none" strike="noStrike" cap="none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</a:endParaRPr>
          </a:p>
        </p:txBody>
      </p:sp>
      <p:sp>
        <p:nvSpPr>
          <p:cNvPr id="57" name="テキストボックス 56"/>
          <p:cNvSpPr txBox="1"/>
          <p:nvPr/>
        </p:nvSpPr>
        <p:spPr>
          <a:xfrm>
            <a:off x="508000" y="509788"/>
            <a:ext cx="3308351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Supplementary figure 4b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フォルト">
  <a:themeElements>
    <a:clrScheme name="オフィス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オフィス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オフィス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3066</Words>
  <Application>Microsoft Office PowerPoint</Application>
  <PresentationFormat>ワイド画面</PresentationFormat>
  <Paragraphs>1285</Paragraphs>
  <Slides>14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5" baseType="lpstr">
      <vt:lpstr>Liberation Serif</vt:lpstr>
      <vt:lpstr>ＭＳ Ｐゴシック</vt:lpstr>
      <vt:lpstr>Yu Gothic UI</vt:lpstr>
      <vt:lpstr>游ゴシック</vt:lpstr>
      <vt:lpstr>游明朝</vt:lpstr>
      <vt:lpstr>Arial</vt:lpstr>
      <vt:lpstr>Calibri</vt:lpstr>
      <vt:lpstr>Calibri Light</vt:lpstr>
      <vt:lpstr>Cambria</vt:lpstr>
      <vt:lpstr>Times New Roman</vt:lpstr>
      <vt:lpstr>デフォルト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daisan</dc:creator>
  <cp:lastModifiedBy>daisan</cp:lastModifiedBy>
  <cp:revision>18</cp:revision>
  <dcterms:created xsi:type="dcterms:W3CDTF">2024-03-14T07:43:46Z</dcterms:created>
  <dcterms:modified xsi:type="dcterms:W3CDTF">2024-04-08T10:53:06Z</dcterms:modified>
</cp:coreProperties>
</file>