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3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4612E3-DEA9-5308-843E-E0AB64683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7BBE4C2-DA09-2B85-A4FE-D0FD44C674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2ED67D-7D0E-FB20-11C5-9AAB7AB50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F6498E-77D8-7FF5-6B75-43A25E7A1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3E462F-DCD0-EB05-BAA8-F5764F183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956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2055E5-9080-AFAB-919F-9475BAD00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E591FBB-9E86-C9A3-3E9E-269DEDD72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AA3343-7FB3-2C8F-621E-37A5C2E1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1011CA-418E-5B1E-ED6F-4D3B76523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F09DC8-EFF4-D4AE-9F28-F6FE82C6C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0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45F6F5D-8DA3-45E7-7054-E229AB2BE2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C77B93E-EF7B-93E0-C51E-EF5970239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91D0D1-BAE8-4299-D6B6-0D0558C6C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A8A60E-5503-7286-79CB-C74A35257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F17146-9DA8-7161-D410-9DA4F0A1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514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4F5342-3C21-39CE-34F6-E47A39383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79176D-C48B-B33A-673E-6B0B05D1D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21A1D8-6C5E-DCDF-DC63-4101592BF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D6F3F1-53CB-7F12-8C1C-416F7C7D8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267287-E2A0-98D6-8F36-3745D82E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7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ED3A9E-47F9-2440-3323-CDBEF0758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25B0102-4EF9-B063-DCE8-8C2B68340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4D42EC-BDA0-34B9-6107-E873CDA17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2D03E3-5E5D-B457-855E-7A5A26043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545BBD-392D-8D8A-0750-82FDA45CD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640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5E1CC9-FFA9-9CB4-720B-74456426E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54A5A0-3688-E9D0-9C66-1DA95E8FC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070E643-F857-23B6-52F1-35405FBBD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966A075-57BE-F8F1-18CB-3AE667511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F4FA6AB-463A-BA1A-39E5-386200A86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4E256E2-AC9F-8BFF-3555-ADB088AC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300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96A037-45AE-BBBD-72D0-40A51C85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7B6B093-E545-3603-8016-17A2E6DBA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F8B006F-1C37-4292-742C-11F850E488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D7CE45F-7E46-822F-2E18-0DE92F51D3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CB71E3B-FA99-E7B6-9E47-D9917B965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8D9137F-9136-A234-31B6-B3443A3E9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17DE7E-8C99-50CA-D270-20E01E17B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34E3C1B-635E-B79A-23E5-C3CAB036D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995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63E039-9268-9BCE-4603-5F62A919B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B7FFC0D-24D6-BEF6-6332-222934BD7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4A6A50E-BEF6-3C5A-EFDE-B8E4020E9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0D599EB-0A35-77C6-13BE-7CE424741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313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072CFBC-EA37-8404-59BD-1390A6E7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9A9DEF6-0F81-AC81-194A-2DD5FF9B9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BFB61D-9E23-0A65-E7C6-1FE0D64BD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698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95B02F-D683-FEDA-93EB-C5CB9BB4F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5DFBCE-27F5-AE66-DDA0-D947CF32F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1AC1876-B002-810B-850A-943927A2A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2D20E45-FB33-8700-8BA3-2EA83C28B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A21C08-0F75-6A71-DA66-AB0A209A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B32D393-4729-3756-AE43-DB1D322D9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243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1F246D-B38F-9160-9F0B-D0D1721AB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B263D09-4F99-EFA0-91D5-7C516B8002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F6FCE6-49A3-C61B-82B9-99B58D853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F02BED-3384-69AC-D818-2418A3AA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AAFEAE-EE8E-D19B-5BEF-3E89CA071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4F0E81-8989-AA47-C644-2DEADA17C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808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F46C1B1-7EDA-977C-A7C3-528E5B6D4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1BAA26-E0D8-F349-4D47-F18E6A7EE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59511B-A50D-344E-1514-5DAECFD99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1F95A-0D58-4E2B-BF0B-2326E497FCB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18BFB6-2539-39AE-1261-7136CE976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978902-E0A5-E18A-C140-5870257DE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9D56E-F07F-4CA3-92E3-1C7D0C25C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09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240C45F9-8605-A720-F3A4-42395F1C39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3153634"/>
              </p:ext>
            </p:extLst>
          </p:nvPr>
        </p:nvGraphicFramePr>
        <p:xfrm>
          <a:off x="629611" y="829676"/>
          <a:ext cx="5036400" cy="2599324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836000">
                  <a:extLst>
                    <a:ext uri="{9D8B030D-6E8A-4147-A177-3AD203B41FA5}">
                      <a16:colId xmlns:a16="http://schemas.microsoft.com/office/drawing/2014/main" val="205734697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47820116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813366527"/>
                    </a:ext>
                  </a:extLst>
                </a:gridCol>
              </a:tblGrid>
              <a:tr h="419986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extLst>
                  <a:ext uri="{0D108BD9-81ED-4DB2-BD59-A6C34878D82A}">
                    <a16:rowId xmlns:a16="http://schemas.microsoft.com/office/drawing/2014/main" val="4140150477"/>
                  </a:ext>
                </a:extLst>
              </a:tr>
              <a:tr h="3113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 age (range)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(</a:t>
                      </a:r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31-85)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extLst>
                  <a:ext uri="{0D108BD9-81ED-4DB2-BD59-A6C34878D82A}">
                    <a16:rowId xmlns:a16="http://schemas.microsoft.com/office/drawing/2014/main" val="1332034320"/>
                  </a:ext>
                </a:extLst>
              </a:tr>
              <a:tr h="3113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Gender,</a:t>
                      </a:r>
                      <a:r>
                        <a:rPr lang="en-US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 (%)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(68.9%)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extLst>
                  <a:ext uri="{0D108BD9-81ED-4DB2-BD59-A6C34878D82A}">
                    <a16:rowId xmlns:a16="http://schemas.microsoft.com/office/drawing/2014/main" val="1827678660"/>
                  </a:ext>
                </a:extLst>
              </a:tr>
              <a:tr h="311334"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(31.1%)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extLst>
                  <a:ext uri="{0D108BD9-81ED-4DB2-BD59-A6C34878D82A}">
                    <a16:rowId xmlns:a16="http://schemas.microsoft.com/office/drawing/2014/main" val="884886235"/>
                  </a:ext>
                </a:extLst>
              </a:tr>
              <a:tr h="3113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Stage, n (%)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(18.0%)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extLst>
                  <a:ext uri="{0D108BD9-81ED-4DB2-BD59-A6C34878D82A}">
                    <a16:rowId xmlns:a16="http://schemas.microsoft.com/office/drawing/2014/main" val="2153074951"/>
                  </a:ext>
                </a:extLst>
              </a:tr>
              <a:tr h="311334">
                <a:tc>
                  <a:txBody>
                    <a:bodyPr/>
                    <a:lstStyle/>
                    <a:p>
                      <a:pPr algn="l" fontAlgn="b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(0.0%)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extLst>
                  <a:ext uri="{0D108BD9-81ED-4DB2-BD59-A6C34878D82A}">
                    <a16:rowId xmlns:a16="http://schemas.microsoft.com/office/drawing/2014/main" val="1549040177"/>
                  </a:ext>
                </a:extLst>
              </a:tr>
              <a:tr h="311334">
                <a:tc>
                  <a:txBody>
                    <a:bodyPr/>
                    <a:lstStyle/>
                    <a:p>
                      <a:pPr algn="l" fontAlgn="b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(34.4%)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extLst>
                  <a:ext uri="{0D108BD9-81ED-4DB2-BD59-A6C34878D82A}">
                    <a16:rowId xmlns:a16="http://schemas.microsoft.com/office/drawing/2014/main" val="401035476"/>
                  </a:ext>
                </a:extLst>
              </a:tr>
              <a:tr h="311334">
                <a:tc>
                  <a:txBody>
                    <a:bodyPr/>
                    <a:lstStyle/>
                    <a:p>
                      <a:pPr algn="l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(47.5%)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488" marR="2488" marT="2488" marB="0" anchor="ctr"/>
                </a:tc>
                <a:extLst>
                  <a:ext uri="{0D108BD9-81ED-4DB2-BD59-A6C34878D82A}">
                    <a16:rowId xmlns:a16="http://schemas.microsoft.com/office/drawing/2014/main" val="945547350"/>
                  </a:ext>
                </a:extLst>
              </a:tr>
            </a:tbl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195308" y="181436"/>
            <a:ext cx="1260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73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2CA4F5-5604-49C2-90AE-F65E50B62541}"/>
              </a:ext>
            </a:extLst>
          </p:cNvPr>
          <p:cNvSpPr txBox="1"/>
          <p:nvPr/>
        </p:nvSpPr>
        <p:spPr>
          <a:xfrm>
            <a:off x="195308" y="181436"/>
            <a:ext cx="1260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CB0220E-384A-44B8-919A-CCEAD75103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115644"/>
              </p:ext>
            </p:extLst>
          </p:nvPr>
        </p:nvGraphicFramePr>
        <p:xfrm>
          <a:off x="711060" y="1242464"/>
          <a:ext cx="8206800" cy="1897305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2051700">
                  <a:extLst>
                    <a:ext uri="{9D8B030D-6E8A-4147-A177-3AD203B41FA5}">
                      <a16:colId xmlns:a16="http://schemas.microsoft.com/office/drawing/2014/main" val="3003158058"/>
                    </a:ext>
                  </a:extLst>
                </a:gridCol>
                <a:gridCol w="2051700">
                  <a:extLst>
                    <a:ext uri="{9D8B030D-6E8A-4147-A177-3AD203B41FA5}">
                      <a16:colId xmlns:a16="http://schemas.microsoft.com/office/drawing/2014/main" val="308165057"/>
                    </a:ext>
                  </a:extLst>
                </a:gridCol>
                <a:gridCol w="2051700">
                  <a:extLst>
                    <a:ext uri="{9D8B030D-6E8A-4147-A177-3AD203B41FA5}">
                      <a16:colId xmlns:a16="http://schemas.microsoft.com/office/drawing/2014/main" val="1616057757"/>
                    </a:ext>
                  </a:extLst>
                </a:gridCol>
                <a:gridCol w="2051700">
                  <a:extLst>
                    <a:ext uri="{9D8B030D-6E8A-4147-A177-3AD203B41FA5}">
                      <a16:colId xmlns:a16="http://schemas.microsoft.com/office/drawing/2014/main" val="2373789690"/>
                    </a:ext>
                  </a:extLst>
                </a:gridCol>
              </a:tblGrid>
              <a:tr h="379461">
                <a:tc>
                  <a:txBody>
                    <a:bodyPr/>
                    <a:lstStyle/>
                    <a:p>
                      <a:pPr algn="ctr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1-year OS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2-year OS</a:t>
                      </a:r>
                      <a:endParaRPr kumimoji="1" lang="ja-JP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5-year OS</a:t>
                      </a:r>
                      <a:endParaRPr kumimoji="1" lang="ja-JP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299447193"/>
                  </a:ext>
                </a:extLst>
              </a:tr>
              <a:tr h="3794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 I </a:t>
                      </a:r>
                      <a:r>
                        <a:rPr lang="en-US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(100-100)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72.7 (50.6-100)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53.0 (29.9-94.0)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3244375339"/>
                  </a:ext>
                </a:extLst>
              </a:tr>
              <a:tr h="3794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Stage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II 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1782600264"/>
                  </a:ext>
                </a:extLst>
              </a:tr>
              <a:tr h="3794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 III </a:t>
                      </a:r>
                      <a:r>
                        <a:rPr lang="en-US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85.7 (72.0-100)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56.1 (38.2-82.5)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35.7 (19.8-64.4)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130872618"/>
                  </a:ext>
                </a:extLst>
              </a:tr>
              <a:tr h="3794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 </a:t>
                      </a:r>
                      <a:r>
                        <a:rPr lang="en-US" sz="18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27.6 (15.3-49.7)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(0.5-23.7)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(0.5-23.7)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14411769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5F4B5C-ACF3-4EA1-8C52-907E88352BBB}"/>
              </a:ext>
            </a:extLst>
          </p:cNvPr>
          <p:cNvSpPr txBox="1"/>
          <p:nvPr/>
        </p:nvSpPr>
        <p:spPr>
          <a:xfrm>
            <a:off x="5998346" y="3151657"/>
            <a:ext cx="3107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OS; overall survival, NA; not available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505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118</Words>
  <Application>Microsoft Office PowerPoint</Application>
  <PresentationFormat>ワイド画面</PresentationFormat>
  <Paragraphs>39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pStageを用いた場合</dc:title>
  <dc:creator>秀平 鈴木</dc:creator>
  <cp:lastModifiedBy>Shuya79</cp:lastModifiedBy>
  <cp:revision>39</cp:revision>
  <dcterms:created xsi:type="dcterms:W3CDTF">2024-02-07T16:25:36Z</dcterms:created>
  <dcterms:modified xsi:type="dcterms:W3CDTF">2024-04-08T10:30:04Z</dcterms:modified>
</cp:coreProperties>
</file>