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511" r:id="rId2"/>
    <p:sldId id="572" r:id="rId3"/>
    <p:sldId id="573" r:id="rId4"/>
    <p:sldId id="571" r:id="rId5"/>
    <p:sldId id="507" r:id="rId6"/>
    <p:sldId id="508" r:id="rId7"/>
    <p:sldId id="570" r:id="rId8"/>
  </p:sldIdLst>
  <p:sldSz cx="9144000" cy="6858000" type="screen4x3"/>
  <p:notesSz cx="6735763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勢理客 ひさし" initials="勢理客" lastIdx="1" clrIdx="0">
    <p:extLst>
      <p:ext uri="{19B8F6BF-5375-455C-9EA6-DF929625EA0E}">
        <p15:presenceInfo xmlns:p15="http://schemas.microsoft.com/office/powerpoint/2012/main" userId="8fc03d383be3c2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8DCD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2" autoAdjust="0"/>
    <p:restoredTop sz="85287" autoAdjust="0"/>
  </p:normalViewPr>
  <p:slideViewPr>
    <p:cSldViewPr snapToGrid="0">
      <p:cViewPr varScale="1">
        <p:scale>
          <a:sx n="75" d="100"/>
          <a:sy n="75" d="100"/>
        </p:scale>
        <p:origin x="4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1AC4B-6ED2-4D03-8EB8-C85751CD1FA4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3DB94-B442-4B74-AD40-67DA264B5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06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>
            <a:extLst>
              <a:ext uri="{FF2B5EF4-FFF2-40B4-BE49-F238E27FC236}">
                <a16:creationId xmlns:a16="http://schemas.microsoft.com/office/drawing/2014/main" id="{EE20735F-6F76-41AB-80A8-BEE56E0545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7763" y="1233488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>
            <a:extLst>
              <a:ext uri="{FF2B5EF4-FFF2-40B4-BE49-F238E27FC236}">
                <a16:creationId xmlns:a16="http://schemas.microsoft.com/office/drawing/2014/main" id="{BADCDD27-7ADC-419B-B6C3-0ADE9203C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ja-JP" b="1" dirty="0"/>
          </a:p>
          <a:p>
            <a:endParaRPr lang="ja-JP" altLang="en-US" dirty="0"/>
          </a:p>
        </p:txBody>
      </p:sp>
      <p:sp>
        <p:nvSpPr>
          <p:cNvPr id="20484" name="スライド番号プレースホルダー 3">
            <a:extLst>
              <a:ext uri="{FF2B5EF4-FFF2-40B4-BE49-F238E27FC236}">
                <a16:creationId xmlns:a16="http://schemas.microsoft.com/office/drawing/2014/main" id="{327B415B-7DBF-45E2-AFA5-47C8DB580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2F6D2CE8-A7EA-48C7-861A-1E14F426E8EF}" type="slidenum">
              <a:rPr lang="ja-JP" altLang="en-US" sz="1200" smtClean="0"/>
              <a:pPr/>
              <a:t>1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407591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>
            <a:extLst>
              <a:ext uri="{FF2B5EF4-FFF2-40B4-BE49-F238E27FC236}">
                <a16:creationId xmlns:a16="http://schemas.microsoft.com/office/drawing/2014/main" id="{EE20735F-6F76-41AB-80A8-BEE56E0545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7763" y="1233488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>
            <a:extLst>
              <a:ext uri="{FF2B5EF4-FFF2-40B4-BE49-F238E27FC236}">
                <a16:creationId xmlns:a16="http://schemas.microsoft.com/office/drawing/2014/main" id="{BADCDD27-7ADC-419B-B6C3-0ADE9203C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ja-JP" b="1" dirty="0"/>
          </a:p>
          <a:p>
            <a:endParaRPr lang="ja-JP" altLang="en-US" dirty="0"/>
          </a:p>
        </p:txBody>
      </p:sp>
      <p:sp>
        <p:nvSpPr>
          <p:cNvPr id="20484" name="スライド番号プレースホルダー 3">
            <a:extLst>
              <a:ext uri="{FF2B5EF4-FFF2-40B4-BE49-F238E27FC236}">
                <a16:creationId xmlns:a16="http://schemas.microsoft.com/office/drawing/2014/main" id="{327B415B-7DBF-45E2-AFA5-47C8DB580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2F6D2CE8-A7EA-48C7-861A-1E14F426E8EF}" type="slidenum">
              <a:rPr lang="ja-JP" altLang="en-US" sz="1200" smtClean="0"/>
              <a:pPr/>
              <a:t>2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04521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>
            <a:extLst>
              <a:ext uri="{FF2B5EF4-FFF2-40B4-BE49-F238E27FC236}">
                <a16:creationId xmlns:a16="http://schemas.microsoft.com/office/drawing/2014/main" id="{EE20735F-6F76-41AB-80A8-BEE56E0545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7763" y="1233488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>
            <a:extLst>
              <a:ext uri="{FF2B5EF4-FFF2-40B4-BE49-F238E27FC236}">
                <a16:creationId xmlns:a16="http://schemas.microsoft.com/office/drawing/2014/main" id="{BADCDD27-7ADC-419B-B6C3-0ADE9203C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ja-JP" b="1" dirty="0"/>
          </a:p>
          <a:p>
            <a:endParaRPr lang="ja-JP" altLang="en-US" dirty="0"/>
          </a:p>
        </p:txBody>
      </p:sp>
      <p:sp>
        <p:nvSpPr>
          <p:cNvPr id="20484" name="スライド番号プレースホルダー 3">
            <a:extLst>
              <a:ext uri="{FF2B5EF4-FFF2-40B4-BE49-F238E27FC236}">
                <a16:creationId xmlns:a16="http://schemas.microsoft.com/office/drawing/2014/main" id="{327B415B-7DBF-45E2-AFA5-47C8DB580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2F6D2CE8-A7EA-48C7-861A-1E14F426E8EF}" type="slidenum">
              <a:rPr lang="ja-JP" altLang="en-US" sz="1200" smtClean="0"/>
              <a:pPr/>
              <a:t>3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2468663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>
            <a:extLst>
              <a:ext uri="{FF2B5EF4-FFF2-40B4-BE49-F238E27FC236}">
                <a16:creationId xmlns:a16="http://schemas.microsoft.com/office/drawing/2014/main" id="{EE20735F-6F76-41AB-80A8-BEE56E0545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7763" y="1233488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>
            <a:extLst>
              <a:ext uri="{FF2B5EF4-FFF2-40B4-BE49-F238E27FC236}">
                <a16:creationId xmlns:a16="http://schemas.microsoft.com/office/drawing/2014/main" id="{BADCDD27-7ADC-419B-B6C3-0ADE9203C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ja-JP" b="1" dirty="0"/>
          </a:p>
          <a:p>
            <a:endParaRPr lang="ja-JP" altLang="en-US" dirty="0"/>
          </a:p>
        </p:txBody>
      </p:sp>
      <p:sp>
        <p:nvSpPr>
          <p:cNvPr id="20484" name="スライド番号プレースホルダー 3">
            <a:extLst>
              <a:ext uri="{FF2B5EF4-FFF2-40B4-BE49-F238E27FC236}">
                <a16:creationId xmlns:a16="http://schemas.microsoft.com/office/drawing/2014/main" id="{327B415B-7DBF-45E2-AFA5-47C8DB580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2F6D2CE8-A7EA-48C7-861A-1E14F426E8EF}" type="slidenum">
              <a:rPr lang="ja-JP" altLang="en-US" sz="1200" smtClean="0"/>
              <a:pPr/>
              <a:t>4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2983364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>
            <a:extLst>
              <a:ext uri="{FF2B5EF4-FFF2-40B4-BE49-F238E27FC236}">
                <a16:creationId xmlns:a16="http://schemas.microsoft.com/office/drawing/2014/main" id="{EE20735F-6F76-41AB-80A8-BEE56E0545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7763" y="1233488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>
            <a:extLst>
              <a:ext uri="{FF2B5EF4-FFF2-40B4-BE49-F238E27FC236}">
                <a16:creationId xmlns:a16="http://schemas.microsoft.com/office/drawing/2014/main" id="{BADCDD27-7ADC-419B-B6C3-0ADE9203C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ja-JP" b="1" dirty="0"/>
          </a:p>
          <a:p>
            <a:endParaRPr lang="ja-JP" altLang="en-US" dirty="0"/>
          </a:p>
        </p:txBody>
      </p:sp>
      <p:sp>
        <p:nvSpPr>
          <p:cNvPr id="20484" name="スライド番号プレースホルダー 3">
            <a:extLst>
              <a:ext uri="{FF2B5EF4-FFF2-40B4-BE49-F238E27FC236}">
                <a16:creationId xmlns:a16="http://schemas.microsoft.com/office/drawing/2014/main" id="{327B415B-7DBF-45E2-AFA5-47C8DB580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2F6D2CE8-A7EA-48C7-861A-1E14F426E8EF}" type="slidenum">
              <a:rPr lang="ja-JP" altLang="en-US" sz="1200" smtClean="0"/>
              <a:pPr/>
              <a:t>5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28017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>
            <a:extLst>
              <a:ext uri="{FF2B5EF4-FFF2-40B4-BE49-F238E27FC236}">
                <a16:creationId xmlns:a16="http://schemas.microsoft.com/office/drawing/2014/main" id="{EE20735F-6F76-41AB-80A8-BEE56E0545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7763" y="1233488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>
            <a:extLst>
              <a:ext uri="{FF2B5EF4-FFF2-40B4-BE49-F238E27FC236}">
                <a16:creationId xmlns:a16="http://schemas.microsoft.com/office/drawing/2014/main" id="{BADCDD27-7ADC-419B-B6C3-0ADE9203C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ja-JP" b="1" dirty="0"/>
          </a:p>
          <a:p>
            <a:endParaRPr lang="ja-JP" altLang="en-US" dirty="0"/>
          </a:p>
        </p:txBody>
      </p:sp>
      <p:sp>
        <p:nvSpPr>
          <p:cNvPr id="20484" name="スライド番号プレースホルダー 3">
            <a:extLst>
              <a:ext uri="{FF2B5EF4-FFF2-40B4-BE49-F238E27FC236}">
                <a16:creationId xmlns:a16="http://schemas.microsoft.com/office/drawing/2014/main" id="{327B415B-7DBF-45E2-AFA5-47C8DB580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2F6D2CE8-A7EA-48C7-861A-1E14F426E8EF}" type="slidenum">
              <a:rPr lang="ja-JP" altLang="en-US" sz="1200" smtClean="0"/>
              <a:pPr/>
              <a:t>6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187195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>
            <a:extLst>
              <a:ext uri="{FF2B5EF4-FFF2-40B4-BE49-F238E27FC236}">
                <a16:creationId xmlns:a16="http://schemas.microsoft.com/office/drawing/2014/main" id="{EE20735F-6F76-41AB-80A8-BEE56E0545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7763" y="1233488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ノート プレースホルダー 2">
            <a:extLst>
              <a:ext uri="{FF2B5EF4-FFF2-40B4-BE49-F238E27FC236}">
                <a16:creationId xmlns:a16="http://schemas.microsoft.com/office/drawing/2014/main" id="{BADCDD27-7ADC-419B-B6C3-0ADE9203C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ja-JP" b="1" dirty="0"/>
          </a:p>
          <a:p>
            <a:endParaRPr lang="ja-JP" altLang="en-US" dirty="0"/>
          </a:p>
        </p:txBody>
      </p:sp>
      <p:sp>
        <p:nvSpPr>
          <p:cNvPr id="20484" name="スライド番号プレースホルダー 3">
            <a:extLst>
              <a:ext uri="{FF2B5EF4-FFF2-40B4-BE49-F238E27FC236}">
                <a16:creationId xmlns:a16="http://schemas.microsoft.com/office/drawing/2014/main" id="{327B415B-7DBF-45E2-AFA5-47C8DB580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2F6D2CE8-A7EA-48C7-861A-1E14F426E8EF}" type="slidenum">
              <a:rPr lang="ja-JP" altLang="en-US" sz="1200" smtClean="0"/>
              <a:pPr/>
              <a:t>7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2677449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86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859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165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38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240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12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995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351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79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151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640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rgbClr r="0" g="0" b="0"/>
            </a:gs>
            <a:gs pos="100000">
              <a:schemeClr val="accent1">
                <a:lumMod val="67000"/>
              </a:schemeClr>
            </a:gs>
            <a:gs pos="100000">
              <a:schemeClr val="accent1">
                <a:lumMod val="97000"/>
                <a:lumOff val="3000"/>
              </a:schemeClr>
            </a:gs>
            <a:gs pos="0">
              <a:schemeClr val="accent1">
                <a:lumMod val="7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AD6C4-C246-4BC5-89B9-D0F16353881F}" type="datetimeFigureOut">
              <a:rPr kumimoji="1" lang="ja-JP" altLang="en-US" smtClean="0"/>
              <a:t>2024/4/8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7BA49-D9A6-40D5-BB24-95202EB28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52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2">
            <a:extLst>
              <a:ext uri="{FF2B5EF4-FFF2-40B4-BE49-F238E27FC236}">
                <a16:creationId xmlns:a16="http://schemas.microsoft.com/office/drawing/2014/main" id="{AC6A985E-FE8A-0429-BF20-2777BAF7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06634"/>
              </p:ext>
            </p:extLst>
          </p:nvPr>
        </p:nvGraphicFramePr>
        <p:xfrm>
          <a:off x="283170" y="1199572"/>
          <a:ext cx="8528322" cy="4727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3104">
                  <a:extLst>
                    <a:ext uri="{9D8B030D-6E8A-4147-A177-3AD203B41FA5}">
                      <a16:colId xmlns:a16="http://schemas.microsoft.com/office/drawing/2014/main" val="2992710905"/>
                    </a:ext>
                  </a:extLst>
                </a:gridCol>
                <a:gridCol w="3400822">
                  <a:extLst>
                    <a:ext uri="{9D8B030D-6E8A-4147-A177-3AD203B41FA5}">
                      <a16:colId xmlns:a16="http://schemas.microsoft.com/office/drawing/2014/main" val="1822772992"/>
                    </a:ext>
                  </a:extLst>
                </a:gridCol>
                <a:gridCol w="2544396">
                  <a:extLst>
                    <a:ext uri="{9D8B030D-6E8A-4147-A177-3AD203B41FA5}">
                      <a16:colId xmlns:a16="http://schemas.microsoft.com/office/drawing/2014/main" val="1674408423"/>
                    </a:ext>
                  </a:extLst>
                </a:gridCol>
              </a:tblGrid>
              <a:tr h="66458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eGFR stages</a:t>
                      </a:r>
                      <a:endParaRPr kumimoji="1" lang="ja-JP" alt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severity</a:t>
                      </a:r>
                      <a:endParaRPr kumimoji="1" lang="ja-JP" alt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632310"/>
                  </a:ext>
                </a:extLst>
              </a:tr>
              <a:tr h="66458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G1</a:t>
                      </a:r>
                      <a:endParaRPr kumimoji="1" lang="ja-JP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Normal</a:t>
                      </a:r>
                      <a:r>
                        <a:rPr kumimoji="1" lang="ja-JP" altLang="en-US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kumimoji="1" lang="ja-JP" altLang="en-US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high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≥90.0</a:t>
                      </a:r>
                      <a:r>
                        <a:rPr kumimoji="1" lang="ja-JP" alt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ml/min</a:t>
                      </a:r>
                      <a:endParaRPr kumimoji="1" lang="ja-JP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869932"/>
                  </a:ext>
                </a:extLst>
              </a:tr>
              <a:tr h="66458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G2</a:t>
                      </a:r>
                      <a:endParaRPr kumimoji="1" lang="ja-JP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Mildly</a:t>
                      </a:r>
                      <a:r>
                        <a:rPr kumimoji="1" lang="ja-JP" altLang="en-US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decreased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60.0~89.9 ml/min</a:t>
                      </a:r>
                      <a:endParaRPr kumimoji="1" lang="ja-JP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772993"/>
                  </a:ext>
                </a:extLst>
              </a:tr>
              <a:tr h="66228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G3a</a:t>
                      </a:r>
                      <a:endParaRPr kumimoji="1" lang="ja-JP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Mildly to moderately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decreased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45.0~59.9 ml/min</a:t>
                      </a:r>
                      <a:endParaRPr kumimoji="1" lang="ja-JP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204336"/>
                  </a:ext>
                </a:extLst>
              </a:tr>
              <a:tr h="66724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G3b</a:t>
                      </a:r>
                      <a:endParaRPr kumimoji="1" lang="ja-JP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Moderately</a:t>
                      </a:r>
                      <a:r>
                        <a:rPr kumimoji="1" lang="ja-JP" altLang="en-US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kumimoji="1" lang="ja-JP" altLang="en-US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severely</a:t>
                      </a:r>
                      <a:r>
                        <a:rPr kumimoji="1" lang="ja-JP" altLang="en-US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decreased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30.0~44.9 ml/min</a:t>
                      </a:r>
                      <a:endParaRPr kumimoji="1" lang="ja-JP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185825"/>
                  </a:ext>
                </a:extLst>
              </a:tr>
              <a:tr h="66724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G4</a:t>
                      </a:r>
                      <a:endParaRPr kumimoji="1" lang="ja-JP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Severely decreased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15.0~29.9 ml/min</a:t>
                      </a:r>
                      <a:endParaRPr kumimoji="1" lang="ja-JP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542307"/>
                  </a:ext>
                </a:extLst>
              </a:tr>
              <a:tr h="66458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G5</a:t>
                      </a:r>
                      <a:endParaRPr kumimoji="1" lang="ja-JP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Kidney</a:t>
                      </a:r>
                      <a:r>
                        <a:rPr kumimoji="1" lang="ja-JP" altLang="en-US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2000" dirty="0"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failure</a:t>
                      </a: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≤14.9 ml/min</a:t>
                      </a: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471092"/>
                  </a:ext>
                </a:extLst>
              </a:tr>
            </a:tbl>
          </a:graphicData>
        </a:graphic>
      </p:graphicFrame>
      <p:sp>
        <p:nvSpPr>
          <p:cNvPr id="8" name="Text Box 3">
            <a:extLst>
              <a:ext uri="{FF2B5EF4-FFF2-40B4-BE49-F238E27FC236}">
                <a16:creationId xmlns:a16="http://schemas.microsoft.com/office/drawing/2014/main" id="{60873CF3-2C2A-83D1-2ED7-EC97A299E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74" y="728138"/>
            <a:ext cx="50863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Table1.</a:t>
            </a:r>
            <a:r>
              <a:rPr lang="ja-JP" altLang="en-US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　</a:t>
            </a:r>
            <a:r>
              <a:rPr lang="en-US" altLang="ja-JP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renal function classification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6F1630-171B-F5A0-9F5E-78C5001A5A2F}"/>
              </a:ext>
            </a:extLst>
          </p:cNvPr>
          <p:cNvSpPr txBox="1"/>
          <p:nvPr/>
        </p:nvSpPr>
        <p:spPr>
          <a:xfrm>
            <a:off x="6079075" y="5945204"/>
            <a:ext cx="2734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extracted from reference 6)</a:t>
            </a:r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3934964"/>
      </p:ext>
    </p:extLst>
  </p:cSld>
  <p:clrMapOvr>
    <a:masterClrMapping/>
  </p:clrMapOvr>
  <p:transition spd="slow" advTm="21983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AD96EBA0-F1CA-9C72-3FCC-B11631F639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734976"/>
              </p:ext>
            </p:extLst>
          </p:nvPr>
        </p:nvGraphicFramePr>
        <p:xfrm>
          <a:off x="300867" y="1317624"/>
          <a:ext cx="8406581" cy="4010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8487">
                  <a:extLst>
                    <a:ext uri="{9D8B030D-6E8A-4147-A177-3AD203B41FA5}">
                      <a16:colId xmlns:a16="http://schemas.microsoft.com/office/drawing/2014/main" val="2992710905"/>
                    </a:ext>
                  </a:extLst>
                </a:gridCol>
                <a:gridCol w="5218094">
                  <a:extLst>
                    <a:ext uri="{9D8B030D-6E8A-4147-A177-3AD203B41FA5}">
                      <a16:colId xmlns:a16="http://schemas.microsoft.com/office/drawing/2014/main" val="1822772992"/>
                    </a:ext>
                  </a:extLst>
                </a:gridCol>
              </a:tblGrid>
              <a:tr h="544880"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kumimoji="1" lang="ja-JP" alt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eGFR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632310"/>
                  </a:ext>
                </a:extLst>
              </a:tr>
              <a:tr h="544880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CRE×1.5↑ or  GFR25%↓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869932"/>
                  </a:ext>
                </a:extLst>
              </a:tr>
              <a:tr h="544880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Injury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CRE×2↑    or  GFR50%↓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772993"/>
                  </a:ext>
                </a:extLst>
              </a:tr>
              <a:tr h="1078690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Failure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CRE×3↑    or  GFR75%↓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or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baseline CRE (≥4mg/dl)  CRE &gt; (0.5mg/dl) ↑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204336"/>
                  </a:ext>
                </a:extLst>
              </a:tr>
              <a:tr h="751814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 of kidney function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loss of kidney function&gt;4weeks</a:t>
                      </a:r>
                    </a:p>
                    <a:p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185825"/>
                  </a:ext>
                </a:extLst>
              </a:tr>
              <a:tr h="544880"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End stage kidney disease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loss of kidney function&gt;3months</a:t>
                      </a: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471092"/>
                  </a:ext>
                </a:extLst>
              </a:tr>
            </a:tbl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CE873CBF-D9E3-6FF5-9E3C-569307036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74" y="838205"/>
            <a:ext cx="41804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Table</a:t>
            </a:r>
            <a:r>
              <a:rPr lang="ja-JP" altLang="en-US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2.</a:t>
            </a:r>
            <a:r>
              <a:rPr lang="ja-JP" altLang="en-US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　</a:t>
            </a:r>
            <a:r>
              <a:rPr lang="en-US" altLang="ja-JP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RIFLE classification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6FA3D49-0316-8A58-643C-7AEA4BDBA135}"/>
              </a:ext>
            </a:extLst>
          </p:cNvPr>
          <p:cNvSpPr txBox="1"/>
          <p:nvPr/>
        </p:nvSpPr>
        <p:spPr>
          <a:xfrm>
            <a:off x="5755862" y="5337957"/>
            <a:ext cx="2973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extracted from reference 7)</a:t>
            </a:r>
            <a:endParaRPr lang="ja-JP" altLang="en-US" sz="24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2784369"/>
      </p:ext>
    </p:extLst>
  </p:cSld>
  <p:clrMapOvr>
    <a:masterClrMapping/>
  </p:clrMapOvr>
  <p:transition spd="slow" advTm="21983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2">
            <a:extLst>
              <a:ext uri="{FF2B5EF4-FFF2-40B4-BE49-F238E27FC236}">
                <a16:creationId xmlns:a16="http://schemas.microsoft.com/office/drawing/2014/main" id="{65292A33-9B93-4B05-3ECF-89188ED967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452889"/>
              </p:ext>
            </p:extLst>
          </p:nvPr>
        </p:nvGraphicFramePr>
        <p:xfrm>
          <a:off x="396117" y="1409700"/>
          <a:ext cx="8406582" cy="4013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1526">
                  <a:extLst>
                    <a:ext uri="{9D8B030D-6E8A-4147-A177-3AD203B41FA5}">
                      <a16:colId xmlns:a16="http://schemas.microsoft.com/office/drawing/2014/main" val="2992710905"/>
                    </a:ext>
                  </a:extLst>
                </a:gridCol>
                <a:gridCol w="3041374">
                  <a:extLst>
                    <a:ext uri="{9D8B030D-6E8A-4147-A177-3AD203B41FA5}">
                      <a16:colId xmlns:a16="http://schemas.microsoft.com/office/drawing/2014/main" val="1822772992"/>
                    </a:ext>
                  </a:extLst>
                </a:gridCol>
                <a:gridCol w="3743682">
                  <a:extLst>
                    <a:ext uri="{9D8B030D-6E8A-4147-A177-3AD203B41FA5}">
                      <a16:colId xmlns:a16="http://schemas.microsoft.com/office/drawing/2014/main" val="3561987386"/>
                    </a:ext>
                  </a:extLst>
                </a:gridCol>
              </a:tblGrid>
              <a:tr h="54358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Urine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632310"/>
                  </a:ext>
                </a:extLst>
              </a:tr>
              <a:tr h="54358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CRE×1.5~1.9↑ </a:t>
                      </a:r>
                    </a:p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≥0.3mg/dl↑ 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&lt;0.5ml/kg/h (6-12h)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869932"/>
                  </a:ext>
                </a:extLst>
              </a:tr>
              <a:tr h="54358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CRE×2.0~2.9↑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&lt;0.5ml/kg/h (≥12h)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772993"/>
                  </a:ext>
                </a:extLst>
              </a:tr>
              <a:tr h="107612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</a:t>
                      </a:r>
                      <a:r>
                        <a:rPr kumimoji="1" lang="en-US" altLang="ja-JP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×3.0↑    </a:t>
                      </a:r>
                      <a:endParaRPr kumimoji="1" lang="en-US" altLang="ja-JP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4.0mg/dl ↑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Initiation of renal replacement therapy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&lt;0.3ml/kg/h (≥24h)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anuria (≥12h)</a:t>
                      </a:r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kumimoji="1" lang="ja-JP" alt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204336"/>
                  </a:ext>
                </a:extLst>
              </a:tr>
            </a:tbl>
          </a:graphicData>
        </a:graphic>
      </p:graphicFrame>
      <p:sp>
        <p:nvSpPr>
          <p:cNvPr id="7" name="Text Box 3">
            <a:extLst>
              <a:ext uri="{FF2B5EF4-FFF2-40B4-BE49-F238E27FC236}">
                <a16:creationId xmlns:a16="http://schemas.microsoft.com/office/drawing/2014/main" id="{29AFDFB0-1420-E996-1F38-C34901379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475" y="931336"/>
            <a:ext cx="43667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Table</a:t>
            </a:r>
            <a:r>
              <a:rPr lang="ja-JP" altLang="en-US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3.</a:t>
            </a:r>
            <a:r>
              <a:rPr lang="ja-JP" altLang="en-US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　</a:t>
            </a:r>
            <a:r>
              <a:rPr lang="en-US" altLang="ja-JP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KDIGO</a:t>
            </a:r>
            <a:r>
              <a:rPr lang="ja-JP" altLang="en-US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2400" b="1" dirty="0">
                <a:ea typeface="ＭＳ Ｐ明朝" panose="02020600040205080304" pitchFamily="18" charset="-128"/>
                <a:cs typeface="Times New Roman" panose="02020603050405020304" pitchFamily="18" charset="0"/>
              </a:rPr>
              <a:t>classification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0EA0299-B753-4C05-E4DD-D90037680C87}"/>
              </a:ext>
            </a:extLst>
          </p:cNvPr>
          <p:cNvSpPr txBox="1"/>
          <p:nvPr/>
        </p:nvSpPr>
        <p:spPr>
          <a:xfrm>
            <a:off x="6082083" y="5431473"/>
            <a:ext cx="2757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extracted from reference 8</a:t>
            </a:r>
            <a:r>
              <a:rPr lang="en-US" altLang="ja-JP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)</a:t>
            </a:r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2160048"/>
      </p:ext>
    </p:extLst>
  </p:cSld>
  <p:clrMapOvr>
    <a:masterClrMapping/>
  </p:clrMapOvr>
  <p:transition spd="slow" advTm="21983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>
            <a:extLst>
              <a:ext uri="{FF2B5EF4-FFF2-40B4-BE49-F238E27FC236}">
                <a16:creationId xmlns:a16="http://schemas.microsoft.com/office/drawing/2014/main" id="{874C58EA-0D87-4998-9AF3-8B8AA5F06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73" y="224059"/>
            <a:ext cx="87524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Table 4</a:t>
            </a:r>
            <a:r>
              <a:rPr lang="ja-JP" altLang="en-US" sz="20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．</a:t>
            </a:r>
            <a:r>
              <a:rPr lang="en-US" altLang="ja-JP" sz="20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Comparison of male-to-female ratio, physical findings, surgical level, operative time, and perioperative blood loss between the 80+ and 60-79 groups.</a:t>
            </a:r>
          </a:p>
        </p:txBody>
      </p:sp>
      <p:graphicFrame>
        <p:nvGraphicFramePr>
          <p:cNvPr id="2" name="表 3">
            <a:extLst>
              <a:ext uri="{FF2B5EF4-FFF2-40B4-BE49-F238E27FC236}">
                <a16:creationId xmlns:a16="http://schemas.microsoft.com/office/drawing/2014/main" id="{474DBECE-4CEB-49FE-B0B0-D1F978588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760750"/>
              </p:ext>
            </p:extLst>
          </p:nvPr>
        </p:nvGraphicFramePr>
        <p:xfrm>
          <a:off x="420104" y="1041871"/>
          <a:ext cx="8227181" cy="5104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7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3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7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88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8061">
                <a:tc>
                  <a:txBody>
                    <a:bodyPr/>
                    <a:lstStyle/>
                    <a:p>
                      <a:pPr algn="ctr"/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80+ group</a:t>
                      </a:r>
                    </a:p>
                    <a:p>
                      <a:pPr algn="ctr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(27cases)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</a:t>
                      </a:r>
                    </a:p>
                    <a:p>
                      <a:pPr algn="ctr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(100cases)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885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Mean age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83.4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±2.7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70.0±5.5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&lt;0.001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579884"/>
                  </a:ext>
                </a:extLst>
              </a:tr>
              <a:tr h="448885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Male-female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ratio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9/18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44/56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0.383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0103"/>
                  </a:ext>
                </a:extLst>
              </a:tr>
              <a:tr h="448885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Height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(cm)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151.7±7.8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156.0±9.9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  0.039</a:t>
                      </a:r>
                      <a:r>
                        <a:rPr lang="ja-JP" altLang="en-US" sz="1800" dirty="0">
                          <a:cs typeface="Times New Roman" panose="02020603050405020304" pitchFamily="18" charset="0"/>
                        </a:rPr>
                        <a:t>*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885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Weight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(kg)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56.0±8.4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60.5±11.6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  0.061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988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BMI(kg/m2)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24.3±3.2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24.8±3.5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0.567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885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L3/4 / L4/5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L5/S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3/16/8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7/71/22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0.453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885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Operating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time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154.9±35.8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153.0±38.2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0.813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8885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Intraoperating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blood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loss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189.3±197.8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123.5±84.9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 0.103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8885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Postoperating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blood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loss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289.0±175.3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265.4±132.9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 0.447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702070"/>
                  </a:ext>
                </a:extLst>
              </a:tr>
              <a:tr h="448885">
                <a:tc>
                  <a:txBody>
                    <a:bodyPr/>
                    <a:lstStyle/>
                    <a:p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blood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loss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kumimoji="1" lang="ja-JP" altLang="en-US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478.3±312.5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388.9±170.1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 0.163</a:t>
                      </a:r>
                      <a:endParaRPr kumimoji="1" lang="ja-JP" altLang="en-US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960713"/>
                  </a:ext>
                </a:extLst>
              </a:tr>
            </a:tbl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03D3F612-9E94-4F14-9D4E-9E4C1C905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4916" y="6172756"/>
            <a:ext cx="10449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cs typeface="Times New Roman" panose="02020603050405020304" pitchFamily="18" charset="0"/>
              </a:rPr>
              <a:t>*</a:t>
            </a:r>
            <a:r>
              <a:rPr lang="en-US" altLang="ja-JP" sz="2000" dirty="0">
                <a:cs typeface="Times New Roman" panose="02020603050405020304" pitchFamily="18" charset="0"/>
              </a:rPr>
              <a:t>p&lt;0.05</a:t>
            </a:r>
            <a:r>
              <a:rPr lang="ja-JP" altLang="en-US" sz="2000" dirty="0">
                <a:cs typeface="Times New Roman" panose="02020603050405020304" pitchFamily="18" charset="0"/>
              </a:rPr>
              <a:t>　　</a:t>
            </a:r>
            <a:endParaRPr lang="en-US" altLang="ja-JP" sz="2000" dirty="0"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1630320"/>
      </p:ext>
    </p:extLst>
  </p:cSld>
  <p:clrMapOvr>
    <a:masterClrMapping/>
  </p:clrMapOvr>
  <p:transition spd="slow" advTm="21983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>
            <a:extLst>
              <a:ext uri="{FF2B5EF4-FFF2-40B4-BE49-F238E27FC236}">
                <a16:creationId xmlns:a16="http://schemas.microsoft.com/office/drawing/2014/main" id="{874C58EA-0D87-4998-9AF3-8B8AA5F06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39" y="431800"/>
            <a:ext cx="90736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Table</a:t>
            </a:r>
            <a:r>
              <a:rPr lang="ja-JP" altLang="en-US" sz="16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5.</a:t>
            </a:r>
            <a:r>
              <a:rPr lang="ja-JP" altLang="en-US" sz="16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Comparison of perioperative serum Hb, TP and CPK levels between the 80+ and 60-79 groups.</a:t>
            </a:r>
          </a:p>
        </p:txBody>
      </p:sp>
      <p:graphicFrame>
        <p:nvGraphicFramePr>
          <p:cNvPr id="2" name="表 3">
            <a:extLst>
              <a:ext uri="{FF2B5EF4-FFF2-40B4-BE49-F238E27FC236}">
                <a16:creationId xmlns:a16="http://schemas.microsoft.com/office/drawing/2014/main" id="{474DBECE-4CEB-49FE-B0B0-D1F978588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351570"/>
              </p:ext>
            </p:extLst>
          </p:nvPr>
        </p:nvGraphicFramePr>
        <p:xfrm>
          <a:off x="111760" y="1038226"/>
          <a:ext cx="8869680" cy="474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8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2767">
                  <a:extLst>
                    <a:ext uri="{9D8B030D-6E8A-4147-A177-3AD203B41FA5}">
                      <a16:colId xmlns:a16="http://schemas.microsoft.com/office/drawing/2014/main" val="952092608"/>
                    </a:ext>
                  </a:extLst>
                </a:gridCol>
                <a:gridCol w="1337606">
                  <a:extLst>
                    <a:ext uri="{9D8B030D-6E8A-4147-A177-3AD203B41FA5}">
                      <a16:colId xmlns:a16="http://schemas.microsoft.com/office/drawing/2014/main" val="2459188593"/>
                    </a:ext>
                  </a:extLst>
                </a:gridCol>
                <a:gridCol w="1043742">
                  <a:extLst>
                    <a:ext uri="{9D8B030D-6E8A-4147-A177-3AD203B41FA5}">
                      <a16:colId xmlns:a16="http://schemas.microsoft.com/office/drawing/2014/main" val="541349431"/>
                    </a:ext>
                  </a:extLst>
                </a:gridCol>
              </a:tblGrid>
              <a:tr h="831917">
                <a:tc>
                  <a:txBody>
                    <a:bodyPr/>
                    <a:lstStyle/>
                    <a:p>
                      <a:pPr algn="ctr"/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80+group</a:t>
                      </a:r>
                    </a:p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(27cases)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79group</a:t>
                      </a:r>
                    </a:p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(101cases)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80+group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change(%)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79group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change(%)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Hb</a:t>
                      </a: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g/dl</a:t>
                      </a: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(preop)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12.8±1.5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13.4±1.4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0.043*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096938"/>
                  </a:ext>
                </a:extLst>
              </a:tr>
              <a:tr h="445065">
                <a:tc>
                  <a:txBody>
                    <a:bodyPr/>
                    <a:lstStyle/>
                    <a:p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(the day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10.4±1.5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11.5±1.3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 0.001**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81.6±8.7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86.1±6.1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0.003**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217639"/>
                  </a:ext>
                </a:extLst>
              </a:tr>
              <a:tr h="445065">
                <a:tc>
                  <a:txBody>
                    <a:bodyPr/>
                    <a:lstStyle/>
                    <a:p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(seven days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10.3±1.4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11.1±1.3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0.006**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80.5±8.0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82.5±6.4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0.160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245693"/>
                  </a:ext>
                </a:extLst>
              </a:tr>
              <a:tr h="445065">
                <a:tc>
                  <a:txBody>
                    <a:bodyPr/>
                    <a:lstStyle/>
                    <a:p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TP</a:t>
                      </a: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g/dl</a:t>
                      </a: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(preop)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6.9±0.5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7.0±0.4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0.115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0103"/>
                  </a:ext>
                </a:extLst>
              </a:tr>
              <a:tr h="445065"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(the day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5.5±0.5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5.7±0.4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0.007**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79.4±5.2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81.3±6.0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0.131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065"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(seven days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6.1±0.5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6.2±0.5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0.469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88.7±6.4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88.0±7.7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0.633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704">
                <a:tc>
                  <a:txBody>
                    <a:bodyPr/>
                    <a:lstStyle/>
                    <a:p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CPK</a:t>
                      </a: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IU/l</a:t>
                      </a: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(preop)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101±57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132±101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0.044*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065">
                <a:tc>
                  <a:txBody>
                    <a:bodyPr/>
                    <a:lstStyle/>
                    <a:p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 (the day after op)</a:t>
                      </a: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　　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637±334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725±398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722.9±418.2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745.2±540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0.843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065">
                <a:tc>
                  <a:txBody>
                    <a:bodyPr/>
                    <a:lstStyle/>
                    <a:p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(seven day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87±40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118±89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0.076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96.9±47.7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107.8±64.2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03D3F612-9E94-4F14-9D4E-9E4C1C905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3520" y="6005536"/>
            <a:ext cx="23100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cs typeface="Times New Roman" panose="02020603050405020304" pitchFamily="18" charset="0"/>
              </a:rPr>
              <a:t>*</a:t>
            </a:r>
            <a:r>
              <a:rPr lang="en-US" altLang="ja-JP" sz="2000" dirty="0">
                <a:cs typeface="Times New Roman" panose="02020603050405020304" pitchFamily="18" charset="0"/>
              </a:rPr>
              <a:t>p&lt;0.05   **p&lt;0.01</a:t>
            </a:r>
            <a:r>
              <a:rPr lang="ja-JP" altLang="en-US" sz="2000" dirty="0">
                <a:cs typeface="Times New Roman" panose="02020603050405020304" pitchFamily="18" charset="0"/>
              </a:rPr>
              <a:t>　　</a:t>
            </a:r>
            <a:endParaRPr lang="en-US" altLang="ja-JP" sz="2000" dirty="0"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8627720"/>
      </p:ext>
    </p:extLst>
  </p:cSld>
  <p:clrMapOvr>
    <a:masterClrMapping/>
  </p:clrMapOvr>
  <p:transition spd="slow" advTm="21983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>
            <a:extLst>
              <a:ext uri="{FF2B5EF4-FFF2-40B4-BE49-F238E27FC236}">
                <a16:creationId xmlns:a16="http://schemas.microsoft.com/office/drawing/2014/main" id="{874C58EA-0D87-4998-9AF3-8B8AA5F06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72" y="845306"/>
            <a:ext cx="868668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Table 6.</a:t>
            </a:r>
            <a:r>
              <a:rPr lang="ja-JP" altLang="en-US" sz="16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　</a:t>
            </a:r>
            <a:r>
              <a:rPr lang="en-US" altLang="ja-JP" sz="16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Comparison of serum BUN, CRE and eGFR levels between the 80+ and 60-79 groups.</a:t>
            </a:r>
          </a:p>
        </p:txBody>
      </p:sp>
      <p:graphicFrame>
        <p:nvGraphicFramePr>
          <p:cNvPr id="2" name="表 3">
            <a:extLst>
              <a:ext uri="{FF2B5EF4-FFF2-40B4-BE49-F238E27FC236}">
                <a16:creationId xmlns:a16="http://schemas.microsoft.com/office/drawing/2014/main" id="{474DBECE-4CEB-49FE-B0B0-D1F978588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025378"/>
              </p:ext>
            </p:extLst>
          </p:nvPr>
        </p:nvGraphicFramePr>
        <p:xfrm>
          <a:off x="85725" y="1288473"/>
          <a:ext cx="9010650" cy="4490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4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9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7593">
                  <a:extLst>
                    <a:ext uri="{9D8B030D-6E8A-4147-A177-3AD203B41FA5}">
                      <a16:colId xmlns:a16="http://schemas.microsoft.com/office/drawing/2014/main" val="40193525"/>
                    </a:ext>
                  </a:extLst>
                </a:gridCol>
                <a:gridCol w="1518540">
                  <a:extLst>
                    <a:ext uri="{9D8B030D-6E8A-4147-A177-3AD203B41FA5}">
                      <a16:colId xmlns:a16="http://schemas.microsoft.com/office/drawing/2014/main" val="311466619"/>
                    </a:ext>
                  </a:extLst>
                </a:gridCol>
                <a:gridCol w="833488">
                  <a:extLst>
                    <a:ext uri="{9D8B030D-6E8A-4147-A177-3AD203B41FA5}">
                      <a16:colId xmlns:a16="http://schemas.microsoft.com/office/drawing/2014/main" val="2686560071"/>
                    </a:ext>
                  </a:extLst>
                </a:gridCol>
              </a:tblGrid>
              <a:tr h="671456">
                <a:tc>
                  <a:txBody>
                    <a:bodyPr/>
                    <a:lstStyle/>
                    <a:p>
                      <a:pPr algn="ctr"/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80+group</a:t>
                      </a:r>
                    </a:p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(27cases)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79group</a:t>
                      </a:r>
                    </a:p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(100cases)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80+group</a:t>
                      </a:r>
                    </a:p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79group</a:t>
                      </a:r>
                    </a:p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228">
                <a:tc>
                  <a:txBody>
                    <a:bodyPr/>
                    <a:lstStyle/>
                    <a:p>
                      <a:r>
                        <a:rPr kumimoji="1" lang="en-US" altLang="ja-JP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BUN:mg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/dl (preop)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19.8±6.1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16.7±5.1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0.009**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-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-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-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653924"/>
                  </a:ext>
                </a:extLst>
              </a:tr>
              <a:tr h="382228"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(the day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16.9±5.6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13.3±3.7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0.003**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87.1±21.3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83.6±25.6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0.514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753586"/>
                  </a:ext>
                </a:extLst>
              </a:tr>
              <a:tr h="382228"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(seven days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16.4±4.8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14.4±4.7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0.044*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85.1±19.2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89.7±26.7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0.406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198962"/>
                  </a:ext>
                </a:extLst>
              </a:tr>
              <a:tr h="382228">
                <a:tc>
                  <a:txBody>
                    <a:bodyPr/>
                    <a:lstStyle/>
                    <a:p>
                      <a:r>
                        <a:rPr kumimoji="1" lang="en-US" altLang="ja-JP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CRE:mg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/dl (preop)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0.93±0.33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0.79±0.26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0.022*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-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-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-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512"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(the day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0.85±0.30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0.71±0.25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0.016*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91.6±11.2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89.8±11.6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0.462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4512"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(seven days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0.84±0.30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0.74±0.24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0.067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91.5±10.2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94.0±10.2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0.261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4512">
                <a:tc>
                  <a:txBody>
                    <a:bodyPr/>
                    <a:lstStyle/>
                    <a:p>
                      <a:r>
                        <a:rPr kumimoji="1" lang="en-US" altLang="ja-JP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eGFR:ml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/min (preop)</a:t>
                      </a: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54.3±19.4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67.4±16.7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 0.001**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-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-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-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4512"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(the day after op)</a:t>
                      </a:r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60.2±21.1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76.5±19.2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&lt; 0.001**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111.9±15.2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114.9±18.6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0.444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702070"/>
                  </a:ext>
                </a:extLst>
              </a:tr>
              <a:tr h="444512">
                <a:tc>
                  <a:txBody>
                    <a:bodyPr/>
                    <a:lstStyle/>
                    <a:p>
                      <a:r>
                        <a:rPr kumimoji="1" lang="ja-JP" alt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(seven days after op)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60.3±20.1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72.2±16.8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 0.002**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112.2±13.5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108.4±13.6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0.199</a:t>
                      </a:r>
                      <a:endParaRPr kumimoji="1" lang="ja-JP" altLang="en-US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960713"/>
                  </a:ext>
                </a:extLst>
              </a:tr>
            </a:tbl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03D3F612-9E94-4F14-9D4E-9E4C1C905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4070" y="5807502"/>
            <a:ext cx="22097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cs typeface="Times New Roman" panose="02020603050405020304" pitchFamily="18" charset="0"/>
              </a:rPr>
              <a:t>*</a:t>
            </a:r>
            <a:r>
              <a:rPr lang="en-US" altLang="ja-JP" sz="2000" dirty="0">
                <a:cs typeface="Times New Roman" panose="02020603050405020304" pitchFamily="18" charset="0"/>
              </a:rPr>
              <a:t>p&lt;0.05  **p&lt;0.01</a:t>
            </a:r>
            <a:r>
              <a:rPr lang="ja-JP" altLang="en-US" sz="2000" dirty="0">
                <a:cs typeface="Times New Roman" panose="02020603050405020304" pitchFamily="18" charset="0"/>
              </a:rPr>
              <a:t>　　</a:t>
            </a:r>
            <a:endParaRPr lang="en-US" altLang="ja-JP" sz="2000" dirty="0"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2801843"/>
      </p:ext>
    </p:extLst>
  </p:cSld>
  <p:clrMapOvr>
    <a:masterClrMapping/>
  </p:clrMapOvr>
  <p:transition spd="slow" advTm="21983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>
            <a:extLst>
              <a:ext uri="{FF2B5EF4-FFF2-40B4-BE49-F238E27FC236}">
                <a16:creationId xmlns:a16="http://schemas.microsoft.com/office/drawing/2014/main" id="{874C58EA-0D87-4998-9AF3-8B8AA5F06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72" y="328837"/>
            <a:ext cx="84962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>
                <a:ea typeface="ＭＳ Ｐ明朝" panose="02020600040205080304" pitchFamily="18" charset="-128"/>
                <a:cs typeface="Times New Roman" panose="02020603050405020304" pitchFamily="18" charset="0"/>
              </a:rPr>
              <a:t>Table </a:t>
            </a:r>
            <a:r>
              <a:rPr lang="en-US" altLang="ja-JP" sz="20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7</a:t>
            </a:r>
            <a:r>
              <a:rPr lang="en-US" altLang="ja-JP" sz="2000">
                <a:ea typeface="ＭＳ Ｐ明朝" panose="02020600040205080304" pitchFamily="18" charset="-128"/>
                <a:cs typeface="Times New Roman" panose="02020603050405020304" pitchFamily="18" charset="0"/>
              </a:rPr>
              <a:t>. </a:t>
            </a:r>
            <a:r>
              <a:rPr lang="en-US" altLang="ja-JP" sz="20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Comparison in preoperative renal function classification between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              the 80+ and 60-79 groups.</a:t>
            </a:r>
          </a:p>
        </p:txBody>
      </p:sp>
      <p:graphicFrame>
        <p:nvGraphicFramePr>
          <p:cNvPr id="2" name="表 3">
            <a:extLst>
              <a:ext uri="{FF2B5EF4-FFF2-40B4-BE49-F238E27FC236}">
                <a16:creationId xmlns:a16="http://schemas.microsoft.com/office/drawing/2014/main" id="{474DBECE-4CEB-49FE-B0B0-D1F978588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810048"/>
              </p:ext>
            </p:extLst>
          </p:nvPr>
        </p:nvGraphicFramePr>
        <p:xfrm>
          <a:off x="694267" y="1288471"/>
          <a:ext cx="7857067" cy="2976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5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5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8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754">
                <a:tc>
                  <a:txBody>
                    <a:bodyPr/>
                    <a:lstStyle/>
                    <a:p>
                      <a:pPr algn="ctr"/>
                      <a:endParaRPr kumimoji="1" lang="ja-JP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80+ group</a:t>
                      </a:r>
                    </a:p>
                    <a:p>
                      <a:pPr algn="ctr"/>
                      <a:r>
                        <a:rPr kumimoji="1" lang="en-US" altLang="ja-JP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(27cases)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1" lang="en-US" altLang="ja-JP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group</a:t>
                      </a:r>
                    </a:p>
                    <a:p>
                      <a:pPr algn="ctr"/>
                      <a:r>
                        <a:rPr kumimoji="1" lang="en-US" altLang="ja-JP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(100cases)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G1</a:t>
                      </a:r>
                      <a:r>
                        <a:rPr kumimoji="1" lang="ja-JP" altLang="en-US" sz="2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G3a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17cases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63.0%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91cases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91.0%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0.001**</a:t>
                      </a:r>
                      <a:endParaRPr kumimoji="1" lang="ja-JP" altLang="en-US" sz="20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498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G3b</a:t>
                      </a:r>
                      <a:r>
                        <a:rPr kumimoji="1" lang="ja-JP" altLang="en-US" sz="2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1" lang="en-US" altLang="ja-JP" sz="2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明朝" panose="02020600040205080304" pitchFamily="18" charset="-128"/>
                          <a:cs typeface="Times New Roman" panose="02020603050405020304" pitchFamily="18" charset="0"/>
                        </a:rPr>
                        <a:t>G4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10cases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37.0%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9cases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9.0%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03D3F612-9E94-4F14-9D4E-9E4C1C905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8372" y="4550198"/>
            <a:ext cx="15374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cs typeface="Times New Roman" panose="02020603050405020304" pitchFamily="18" charset="0"/>
              </a:rPr>
              <a:t>*</a:t>
            </a:r>
            <a:r>
              <a:rPr lang="en-US" altLang="ja-JP" sz="2000" dirty="0">
                <a:cs typeface="Times New Roman" panose="02020603050405020304" pitchFamily="18" charset="0"/>
              </a:rPr>
              <a:t>*p&lt;0.01</a:t>
            </a:r>
            <a:r>
              <a:rPr lang="ja-JP" altLang="en-US" sz="2000" dirty="0">
                <a:cs typeface="Times New Roman" panose="02020603050405020304" pitchFamily="18" charset="0"/>
              </a:rPr>
              <a:t>　　</a:t>
            </a:r>
            <a:endParaRPr lang="en-US" altLang="ja-JP" sz="2000" dirty="0"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7441124"/>
      </p:ext>
    </p:extLst>
  </p:cSld>
  <p:clrMapOvr>
    <a:masterClrMapping/>
  </p:clrMapOvr>
  <p:transition spd="slow" advTm="21983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4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4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4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4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4.5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45329</TotalTime>
  <Words>826</Words>
  <Application>Microsoft Office PowerPoint</Application>
  <PresentationFormat>画面に合わせる (4:3)</PresentationFormat>
  <Paragraphs>280</Paragraphs>
  <Slides>7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4" baseType="lpstr">
      <vt:lpstr>ＭＳ Ｐ明朝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勢理客 ひさし</dc:creator>
  <cp:lastModifiedBy>ひさし 勢理客</cp:lastModifiedBy>
  <cp:revision>363</cp:revision>
  <cp:lastPrinted>2024-03-01T04:26:17Z</cp:lastPrinted>
  <dcterms:created xsi:type="dcterms:W3CDTF">2020-08-21T07:14:59Z</dcterms:created>
  <dcterms:modified xsi:type="dcterms:W3CDTF">2024-04-08T06:03:26Z</dcterms:modified>
</cp:coreProperties>
</file>