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6"/>
  </p:notesMasterIdLst>
  <p:sldIdLst>
    <p:sldId id="273" r:id="rId2"/>
    <p:sldId id="274" r:id="rId3"/>
    <p:sldId id="275" r:id="rId4"/>
    <p:sldId id="269" r:id="rId5"/>
  </p:sldIdLst>
  <p:sldSz cx="12192000" cy="82296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46992"/>
    <p:restoredTop sz="78532"/>
  </p:normalViewPr>
  <p:slideViewPr>
    <p:cSldViewPr snapToGrid="0" snapToObjects="1">
      <p:cViewPr varScale="1">
        <p:scale>
          <a:sx n="72" d="100"/>
          <a:sy n="72" d="100"/>
        </p:scale>
        <p:origin x="11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cy, Matthew C." userId="6b0edb85-b1f4-46ea-a838-be1b1f12e57e" providerId="ADAL" clId="{C36FD075-ACA7-4092-8C7C-F2FE0D249C75}"/>
    <pc:docChg chg="modSld">
      <pc:chgData name="Lucy, Matthew C." userId="6b0edb85-b1f4-46ea-a838-be1b1f12e57e" providerId="ADAL" clId="{C36FD075-ACA7-4092-8C7C-F2FE0D249C75}" dt="2024-03-14T22:49:41.021" v="1" actId="20577"/>
      <pc:docMkLst>
        <pc:docMk/>
      </pc:docMkLst>
      <pc:sldChg chg="modSp mod">
        <pc:chgData name="Lucy, Matthew C." userId="6b0edb85-b1f4-46ea-a838-be1b1f12e57e" providerId="ADAL" clId="{C36FD075-ACA7-4092-8C7C-F2FE0D249C75}" dt="2024-03-14T22:49:41.021" v="1" actId="20577"/>
        <pc:sldMkLst>
          <pc:docMk/>
          <pc:sldMk cId="3628068942" sldId="273"/>
        </pc:sldMkLst>
        <pc:spChg chg="mod">
          <ac:chgData name="Lucy, Matthew C." userId="6b0edb85-b1f4-46ea-a838-be1b1f12e57e" providerId="ADAL" clId="{C36FD075-ACA7-4092-8C7C-F2FE0D249C75}" dt="2024-03-14T22:49:41.021" v="1" actId="20577"/>
          <ac:spMkLst>
            <pc:docMk/>
            <pc:sldMk cId="3628068942" sldId="273"/>
            <ac:spMk id="4" creationId="{08CEB772-AC79-E143-5453-2952C4A2D5A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24FE68-5A7F-7741-9F75-2C72A52F52DE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1143000"/>
            <a:ext cx="45720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8FBFF6-0CC9-384D-8CCF-6394AAB1CA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221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2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64" algn="l" defTabSz="91412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25" algn="l" defTabSz="91412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188" algn="l" defTabSz="91412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252" algn="l" defTabSz="91412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14" algn="l" defTabSz="91412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379" algn="l" defTabSz="91412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440" algn="l" defTabSz="91412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502" algn="l" defTabSz="91412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FBFF6-0CC9-384D-8CCF-6394AAB1CAF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253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FBFF6-0CC9-384D-8CCF-6394AAB1CAF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4414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FBFF6-0CC9-384D-8CCF-6394AAB1CAF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114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8FBFF6-0CC9-384D-8CCF-6394AAB1CAF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87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46836"/>
            <a:ext cx="10363200" cy="2865120"/>
          </a:xfrm>
        </p:spPr>
        <p:txBody>
          <a:bodyPr anchor="b"/>
          <a:lstStyle>
            <a:lvl1pPr algn="ctr"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22446"/>
            <a:ext cx="9144000" cy="1986914"/>
          </a:xfrm>
        </p:spPr>
        <p:txBody>
          <a:bodyPr/>
          <a:lstStyle>
            <a:lvl1pPr marL="0" indent="0" algn="ctr">
              <a:buNone/>
              <a:defRPr sz="2880"/>
            </a:lvl1pPr>
            <a:lvl2pPr marL="548640" indent="0" algn="ctr">
              <a:buNone/>
              <a:defRPr sz="2400"/>
            </a:lvl2pPr>
            <a:lvl3pPr marL="1097280" indent="0" algn="ctr">
              <a:buNone/>
              <a:defRPr sz="2160"/>
            </a:lvl3pPr>
            <a:lvl4pPr marL="1645920" indent="0" algn="ctr">
              <a:buNone/>
              <a:defRPr sz="1920"/>
            </a:lvl4pPr>
            <a:lvl5pPr marL="2194560" indent="0" algn="ctr">
              <a:buNone/>
              <a:defRPr sz="1920"/>
            </a:lvl5pPr>
            <a:lvl6pPr marL="2743200" indent="0" algn="ctr">
              <a:buNone/>
              <a:defRPr sz="1920"/>
            </a:lvl6pPr>
            <a:lvl7pPr marL="3291840" indent="0" algn="ctr">
              <a:buNone/>
              <a:defRPr sz="1920"/>
            </a:lvl7pPr>
            <a:lvl8pPr marL="3840480" indent="0" algn="ctr">
              <a:buNone/>
              <a:defRPr sz="1920"/>
            </a:lvl8pPr>
            <a:lvl9pPr marL="4389120" indent="0" algn="ctr">
              <a:buNone/>
              <a:defRPr sz="19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EAD3-D36D-BC4A-96BB-2DD239BB1AC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C737-1935-E94D-9D55-D49F5E2C8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925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EAD3-D36D-BC4A-96BB-2DD239BB1AC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C737-1935-E94D-9D55-D49F5E2C8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28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38150"/>
            <a:ext cx="2628900" cy="697420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38150"/>
            <a:ext cx="7734300" cy="697420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EAD3-D36D-BC4A-96BB-2DD239BB1AC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C737-1935-E94D-9D55-D49F5E2C8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411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EAD3-D36D-BC4A-96BB-2DD239BB1AC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C737-1935-E94D-9D55-D49F5E2C8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0170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051688"/>
            <a:ext cx="10515600" cy="3423284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5507358"/>
            <a:ext cx="10515600" cy="1800224"/>
          </a:xfrm>
        </p:spPr>
        <p:txBody>
          <a:bodyPr/>
          <a:lstStyle>
            <a:lvl1pPr marL="0" indent="0">
              <a:buNone/>
              <a:defRPr sz="2880">
                <a:solidFill>
                  <a:schemeClr val="tx1"/>
                </a:solidFill>
              </a:defRPr>
            </a:lvl1pPr>
            <a:lvl2pPr marL="54864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EAD3-D36D-BC4A-96BB-2DD239BB1AC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C737-1935-E94D-9D55-D49F5E2C8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364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190750"/>
            <a:ext cx="5181600" cy="5221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0750"/>
            <a:ext cx="5181600" cy="52216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EAD3-D36D-BC4A-96BB-2DD239BB1AC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C737-1935-E94D-9D55-D49F5E2C8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468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8152"/>
            <a:ext cx="10515600" cy="159067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90" y="2017396"/>
            <a:ext cx="5157787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90" y="3006090"/>
            <a:ext cx="5157787" cy="4421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017396"/>
            <a:ext cx="5183188" cy="98869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006090"/>
            <a:ext cx="5183188" cy="4421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EAD3-D36D-BC4A-96BB-2DD239BB1AC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C737-1935-E94D-9D55-D49F5E2C8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0934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EAD3-D36D-BC4A-96BB-2DD239BB1AC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C737-1935-E94D-9D55-D49F5E2C8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02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EAD3-D36D-BC4A-96BB-2DD239BB1AC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C737-1935-E94D-9D55-D49F5E2C8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266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48640"/>
            <a:ext cx="3932237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184912"/>
            <a:ext cx="6172200" cy="5848350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468880"/>
            <a:ext cx="3932237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EAD3-D36D-BC4A-96BB-2DD239BB1AC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C737-1935-E94D-9D55-D49F5E2C8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544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548640"/>
            <a:ext cx="3932237" cy="1920240"/>
          </a:xfrm>
        </p:spPr>
        <p:txBody>
          <a:bodyPr anchor="b"/>
          <a:lstStyle>
            <a:lvl1pPr>
              <a:defRPr sz="38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184912"/>
            <a:ext cx="6172200" cy="5848350"/>
          </a:xfrm>
        </p:spPr>
        <p:txBody>
          <a:bodyPr anchor="t"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468880"/>
            <a:ext cx="3932237" cy="4573906"/>
          </a:xfrm>
        </p:spPr>
        <p:txBody>
          <a:bodyPr/>
          <a:lstStyle>
            <a:lvl1pPr marL="0" indent="0">
              <a:buNone/>
              <a:defRPr sz="1920"/>
            </a:lvl1pPr>
            <a:lvl2pPr marL="548640" indent="0">
              <a:buNone/>
              <a:defRPr sz="1680"/>
            </a:lvl2pPr>
            <a:lvl3pPr marL="1097280" indent="0">
              <a:buNone/>
              <a:defRPr sz="1440"/>
            </a:lvl3pPr>
            <a:lvl4pPr marL="1645920" indent="0">
              <a:buNone/>
              <a:defRPr sz="1200"/>
            </a:lvl4pPr>
            <a:lvl5pPr marL="2194560" indent="0">
              <a:buNone/>
              <a:defRPr sz="1200"/>
            </a:lvl5pPr>
            <a:lvl6pPr marL="2743200" indent="0">
              <a:buNone/>
              <a:defRPr sz="1200"/>
            </a:lvl6pPr>
            <a:lvl7pPr marL="3291840" indent="0">
              <a:buNone/>
              <a:defRPr sz="1200"/>
            </a:lvl7pPr>
            <a:lvl8pPr marL="3840480" indent="0">
              <a:buNone/>
              <a:defRPr sz="1200"/>
            </a:lvl8pPr>
            <a:lvl9pPr marL="438912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59EAD3-D36D-BC4A-96BB-2DD239BB1AC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7C737-1935-E94D-9D55-D49F5E2C8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5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38152"/>
            <a:ext cx="10515600" cy="15906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190750"/>
            <a:ext cx="10515600" cy="5221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7627622"/>
            <a:ext cx="274320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59EAD3-D36D-BC4A-96BB-2DD239BB1ACF}" type="datetimeFigureOut">
              <a:rPr lang="en-US" smtClean="0"/>
              <a:t>3/14/2024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7627622"/>
            <a:ext cx="411480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7627622"/>
            <a:ext cx="2743200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7C737-1935-E94D-9D55-D49F5E2C85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7770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97280" rtl="0" eaLnBrk="1" latinLnBrk="0" hangingPunct="1">
        <a:lnSpc>
          <a:spcPct val="90000"/>
        </a:lnSpc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109728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46888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301752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56616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411480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663440" indent="-274320" algn="l" defTabSz="109728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colorfulness&#10;&#10;Description automatically generated">
            <a:extLst>
              <a:ext uri="{FF2B5EF4-FFF2-40B4-BE49-F238E27FC236}">
                <a16:creationId xmlns:a16="http://schemas.microsoft.com/office/drawing/2014/main" id="{D800EB49-D0FA-4294-BACF-511D8C79BE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313" t="11552" r="21023" b="12280"/>
          <a:stretch/>
        </p:blipFill>
        <p:spPr>
          <a:xfrm>
            <a:off x="4345049" y="1377457"/>
            <a:ext cx="3187941" cy="32551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8CEB772-AC79-E143-5453-2952C4A2D5A1}"/>
              </a:ext>
            </a:extLst>
          </p:cNvPr>
          <p:cNvSpPr txBox="1"/>
          <p:nvPr/>
        </p:nvSpPr>
        <p:spPr>
          <a:xfrm>
            <a:off x="556288" y="6636699"/>
            <a:ext cx="11052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Supplemental Figure S1. </a:t>
            </a:r>
            <a:r>
              <a:rPr lang="en-US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Bray Curtis </a:t>
            </a:r>
            <a:r>
              <a:rPr lang="en-US" dirty="0" err="1">
                <a:effectLst/>
                <a:ea typeface="Calibri" panose="020F0502020204030204" pitchFamily="34" charset="0"/>
              </a:rPr>
              <a:t>PCoA</a:t>
            </a:r>
            <a:r>
              <a:rPr lang="en-US" dirty="0">
                <a:effectLst/>
                <a:ea typeface="Calibri" panose="020F0502020204030204" pitchFamily="34" charset="0"/>
              </a:rPr>
              <a:t> plot for microbial composition from uterine swabs collected at one week postpartum from metritis (blue circles) and healthy (yellow </a:t>
            </a:r>
            <a:r>
              <a:rPr lang="en-US" dirty="0">
                <a:ea typeface="Calibri" panose="020F0502020204030204" pitchFamily="34" charset="0"/>
              </a:rPr>
              <a:t>circles</a:t>
            </a:r>
            <a:r>
              <a:rPr lang="en-US" dirty="0">
                <a:effectLst/>
                <a:ea typeface="Calibri" panose="020F0502020204030204" pitchFamily="34" charset="0"/>
              </a:rPr>
              <a:t>) cows. </a:t>
            </a:r>
            <a:endParaRPr lang="en-US" b="1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F006A2-EF3B-0D32-F109-BE5C9E2CB8DB}"/>
              </a:ext>
            </a:extLst>
          </p:cNvPr>
          <p:cNvCxnSpPr>
            <a:cxnSpLocks/>
          </p:cNvCxnSpPr>
          <p:nvPr/>
        </p:nvCxnSpPr>
        <p:spPr>
          <a:xfrm>
            <a:off x="7517035" y="1324509"/>
            <a:ext cx="0" cy="3149376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41B3AAF-9684-AC6E-9AE5-1B39F88E0D28}"/>
              </a:ext>
            </a:extLst>
          </p:cNvPr>
          <p:cNvCxnSpPr>
            <a:cxnSpLocks/>
          </p:cNvCxnSpPr>
          <p:nvPr/>
        </p:nvCxnSpPr>
        <p:spPr>
          <a:xfrm>
            <a:off x="4042315" y="4452846"/>
            <a:ext cx="3474720" cy="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1465BEF-515C-061D-E126-9AB71C40FE02}"/>
              </a:ext>
            </a:extLst>
          </p:cNvPr>
          <p:cNvSpPr txBox="1"/>
          <p:nvPr/>
        </p:nvSpPr>
        <p:spPr>
          <a:xfrm>
            <a:off x="6664696" y="985955"/>
            <a:ext cx="153222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Axis 2 (9.449 %)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37F44E-193B-B8D3-D0D4-93C766E1411D}"/>
              </a:ext>
            </a:extLst>
          </p:cNvPr>
          <p:cNvSpPr txBox="1"/>
          <p:nvPr/>
        </p:nvSpPr>
        <p:spPr>
          <a:xfrm>
            <a:off x="2599643" y="4258727"/>
            <a:ext cx="1523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Axis 1 (27.25 %)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7F2A42-F3EA-7479-6662-5FC7892EFC73}"/>
              </a:ext>
            </a:extLst>
          </p:cNvPr>
          <p:cNvSpPr txBox="1"/>
          <p:nvPr/>
        </p:nvSpPr>
        <p:spPr>
          <a:xfrm>
            <a:off x="6664695" y="4880363"/>
            <a:ext cx="16105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Axis 3 (7.684 %)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C5FB459-453D-0E68-B5F6-36DA7EC25125}"/>
              </a:ext>
            </a:extLst>
          </p:cNvPr>
          <p:cNvCxnSpPr>
            <a:cxnSpLocks/>
          </p:cNvCxnSpPr>
          <p:nvPr/>
        </p:nvCxnSpPr>
        <p:spPr>
          <a:xfrm flipV="1">
            <a:off x="7430809" y="4473885"/>
            <a:ext cx="86226" cy="317515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80689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DC5833F-EE6F-6984-63CE-E01329EE135E}"/>
              </a:ext>
            </a:extLst>
          </p:cNvPr>
          <p:cNvSpPr txBox="1"/>
          <p:nvPr/>
        </p:nvSpPr>
        <p:spPr>
          <a:xfrm>
            <a:off x="599092" y="6296772"/>
            <a:ext cx="108905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Supplemental Figure S2. </a:t>
            </a:r>
            <a:r>
              <a:rPr lang="en-US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Bray Curtis </a:t>
            </a:r>
            <a:r>
              <a:rPr lang="en-US" dirty="0" err="1">
                <a:effectLst/>
                <a:ea typeface="Calibri" panose="020F0502020204030204" pitchFamily="34" charset="0"/>
              </a:rPr>
              <a:t>PCoA</a:t>
            </a:r>
            <a:r>
              <a:rPr lang="en-US" dirty="0">
                <a:effectLst/>
                <a:ea typeface="Calibri" panose="020F0502020204030204" pitchFamily="34" charset="0"/>
              </a:rPr>
              <a:t> plots for the similarities in microbial composition between samples from the previously gravid (light blue </a:t>
            </a:r>
            <a:r>
              <a:rPr lang="en-US" dirty="0">
                <a:ea typeface="Calibri" panose="020F0502020204030204" pitchFamily="34" charset="0"/>
              </a:rPr>
              <a:t>circles</a:t>
            </a:r>
            <a:r>
              <a:rPr lang="en-US" dirty="0">
                <a:effectLst/>
                <a:ea typeface="Calibri" panose="020F0502020204030204" pitchFamily="34" charset="0"/>
              </a:rPr>
              <a:t>) and non-gravid (light green </a:t>
            </a:r>
            <a:r>
              <a:rPr lang="en-US" dirty="0">
                <a:ea typeface="Calibri" panose="020F0502020204030204" pitchFamily="34" charset="0"/>
              </a:rPr>
              <a:t>circles</a:t>
            </a:r>
            <a:r>
              <a:rPr lang="en-US" dirty="0">
                <a:effectLst/>
                <a:ea typeface="Calibri" panose="020F0502020204030204" pitchFamily="34" charset="0"/>
              </a:rPr>
              <a:t>) horns compared with control samples collected from the outside of the uterus (gray </a:t>
            </a:r>
            <a:r>
              <a:rPr lang="en-US" dirty="0">
                <a:ea typeface="Calibri" panose="020F0502020204030204" pitchFamily="34" charset="0"/>
              </a:rPr>
              <a:t>circles</a:t>
            </a:r>
            <a:r>
              <a:rPr lang="en-US" dirty="0">
                <a:effectLst/>
                <a:ea typeface="Calibri" panose="020F0502020204030204" pitchFamily="34" charset="0"/>
              </a:rPr>
              <a:t>). </a:t>
            </a:r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C385CF-D0D4-0F64-6B83-12E7FD9666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22" t="12136" r="20254" b="12390"/>
          <a:stretch/>
        </p:blipFill>
        <p:spPr>
          <a:xfrm>
            <a:off x="4397193" y="1702351"/>
            <a:ext cx="4086709" cy="398310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B3C4168-E284-7B30-57FD-3A43ABDBED32}"/>
              </a:ext>
            </a:extLst>
          </p:cNvPr>
          <p:cNvSpPr txBox="1"/>
          <p:nvPr/>
        </p:nvSpPr>
        <p:spPr>
          <a:xfrm>
            <a:off x="7693917" y="1363701"/>
            <a:ext cx="16548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Axis 2 (9.392 %)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7FF3EC-EA03-3179-4046-A8159CE4CF8B}"/>
              </a:ext>
            </a:extLst>
          </p:cNvPr>
          <p:cNvSpPr txBox="1"/>
          <p:nvPr/>
        </p:nvSpPr>
        <p:spPr>
          <a:xfrm>
            <a:off x="2782734" y="5529957"/>
            <a:ext cx="1571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Axis 1 (18.61 %)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61BD0CBE-4AA0-35F6-D102-DDE54B7F1500}"/>
              </a:ext>
            </a:extLst>
          </p:cNvPr>
          <p:cNvCxnSpPr>
            <a:cxnSpLocks/>
          </p:cNvCxnSpPr>
          <p:nvPr/>
        </p:nvCxnSpPr>
        <p:spPr>
          <a:xfrm>
            <a:off x="8483902" y="1702543"/>
            <a:ext cx="0" cy="4035976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3292340-ECE1-60AE-A218-C741A114944E}"/>
              </a:ext>
            </a:extLst>
          </p:cNvPr>
          <p:cNvSpPr txBox="1"/>
          <p:nvPr/>
        </p:nvSpPr>
        <p:spPr>
          <a:xfrm>
            <a:off x="8527189" y="5516177"/>
            <a:ext cx="165482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Axis 3 (7.275 %)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6E0CB79-B8C8-824B-39B7-37D101031812}"/>
              </a:ext>
            </a:extLst>
          </p:cNvPr>
          <p:cNvCxnSpPr>
            <a:cxnSpLocks/>
          </p:cNvCxnSpPr>
          <p:nvPr/>
        </p:nvCxnSpPr>
        <p:spPr>
          <a:xfrm>
            <a:off x="4310618" y="5738519"/>
            <a:ext cx="4173284" cy="192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9401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A group of black and orange dots&#10;&#10;Description automatically generated with medium confidence">
            <a:extLst>
              <a:ext uri="{FF2B5EF4-FFF2-40B4-BE49-F238E27FC236}">
                <a16:creationId xmlns:a16="http://schemas.microsoft.com/office/drawing/2014/main" id="{27E3FDFF-90D1-65C3-41BD-9DFB476E72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137" t="12194" r="13906" b="13125"/>
          <a:stretch/>
        </p:blipFill>
        <p:spPr>
          <a:xfrm>
            <a:off x="8455298" y="515362"/>
            <a:ext cx="2846507" cy="323242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B00B16C-539A-EBA6-4715-122D04633226}"/>
              </a:ext>
            </a:extLst>
          </p:cNvPr>
          <p:cNvSpPr txBox="1"/>
          <p:nvPr/>
        </p:nvSpPr>
        <p:spPr>
          <a:xfrm>
            <a:off x="167233" y="4675836"/>
            <a:ext cx="487846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Figure S3. 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Bray Curtis </a:t>
            </a:r>
            <a:r>
              <a:rPr lang="en-US" sz="18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PCoA</a:t>
            </a:r>
            <a:r>
              <a:rPr lang="en-US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plot for uterine microbiome at one-month postpartum for cows that were healthy at disease diagnosis (purple circles) or were diagnosed with metritis (yellow circles) (A), for antibiotic-treated (orange circles) and untreated cows (back circles) (B), and for the interaction of uterine disease and antibiotic treatment [C, Healthy – antibiotic treated (blue circles); Healthy – untreated (black dots); Metritis antibiotic treated (orange dots); Metritis untreated (red circles)].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050586-2D8B-5C60-0FFF-DE9C4D3FC6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7298" t="12570" r="14620" b="12686"/>
          <a:stretch/>
        </p:blipFill>
        <p:spPr>
          <a:xfrm>
            <a:off x="1064426" y="542401"/>
            <a:ext cx="2728672" cy="3222156"/>
          </a:xfrm>
          <a:prstGeom prst="rect">
            <a:avLst/>
          </a:prstGeom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9CFEB53-915F-555A-B698-EB63119E07D3}"/>
              </a:ext>
            </a:extLst>
          </p:cNvPr>
          <p:cNvCxnSpPr>
            <a:cxnSpLocks/>
          </p:cNvCxnSpPr>
          <p:nvPr/>
        </p:nvCxnSpPr>
        <p:spPr>
          <a:xfrm flipH="1">
            <a:off x="4165286" y="582480"/>
            <a:ext cx="21648" cy="323476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853048-E5F8-F91E-AA72-79A4F07DCBD5}"/>
              </a:ext>
            </a:extLst>
          </p:cNvPr>
          <p:cNvCxnSpPr>
            <a:cxnSpLocks/>
          </p:cNvCxnSpPr>
          <p:nvPr/>
        </p:nvCxnSpPr>
        <p:spPr>
          <a:xfrm flipV="1">
            <a:off x="706468" y="3809446"/>
            <a:ext cx="3458818" cy="15605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8BBEA73-F606-C077-01F8-EEBFEFB51393}"/>
              </a:ext>
            </a:extLst>
          </p:cNvPr>
          <p:cNvSpPr txBox="1"/>
          <p:nvPr/>
        </p:nvSpPr>
        <p:spPr>
          <a:xfrm>
            <a:off x="3487830" y="231370"/>
            <a:ext cx="1532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Axis 2 (10.60 %)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ED22B3-6844-1667-F1F0-C633DE5A30C1}"/>
              </a:ext>
            </a:extLst>
          </p:cNvPr>
          <p:cNvSpPr txBox="1"/>
          <p:nvPr/>
        </p:nvSpPr>
        <p:spPr>
          <a:xfrm>
            <a:off x="43774" y="3878822"/>
            <a:ext cx="1523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Axis 3 (9.256 %)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4C25D9-6430-55FF-ADEC-5B92674292AA}"/>
              </a:ext>
            </a:extLst>
          </p:cNvPr>
          <p:cNvSpPr txBox="1"/>
          <p:nvPr/>
        </p:nvSpPr>
        <p:spPr>
          <a:xfrm>
            <a:off x="4269310" y="3426003"/>
            <a:ext cx="1532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Axis 1 (25.05 %)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6DDFB36-BE5E-0AD1-D220-E71879AEFC5D}"/>
              </a:ext>
            </a:extLst>
          </p:cNvPr>
          <p:cNvSpPr txBox="1"/>
          <p:nvPr/>
        </p:nvSpPr>
        <p:spPr>
          <a:xfrm>
            <a:off x="300139" y="489280"/>
            <a:ext cx="3568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A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C5BCAEE-9570-714C-F15C-F5D704262D9B}"/>
              </a:ext>
            </a:extLst>
          </p:cNvPr>
          <p:cNvCxnSpPr>
            <a:cxnSpLocks/>
          </p:cNvCxnSpPr>
          <p:nvPr/>
        </p:nvCxnSpPr>
        <p:spPr>
          <a:xfrm>
            <a:off x="11358879" y="554319"/>
            <a:ext cx="0" cy="3270732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3C5E614-72AB-F1BF-AE0D-29D228355A90}"/>
              </a:ext>
            </a:extLst>
          </p:cNvPr>
          <p:cNvCxnSpPr>
            <a:cxnSpLocks/>
          </p:cNvCxnSpPr>
          <p:nvPr/>
        </p:nvCxnSpPr>
        <p:spPr>
          <a:xfrm flipV="1">
            <a:off x="7900061" y="3825915"/>
            <a:ext cx="3458818" cy="15605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90F0B350-6F0F-FBB2-116D-7E74D60C9B25}"/>
              </a:ext>
            </a:extLst>
          </p:cNvPr>
          <p:cNvSpPr txBox="1"/>
          <p:nvPr/>
        </p:nvSpPr>
        <p:spPr>
          <a:xfrm>
            <a:off x="10659775" y="203209"/>
            <a:ext cx="1532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Axis 2 (10.60 %)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7E4AFCC-6A61-85C6-044C-43E00D15F293}"/>
              </a:ext>
            </a:extLst>
          </p:cNvPr>
          <p:cNvSpPr txBox="1"/>
          <p:nvPr/>
        </p:nvSpPr>
        <p:spPr>
          <a:xfrm>
            <a:off x="7138383" y="3904587"/>
            <a:ext cx="1523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Axis 3 (9.256 %)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B355C94-0819-4F3B-2745-D933E122B940}"/>
              </a:ext>
            </a:extLst>
          </p:cNvPr>
          <p:cNvSpPr txBox="1"/>
          <p:nvPr/>
        </p:nvSpPr>
        <p:spPr>
          <a:xfrm>
            <a:off x="10654951" y="3903183"/>
            <a:ext cx="1532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Axis 1 (25.05 %)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0F7A49-F5AA-ABF3-E0C8-1C3FCC95316E}"/>
              </a:ext>
            </a:extLst>
          </p:cNvPr>
          <p:cNvSpPr txBox="1"/>
          <p:nvPr/>
        </p:nvSpPr>
        <p:spPr>
          <a:xfrm>
            <a:off x="7228341" y="489280"/>
            <a:ext cx="3568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B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3542066-FF6B-584E-36A4-D8B85EFF4182}"/>
              </a:ext>
            </a:extLst>
          </p:cNvPr>
          <p:cNvCxnSpPr>
            <a:cxnSpLocks/>
          </p:cNvCxnSpPr>
          <p:nvPr/>
        </p:nvCxnSpPr>
        <p:spPr>
          <a:xfrm flipH="1">
            <a:off x="10287158" y="4747867"/>
            <a:ext cx="21648" cy="3234768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A94162E-74DA-9B15-0B3E-B7D31CD8BCE2}"/>
              </a:ext>
            </a:extLst>
          </p:cNvPr>
          <p:cNvCxnSpPr>
            <a:cxnSpLocks/>
          </p:cNvCxnSpPr>
          <p:nvPr/>
        </p:nvCxnSpPr>
        <p:spPr>
          <a:xfrm flipV="1">
            <a:off x="6828340" y="7974833"/>
            <a:ext cx="3458818" cy="15605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2AA82405-2CED-BAF4-CA1B-1A157E85EE7A}"/>
              </a:ext>
            </a:extLst>
          </p:cNvPr>
          <p:cNvSpPr txBox="1"/>
          <p:nvPr/>
        </p:nvSpPr>
        <p:spPr>
          <a:xfrm>
            <a:off x="10381233" y="4700833"/>
            <a:ext cx="1532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Axis 2 (10.60 %)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BE0174E-5339-2B05-3183-80FAE6E71084}"/>
              </a:ext>
            </a:extLst>
          </p:cNvPr>
          <p:cNvSpPr txBox="1"/>
          <p:nvPr/>
        </p:nvSpPr>
        <p:spPr>
          <a:xfrm>
            <a:off x="5210909" y="7778671"/>
            <a:ext cx="1523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Axis 3 (9.256 %)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E733A95-A357-2C8D-6A1D-50541FE721C3}"/>
              </a:ext>
            </a:extLst>
          </p:cNvPr>
          <p:cNvSpPr txBox="1"/>
          <p:nvPr/>
        </p:nvSpPr>
        <p:spPr>
          <a:xfrm>
            <a:off x="10381233" y="7676084"/>
            <a:ext cx="1532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Axis 1 (25.05 %)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E2392EC-D690-E03B-00DC-22E72371811A}"/>
              </a:ext>
            </a:extLst>
          </p:cNvPr>
          <p:cNvSpPr txBox="1"/>
          <p:nvPr/>
        </p:nvSpPr>
        <p:spPr>
          <a:xfrm>
            <a:off x="6422011" y="4654667"/>
            <a:ext cx="3568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C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93C43E5F-1F73-D720-F04E-AA8B6BCF5D7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086" t="9654" r="12318" b="11030"/>
          <a:stretch/>
        </p:blipFill>
        <p:spPr>
          <a:xfrm>
            <a:off x="7435557" y="4675836"/>
            <a:ext cx="2802114" cy="32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959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2BE7E0B-0B83-1AE3-5714-D401DFE5F333}"/>
              </a:ext>
            </a:extLst>
          </p:cNvPr>
          <p:cNvSpPr txBox="1"/>
          <p:nvPr/>
        </p:nvSpPr>
        <p:spPr>
          <a:xfrm>
            <a:off x="551132" y="6289069"/>
            <a:ext cx="111902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Supplemental Figure S4. </a:t>
            </a:r>
            <a:r>
              <a:rPr lang="en-US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Bray Curtis </a:t>
            </a:r>
            <a:r>
              <a:rPr lang="en-US" dirty="0" err="1">
                <a:effectLst/>
                <a:ea typeface="Calibri" panose="020F0502020204030204" pitchFamily="34" charset="0"/>
              </a:rPr>
              <a:t>PCoA</a:t>
            </a:r>
            <a:r>
              <a:rPr lang="en-US" dirty="0">
                <a:effectLst/>
                <a:ea typeface="Calibri" panose="020F0502020204030204" pitchFamily="34" charset="0"/>
              </a:rPr>
              <a:t> plots for the similarities in microbial composition between uterine samples from the clear flush (</a:t>
            </a:r>
            <a:r>
              <a:rPr lang="en-US" dirty="0">
                <a:ea typeface="Calibri" panose="020F0502020204030204" pitchFamily="34" charset="0"/>
              </a:rPr>
              <a:t>black circles</a:t>
            </a:r>
            <a:r>
              <a:rPr lang="en-US" dirty="0">
                <a:effectLst/>
                <a:ea typeface="Calibri" panose="020F0502020204030204" pitchFamily="34" charset="0"/>
              </a:rPr>
              <a:t>), purulent flush (</a:t>
            </a:r>
            <a:r>
              <a:rPr lang="en-US" dirty="0">
                <a:ea typeface="Calibri" panose="020F0502020204030204" pitchFamily="34" charset="0"/>
              </a:rPr>
              <a:t>yellow circles</a:t>
            </a:r>
            <a:r>
              <a:rPr lang="en-US" dirty="0">
                <a:effectLst/>
                <a:ea typeface="Calibri" panose="020F0502020204030204" pitchFamily="34" charset="0"/>
              </a:rPr>
              <a:t>) and acutely infected (</a:t>
            </a:r>
            <a:r>
              <a:rPr lang="en-US" dirty="0">
                <a:ea typeface="Calibri" panose="020F0502020204030204" pitchFamily="34" charset="0"/>
              </a:rPr>
              <a:t>red dots</a:t>
            </a:r>
            <a:r>
              <a:rPr lang="en-US" dirty="0">
                <a:effectLst/>
                <a:ea typeface="Calibri" panose="020F0502020204030204" pitchFamily="34" charset="0"/>
              </a:rPr>
              <a:t>) cows.</a:t>
            </a:r>
            <a:endParaRPr lang="en-US" b="1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4DF2CD1-751F-7D5C-9140-A8A0E53C36EB}"/>
              </a:ext>
            </a:extLst>
          </p:cNvPr>
          <p:cNvCxnSpPr>
            <a:cxnSpLocks/>
          </p:cNvCxnSpPr>
          <p:nvPr/>
        </p:nvCxnSpPr>
        <p:spPr>
          <a:xfrm>
            <a:off x="2996043" y="1786835"/>
            <a:ext cx="15691" cy="3670184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630070E-2EAD-9140-145E-BC5BF7B80065}"/>
              </a:ext>
            </a:extLst>
          </p:cNvPr>
          <p:cNvCxnSpPr>
            <a:cxnSpLocks/>
          </p:cNvCxnSpPr>
          <p:nvPr/>
        </p:nvCxnSpPr>
        <p:spPr>
          <a:xfrm flipV="1">
            <a:off x="2996043" y="5460379"/>
            <a:ext cx="3973821" cy="4260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6509B2F-9394-134A-77B1-AF5325CE40F8}"/>
              </a:ext>
            </a:extLst>
          </p:cNvPr>
          <p:cNvCxnSpPr>
            <a:cxnSpLocks/>
          </p:cNvCxnSpPr>
          <p:nvPr/>
        </p:nvCxnSpPr>
        <p:spPr>
          <a:xfrm>
            <a:off x="2179320" y="5181600"/>
            <a:ext cx="830334" cy="290659"/>
          </a:xfrm>
          <a:prstGeom prst="lin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0850206B-865B-FE60-2A32-CCFFFAC654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348" t="14542" r="27423" b="10493"/>
          <a:stretch/>
        </p:blipFill>
        <p:spPr>
          <a:xfrm>
            <a:off x="3225870" y="1786835"/>
            <a:ext cx="3297904" cy="366592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18F877C-B123-F49D-8E81-315124B391BD}"/>
              </a:ext>
            </a:extLst>
          </p:cNvPr>
          <p:cNvSpPr txBox="1"/>
          <p:nvPr/>
        </p:nvSpPr>
        <p:spPr>
          <a:xfrm>
            <a:off x="1361774" y="5372077"/>
            <a:ext cx="1523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Axis 1 (24.93 %)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D696017-0716-CD71-7062-D6BCC1B3D8E4}"/>
              </a:ext>
            </a:extLst>
          </p:cNvPr>
          <p:cNvSpPr txBox="1"/>
          <p:nvPr/>
        </p:nvSpPr>
        <p:spPr>
          <a:xfrm>
            <a:off x="5676322" y="5467999"/>
            <a:ext cx="15233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Axis 3 (9.282 %)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BBCAC0-4968-FA60-130C-7D284F9D1657}"/>
              </a:ext>
            </a:extLst>
          </p:cNvPr>
          <p:cNvSpPr txBox="1"/>
          <p:nvPr/>
        </p:nvSpPr>
        <p:spPr>
          <a:xfrm>
            <a:off x="2180108" y="1440661"/>
            <a:ext cx="16632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Axis 2 (10.59 %)</a:t>
            </a:r>
          </a:p>
        </p:txBody>
      </p:sp>
    </p:spTree>
    <p:extLst>
      <p:ext uri="{BB962C8B-B14F-4D97-AF65-F5344CB8AC3E}">
        <p14:creationId xmlns:p14="http://schemas.microsoft.com/office/powerpoint/2010/main" val="21051524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188396</TotalTime>
  <Words>312</Words>
  <Application>Microsoft Office PowerPoint</Application>
  <PresentationFormat>Custom</PresentationFormat>
  <Paragraphs>29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Joao Gabriel Moraes</dc:creator>
  <cp:lastModifiedBy>Lucy, Matthew C.</cp:lastModifiedBy>
  <cp:revision>132</cp:revision>
  <cp:lastPrinted>2023-06-15T15:44:48Z</cp:lastPrinted>
  <dcterms:created xsi:type="dcterms:W3CDTF">2020-07-02T17:50:24Z</dcterms:created>
  <dcterms:modified xsi:type="dcterms:W3CDTF">2024-03-14T22:50:15Z</dcterms:modified>
</cp:coreProperties>
</file>