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3" r:id="rId3"/>
    <p:sldId id="258" r:id="rId4"/>
    <p:sldId id="264" r:id="rId5"/>
    <p:sldId id="256" r:id="rId6"/>
    <p:sldId id="266" r:id="rId7"/>
    <p:sldId id="260" r:id="rId8"/>
    <p:sldId id="262" r:id="rId9"/>
    <p:sldId id="267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E826E-73E6-4F43-BC73-9F1C28B7B04B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7BD8F-9032-48EE-8C47-A6B0188A57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7546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1BB5A-9930-4AA0-9FDB-A6040F343E7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8982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539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7292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016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8620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18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369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012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59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846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486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010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38F42-35CB-4191-8113-1564E2479ADE}" type="datetimeFigureOut">
              <a:rPr lang="es-ES" smtClean="0"/>
              <a:t>30/01/2024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3C12F-8FCB-437D-BCC7-B24692BE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34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tif"/><Relationship Id="rId4" Type="http://schemas.openxmlformats.org/officeDocument/2006/relationships/image" Target="../media/image17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2" Type="http://schemas.openxmlformats.org/officeDocument/2006/relationships/image" Target="../media/image19.t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D8939CA-4E3C-4749-B08E-EE68A11DE236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2: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979F7C5-7168-4449-B1CB-CF73AA379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19" t="41867" r="19857" b="4619"/>
          <a:stretch/>
        </p:blipFill>
        <p:spPr>
          <a:xfrm>
            <a:off x="367671" y="951931"/>
            <a:ext cx="3466532" cy="495413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7E5EE9C-F1EA-403F-B3AE-AA615ACB873D}"/>
              </a:ext>
            </a:extLst>
          </p:cNvPr>
          <p:cNvSpPr txBox="1"/>
          <p:nvPr/>
        </p:nvSpPr>
        <p:spPr>
          <a:xfrm>
            <a:off x="1089443" y="382225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/>
              <a:t>Wt</a:t>
            </a:r>
            <a:endParaRPr lang="es-ES" sz="12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090A81-49DF-4B8A-9FC4-6A4EDC688D42}"/>
              </a:ext>
            </a:extLst>
          </p:cNvPr>
          <p:cNvSpPr txBox="1"/>
          <p:nvPr/>
        </p:nvSpPr>
        <p:spPr>
          <a:xfrm>
            <a:off x="2418621" y="3802319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BAB15BC-A0E8-45FA-905D-F6AC06105E08}"/>
              </a:ext>
            </a:extLst>
          </p:cNvPr>
          <p:cNvSpPr txBox="1"/>
          <p:nvPr/>
        </p:nvSpPr>
        <p:spPr>
          <a:xfrm>
            <a:off x="1759711" y="3822251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#6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4D48B11-3F85-44BE-8C5A-025C0FE0615B}"/>
              </a:ext>
            </a:extLst>
          </p:cNvPr>
          <p:cNvSpPr txBox="1"/>
          <p:nvPr/>
        </p:nvSpPr>
        <p:spPr>
          <a:xfrm>
            <a:off x="2121665" y="3822251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#24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D2D476A-ED97-49CA-A56F-6577A9579715}"/>
              </a:ext>
            </a:extLst>
          </p:cNvPr>
          <p:cNvSpPr txBox="1"/>
          <p:nvPr/>
        </p:nvSpPr>
        <p:spPr>
          <a:xfrm>
            <a:off x="2702489" y="3813543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#13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5011FC6-88A2-4D42-83DF-C5B6B7752FC8}"/>
              </a:ext>
            </a:extLst>
          </p:cNvPr>
          <p:cNvSpPr txBox="1"/>
          <p:nvPr/>
        </p:nvSpPr>
        <p:spPr>
          <a:xfrm>
            <a:off x="3064443" y="3802320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#17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59572F-4D6F-46B2-ABE8-86D3796676BE}"/>
              </a:ext>
            </a:extLst>
          </p:cNvPr>
          <p:cNvSpPr txBox="1"/>
          <p:nvPr/>
        </p:nvSpPr>
        <p:spPr>
          <a:xfrm>
            <a:off x="1435931" y="3822251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#5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1A21717-3FF6-41BC-B7AB-0C729DDD3EEA}"/>
              </a:ext>
            </a:extLst>
          </p:cNvPr>
          <p:cNvSpPr txBox="1"/>
          <p:nvPr/>
        </p:nvSpPr>
        <p:spPr>
          <a:xfrm>
            <a:off x="1146193" y="281641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/>
              <a:t>Wt</a:t>
            </a:r>
            <a:endParaRPr lang="es-ES" sz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6CCEAC9-0DBF-491D-9F04-056314858349}"/>
              </a:ext>
            </a:extLst>
          </p:cNvPr>
          <p:cNvSpPr txBox="1"/>
          <p:nvPr/>
        </p:nvSpPr>
        <p:spPr>
          <a:xfrm>
            <a:off x="2429554" y="2816410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#13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5AFA5CE-19F6-40D2-AF98-B0307D83C5D3}"/>
              </a:ext>
            </a:extLst>
          </p:cNvPr>
          <p:cNvSpPr txBox="1"/>
          <p:nvPr/>
        </p:nvSpPr>
        <p:spPr>
          <a:xfrm>
            <a:off x="1816461" y="2816411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#5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73E7CA-E460-4171-8026-D806F61B1D10}"/>
              </a:ext>
            </a:extLst>
          </p:cNvPr>
          <p:cNvSpPr txBox="1"/>
          <p:nvPr/>
        </p:nvSpPr>
        <p:spPr>
          <a:xfrm>
            <a:off x="2178415" y="2816411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#6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3AAEBBA-D7EA-42DF-B774-2BB943561826}"/>
              </a:ext>
            </a:extLst>
          </p:cNvPr>
          <p:cNvSpPr txBox="1"/>
          <p:nvPr/>
        </p:nvSpPr>
        <p:spPr>
          <a:xfrm>
            <a:off x="2759239" y="2807703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#17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F0D73DF-4946-488D-91A5-EE9ACF09A9C3}"/>
              </a:ext>
            </a:extLst>
          </p:cNvPr>
          <p:cNvSpPr txBox="1"/>
          <p:nvPr/>
        </p:nvSpPr>
        <p:spPr>
          <a:xfrm>
            <a:off x="3135856" y="2796480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#24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9C5F0E4-362A-44EA-8A07-9BC0221CA4F2}"/>
              </a:ext>
            </a:extLst>
          </p:cNvPr>
          <p:cNvSpPr txBox="1"/>
          <p:nvPr/>
        </p:nvSpPr>
        <p:spPr>
          <a:xfrm>
            <a:off x="1492681" y="2816411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#4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7749E62-68E0-4887-AAD3-63804BA2448A}"/>
              </a:ext>
            </a:extLst>
          </p:cNvPr>
          <p:cNvSpPr txBox="1"/>
          <p:nvPr/>
        </p:nvSpPr>
        <p:spPr>
          <a:xfrm>
            <a:off x="1023121" y="955787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/>
              <a:t>Wt</a:t>
            </a:r>
            <a:endParaRPr lang="es-ES" sz="12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E9EEF82-D16A-415D-A001-FDE698CF7DB6}"/>
              </a:ext>
            </a:extLst>
          </p:cNvPr>
          <p:cNvSpPr txBox="1"/>
          <p:nvPr/>
        </p:nvSpPr>
        <p:spPr>
          <a:xfrm>
            <a:off x="2306482" y="955786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#13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6D2DEDD-F0C0-4383-B352-C076F1BDBBB8}"/>
              </a:ext>
            </a:extLst>
          </p:cNvPr>
          <p:cNvSpPr txBox="1"/>
          <p:nvPr/>
        </p:nvSpPr>
        <p:spPr>
          <a:xfrm>
            <a:off x="1693389" y="955787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#5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16BA3D5-7F61-4386-9F7E-15F580B479F9}"/>
              </a:ext>
            </a:extLst>
          </p:cNvPr>
          <p:cNvSpPr txBox="1"/>
          <p:nvPr/>
        </p:nvSpPr>
        <p:spPr>
          <a:xfrm>
            <a:off x="2055343" y="955787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#6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10DB573-310F-44B7-AB0C-1C33FEDD0481}"/>
              </a:ext>
            </a:extLst>
          </p:cNvPr>
          <p:cNvSpPr txBox="1"/>
          <p:nvPr/>
        </p:nvSpPr>
        <p:spPr>
          <a:xfrm>
            <a:off x="2636167" y="947079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#17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2274227-9F2F-4D6D-887D-783D184DE205}"/>
              </a:ext>
            </a:extLst>
          </p:cNvPr>
          <p:cNvSpPr txBox="1"/>
          <p:nvPr/>
        </p:nvSpPr>
        <p:spPr>
          <a:xfrm>
            <a:off x="3012784" y="935856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#24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333FD92-A039-47EB-AAF2-36A17BA65A54}"/>
              </a:ext>
            </a:extLst>
          </p:cNvPr>
          <p:cNvSpPr txBox="1"/>
          <p:nvPr/>
        </p:nvSpPr>
        <p:spPr>
          <a:xfrm>
            <a:off x="1369609" y="955787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#4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60826DB-0708-48BA-AFB3-19434E75880C}"/>
              </a:ext>
            </a:extLst>
          </p:cNvPr>
          <p:cNvSpPr txBox="1"/>
          <p:nvPr/>
        </p:nvSpPr>
        <p:spPr>
          <a:xfrm>
            <a:off x="1054974" y="181190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/>
              <a:t>Wt</a:t>
            </a:r>
            <a:endParaRPr lang="es-ES" sz="1200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906178F-EBF1-408E-B06F-1C9B85E1A770}"/>
              </a:ext>
            </a:extLst>
          </p:cNvPr>
          <p:cNvSpPr txBox="1"/>
          <p:nvPr/>
        </p:nvSpPr>
        <p:spPr>
          <a:xfrm>
            <a:off x="2466088" y="1820269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#4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4D95D28-ABD6-4717-A988-534B100A1342}"/>
              </a:ext>
            </a:extLst>
          </p:cNvPr>
          <p:cNvSpPr txBox="1"/>
          <p:nvPr/>
        </p:nvSpPr>
        <p:spPr>
          <a:xfrm>
            <a:off x="1725242" y="1811903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#6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721395C-5048-40FB-AEB9-337599011A21}"/>
              </a:ext>
            </a:extLst>
          </p:cNvPr>
          <p:cNvSpPr txBox="1"/>
          <p:nvPr/>
        </p:nvSpPr>
        <p:spPr>
          <a:xfrm>
            <a:off x="2087196" y="1811903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EFC967E5-F94E-47FC-82F3-D2CA37C50136}"/>
              </a:ext>
            </a:extLst>
          </p:cNvPr>
          <p:cNvSpPr txBox="1"/>
          <p:nvPr/>
        </p:nvSpPr>
        <p:spPr>
          <a:xfrm>
            <a:off x="2702489" y="1795827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#13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0F0C58-998A-452B-BF04-B3007BD121BF}"/>
              </a:ext>
            </a:extLst>
          </p:cNvPr>
          <p:cNvSpPr txBox="1"/>
          <p:nvPr/>
        </p:nvSpPr>
        <p:spPr>
          <a:xfrm>
            <a:off x="3029974" y="1791972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#17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9A4F744A-E810-4B8B-92F5-8632242A16CC}"/>
              </a:ext>
            </a:extLst>
          </p:cNvPr>
          <p:cNvSpPr txBox="1"/>
          <p:nvPr/>
        </p:nvSpPr>
        <p:spPr>
          <a:xfrm>
            <a:off x="1401462" y="1811903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#5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7B26525-CC1F-4A06-83AE-0396C21F3DCC}"/>
              </a:ext>
            </a:extLst>
          </p:cNvPr>
          <p:cNvSpPr txBox="1"/>
          <p:nvPr/>
        </p:nvSpPr>
        <p:spPr>
          <a:xfrm>
            <a:off x="3859896" y="3940818"/>
            <a:ext cx="167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HER2 extracto 2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847D029E-3BD7-4042-A63A-B9D8D696FA76}"/>
              </a:ext>
            </a:extLst>
          </p:cNvPr>
          <p:cNvSpPr txBox="1"/>
          <p:nvPr/>
        </p:nvSpPr>
        <p:spPr>
          <a:xfrm>
            <a:off x="3834203" y="2934979"/>
            <a:ext cx="167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HER2 extracto 2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6797E6EF-1549-42D2-99C9-049078E02CEC}"/>
              </a:ext>
            </a:extLst>
          </p:cNvPr>
          <p:cNvSpPr txBox="1"/>
          <p:nvPr/>
        </p:nvSpPr>
        <p:spPr>
          <a:xfrm>
            <a:off x="3818912" y="1960450"/>
            <a:ext cx="167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HER2 extracto 1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1220185-7DBE-4F36-B565-E8B7D32EF7C2}"/>
              </a:ext>
            </a:extLst>
          </p:cNvPr>
          <p:cNvSpPr txBox="1"/>
          <p:nvPr/>
        </p:nvSpPr>
        <p:spPr>
          <a:xfrm>
            <a:off x="3793219" y="954611"/>
            <a:ext cx="167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HER2 extracto 1</a:t>
            </a:r>
          </a:p>
        </p:txBody>
      </p:sp>
      <p:sp>
        <p:nvSpPr>
          <p:cNvPr id="42" name="Flecha derecha 38">
            <a:extLst>
              <a:ext uri="{FF2B5EF4-FFF2-40B4-BE49-F238E27FC236}">
                <a16:creationId xmlns:a16="http://schemas.microsoft.com/office/drawing/2014/main" id="{33F60E4E-EC10-4FA6-BF7B-54AED703FA47}"/>
              </a:ext>
            </a:extLst>
          </p:cNvPr>
          <p:cNvSpPr/>
          <p:nvPr/>
        </p:nvSpPr>
        <p:spPr>
          <a:xfrm>
            <a:off x="3898871" y="1498053"/>
            <a:ext cx="26996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Flecha derecha 39">
            <a:extLst>
              <a:ext uri="{FF2B5EF4-FFF2-40B4-BE49-F238E27FC236}">
                <a16:creationId xmlns:a16="http://schemas.microsoft.com/office/drawing/2014/main" id="{C7D72242-AC8B-4036-8AEB-1281954D73E9}"/>
              </a:ext>
            </a:extLst>
          </p:cNvPr>
          <p:cNvSpPr/>
          <p:nvPr/>
        </p:nvSpPr>
        <p:spPr>
          <a:xfrm>
            <a:off x="3895430" y="2487379"/>
            <a:ext cx="26996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Flecha derecha 40">
            <a:extLst>
              <a:ext uri="{FF2B5EF4-FFF2-40B4-BE49-F238E27FC236}">
                <a16:creationId xmlns:a16="http://schemas.microsoft.com/office/drawing/2014/main" id="{B325BF7A-36D9-4783-8EFE-69B4C3C4EF15}"/>
              </a:ext>
            </a:extLst>
          </p:cNvPr>
          <p:cNvSpPr/>
          <p:nvPr/>
        </p:nvSpPr>
        <p:spPr>
          <a:xfrm>
            <a:off x="3869304" y="3426121"/>
            <a:ext cx="26996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Flecha derecha 41">
            <a:extLst>
              <a:ext uri="{FF2B5EF4-FFF2-40B4-BE49-F238E27FC236}">
                <a16:creationId xmlns:a16="http://schemas.microsoft.com/office/drawing/2014/main" id="{1E9383C0-109E-4E10-AC7C-BA727DD88961}"/>
              </a:ext>
            </a:extLst>
          </p:cNvPr>
          <p:cNvSpPr/>
          <p:nvPr/>
        </p:nvSpPr>
        <p:spPr>
          <a:xfrm>
            <a:off x="3869304" y="4404049"/>
            <a:ext cx="26996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E0145360-6B31-4C28-B808-2CFE85EEE791}"/>
              </a:ext>
            </a:extLst>
          </p:cNvPr>
          <p:cNvSpPr txBox="1"/>
          <p:nvPr/>
        </p:nvSpPr>
        <p:spPr>
          <a:xfrm>
            <a:off x="4126814" y="1457530"/>
            <a:ext cx="101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err="1"/>
              <a:t>Calnexina</a:t>
            </a:r>
            <a:endParaRPr lang="es-ES" sz="1600" b="1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939EE5AC-E0E1-46DD-9A13-FE25947832FA}"/>
              </a:ext>
            </a:extLst>
          </p:cNvPr>
          <p:cNvSpPr txBox="1"/>
          <p:nvPr/>
        </p:nvSpPr>
        <p:spPr>
          <a:xfrm>
            <a:off x="4121801" y="2456265"/>
            <a:ext cx="101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err="1"/>
              <a:t>Calnexina</a:t>
            </a:r>
            <a:endParaRPr lang="es-ES" sz="1600" b="1" dirty="0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C55E1E6B-D483-4CF2-8B92-C98CE4C5F121}"/>
              </a:ext>
            </a:extLst>
          </p:cNvPr>
          <p:cNvSpPr txBox="1"/>
          <p:nvPr/>
        </p:nvSpPr>
        <p:spPr>
          <a:xfrm>
            <a:off x="4125777" y="3395061"/>
            <a:ext cx="101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err="1"/>
              <a:t>Calnexina</a:t>
            </a:r>
            <a:endParaRPr lang="es-ES" sz="1600" b="1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23FDAFC6-590C-437A-9BA2-880392070225}"/>
              </a:ext>
            </a:extLst>
          </p:cNvPr>
          <p:cNvSpPr txBox="1"/>
          <p:nvPr/>
        </p:nvSpPr>
        <p:spPr>
          <a:xfrm>
            <a:off x="4121973" y="4387172"/>
            <a:ext cx="101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err="1"/>
              <a:t>Calnexina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746300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AFB7593-74F9-43C1-B18D-D46B9627ED42}"/>
              </a:ext>
            </a:extLst>
          </p:cNvPr>
          <p:cNvSpPr txBox="1"/>
          <p:nvPr/>
        </p:nvSpPr>
        <p:spPr>
          <a:xfrm>
            <a:off x="155448" y="173736"/>
            <a:ext cx="2519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/>
              <a:t>Supplementary</a:t>
            </a:r>
            <a:r>
              <a:rPr lang="es-ES" b="1" dirty="0"/>
              <a:t> Figure 2: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554E7CC-64B7-41A3-8175-09D4716B5364}"/>
              </a:ext>
            </a:extLst>
          </p:cNvPr>
          <p:cNvSpPr txBox="1"/>
          <p:nvPr/>
        </p:nvSpPr>
        <p:spPr>
          <a:xfrm>
            <a:off x="2163223" y="1422702"/>
            <a:ext cx="522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Helvetica" panose="020B0604020202030204" pitchFamily="34" charset="0"/>
              </a:rPr>
              <a:t>C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45BFAA-6D8C-4D4A-8976-3E2DA95CF1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355" t="-2301" r="3425" b="-6247"/>
          <a:stretch/>
        </p:blipFill>
        <p:spPr>
          <a:xfrm>
            <a:off x="2848261" y="2251264"/>
            <a:ext cx="4351348" cy="35253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5" name="21 CuadroTexto">
            <a:extLst>
              <a:ext uri="{FF2B5EF4-FFF2-40B4-BE49-F238E27FC236}">
                <a16:creationId xmlns:a16="http://schemas.microsoft.com/office/drawing/2014/main" id="{0FB4B11E-B87B-45CB-9B1E-0139E0AC134A}"/>
              </a:ext>
            </a:extLst>
          </p:cNvPr>
          <p:cNvSpPr txBox="1"/>
          <p:nvPr/>
        </p:nvSpPr>
        <p:spPr>
          <a:xfrm>
            <a:off x="1431015" y="3274952"/>
            <a:ext cx="876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HER2</a:t>
            </a:r>
          </a:p>
        </p:txBody>
      </p:sp>
      <p:sp>
        <p:nvSpPr>
          <p:cNvPr id="6" name="7 CuadroTexto">
            <a:extLst>
              <a:ext uri="{FF2B5EF4-FFF2-40B4-BE49-F238E27FC236}">
                <a16:creationId xmlns:a16="http://schemas.microsoft.com/office/drawing/2014/main" id="{ED00D6EB-A910-441C-81BD-016A617E76D1}"/>
              </a:ext>
            </a:extLst>
          </p:cNvPr>
          <p:cNvSpPr txBox="1"/>
          <p:nvPr/>
        </p:nvSpPr>
        <p:spPr>
          <a:xfrm>
            <a:off x="3552462" y="2261480"/>
            <a:ext cx="584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BT474</a:t>
            </a:r>
          </a:p>
        </p:txBody>
      </p:sp>
      <p:sp>
        <p:nvSpPr>
          <p:cNvPr id="7" name="8 CuadroTexto">
            <a:extLst>
              <a:ext uri="{FF2B5EF4-FFF2-40B4-BE49-F238E27FC236}">
                <a16:creationId xmlns:a16="http://schemas.microsoft.com/office/drawing/2014/main" id="{58F69E9B-A948-4F58-B62A-09DFD3A5B52E}"/>
              </a:ext>
            </a:extLst>
          </p:cNvPr>
          <p:cNvSpPr txBox="1"/>
          <p:nvPr/>
        </p:nvSpPr>
        <p:spPr>
          <a:xfrm>
            <a:off x="4019899" y="2261480"/>
            <a:ext cx="584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#5</a:t>
            </a:r>
          </a:p>
        </p:txBody>
      </p:sp>
      <p:sp>
        <p:nvSpPr>
          <p:cNvPr id="8" name="9 CuadroTexto">
            <a:extLst>
              <a:ext uri="{FF2B5EF4-FFF2-40B4-BE49-F238E27FC236}">
                <a16:creationId xmlns:a16="http://schemas.microsoft.com/office/drawing/2014/main" id="{BBB15E6A-086C-40C4-AFA9-9E4CC62220DB}"/>
              </a:ext>
            </a:extLst>
          </p:cNvPr>
          <p:cNvSpPr txBox="1"/>
          <p:nvPr/>
        </p:nvSpPr>
        <p:spPr>
          <a:xfrm>
            <a:off x="4452162" y="2261480"/>
            <a:ext cx="584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#6</a:t>
            </a:r>
          </a:p>
        </p:txBody>
      </p:sp>
      <p:sp>
        <p:nvSpPr>
          <p:cNvPr id="9" name="10 CuadroTexto">
            <a:extLst>
              <a:ext uri="{FF2B5EF4-FFF2-40B4-BE49-F238E27FC236}">
                <a16:creationId xmlns:a16="http://schemas.microsoft.com/office/drawing/2014/main" id="{DDD89050-9A31-44E7-8F0C-B5B1A9D25F07}"/>
              </a:ext>
            </a:extLst>
          </p:cNvPr>
          <p:cNvSpPr txBox="1"/>
          <p:nvPr/>
        </p:nvSpPr>
        <p:spPr>
          <a:xfrm>
            <a:off x="4884425" y="2261480"/>
            <a:ext cx="584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#24</a:t>
            </a:r>
          </a:p>
        </p:txBody>
      </p:sp>
      <p:sp>
        <p:nvSpPr>
          <p:cNvPr id="10" name="21 CuadroTexto">
            <a:extLst>
              <a:ext uri="{FF2B5EF4-FFF2-40B4-BE49-F238E27FC236}">
                <a16:creationId xmlns:a16="http://schemas.microsoft.com/office/drawing/2014/main" id="{6F281AC9-2C15-4986-A7DF-7734E0F6196D}"/>
              </a:ext>
            </a:extLst>
          </p:cNvPr>
          <p:cNvSpPr txBox="1"/>
          <p:nvPr/>
        </p:nvSpPr>
        <p:spPr>
          <a:xfrm>
            <a:off x="3804323" y="1757891"/>
            <a:ext cx="1788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Clones </a:t>
            </a:r>
            <a:r>
              <a:rPr lang="es-ES" sz="10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resistant</a:t>
            </a:r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 to </a:t>
            </a:r>
            <a:r>
              <a:rPr lang="es-ES" sz="10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Neratinib</a:t>
            </a:r>
            <a:r>
              <a:rPr lang="es-E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F1151F8-7C73-4F89-BF64-B25FE3C9927A}"/>
              </a:ext>
            </a:extLst>
          </p:cNvPr>
          <p:cNvCxnSpPr/>
          <p:nvPr/>
        </p:nvCxnSpPr>
        <p:spPr>
          <a:xfrm>
            <a:off x="4172191" y="2160541"/>
            <a:ext cx="112187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4D48DF1B-0003-4918-B018-1B237713B6B3}"/>
              </a:ext>
            </a:extLst>
          </p:cNvPr>
          <p:cNvSpPr/>
          <p:nvPr/>
        </p:nvSpPr>
        <p:spPr>
          <a:xfrm>
            <a:off x="2401124" y="3239374"/>
            <a:ext cx="558683" cy="3173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006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D8939CA-4E3C-4749-B08E-EE68A11DE236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2: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B800C8-0448-41B9-B640-E763BBB60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17"/>
          <a:stretch/>
        </p:blipFill>
        <p:spPr>
          <a:xfrm>
            <a:off x="266080" y="607564"/>
            <a:ext cx="4525218" cy="384556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E9B440F-F327-48D6-8DA8-B26B8DB7E1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" r="13762" b="2132"/>
          <a:stretch/>
        </p:blipFill>
        <p:spPr>
          <a:xfrm>
            <a:off x="4334256" y="2886164"/>
            <a:ext cx="4809744" cy="397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6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958C948-F500-459D-B172-22093410846C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3: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132218-EB3C-4160-8335-604BF2C51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649224"/>
            <a:ext cx="4816202" cy="370332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9A624D4-B186-4876-AB52-63D1522142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59" b="9467"/>
          <a:stretch/>
        </p:blipFill>
        <p:spPr>
          <a:xfrm>
            <a:off x="4667886" y="2898648"/>
            <a:ext cx="4476114" cy="370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958C948-F500-459D-B172-22093410846C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3: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AA31D0C5-196B-4145-BA05-CEC6844CB32F}"/>
              </a:ext>
            </a:extLst>
          </p:cNvPr>
          <p:cNvGrpSpPr/>
          <p:nvPr/>
        </p:nvGrpSpPr>
        <p:grpSpPr>
          <a:xfrm>
            <a:off x="786395" y="986145"/>
            <a:ext cx="7424917" cy="5442087"/>
            <a:chOff x="411491" y="-193431"/>
            <a:chExt cx="8918893" cy="685800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BAD74D52-1793-4AAF-96B4-7B662DD34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91" y="-193431"/>
              <a:ext cx="8918893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DC3D0E20-A3F2-4133-B5E7-B9C9C5E4CAB1}"/>
                </a:ext>
              </a:extLst>
            </p:cNvPr>
            <p:cNvSpPr txBox="1"/>
            <p:nvPr/>
          </p:nvSpPr>
          <p:spPr>
            <a:xfrm rot="19706072">
              <a:off x="608899" y="2801918"/>
              <a:ext cx="5679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err="1"/>
                <a:t>pLKO</a:t>
              </a:r>
              <a:endParaRPr lang="es-ES" sz="1400" b="1" dirty="0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9B5C9DA-63FB-4D2C-89BB-58E5AB07119E}"/>
                </a:ext>
              </a:extLst>
            </p:cNvPr>
            <p:cNvSpPr txBox="1"/>
            <p:nvPr/>
          </p:nvSpPr>
          <p:spPr>
            <a:xfrm rot="19706072">
              <a:off x="972099" y="2690506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#1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672691A8-EBA1-4043-BC79-28A90A6A24F2}"/>
                </a:ext>
              </a:extLst>
            </p:cNvPr>
            <p:cNvSpPr txBox="1"/>
            <p:nvPr/>
          </p:nvSpPr>
          <p:spPr>
            <a:xfrm rot="19706072">
              <a:off x="1391032" y="2697059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#2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C228EDF-4F57-4FAF-B486-5C4DAD7A876C}"/>
                </a:ext>
              </a:extLst>
            </p:cNvPr>
            <p:cNvSpPr txBox="1"/>
            <p:nvPr/>
          </p:nvSpPr>
          <p:spPr>
            <a:xfrm rot="19706072">
              <a:off x="1857410" y="2795364"/>
              <a:ext cx="5679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err="1"/>
                <a:t>pLKO</a:t>
              </a:r>
              <a:endParaRPr lang="es-ES" sz="1400" b="1" dirty="0"/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F1194FDA-08B5-4A36-9881-2B496CF40E84}"/>
                </a:ext>
              </a:extLst>
            </p:cNvPr>
            <p:cNvSpPr txBox="1"/>
            <p:nvPr/>
          </p:nvSpPr>
          <p:spPr>
            <a:xfrm rot="19706072">
              <a:off x="2220610" y="2683952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#1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9E2414C8-2E0C-4F5B-BA78-2D4C715D4287}"/>
                </a:ext>
              </a:extLst>
            </p:cNvPr>
            <p:cNvSpPr txBox="1"/>
            <p:nvPr/>
          </p:nvSpPr>
          <p:spPr>
            <a:xfrm rot="19706072">
              <a:off x="2639543" y="2690505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#2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5CA3117D-7722-4467-95A7-80B9518372C9}"/>
                </a:ext>
              </a:extLst>
            </p:cNvPr>
            <p:cNvSpPr txBox="1"/>
            <p:nvPr/>
          </p:nvSpPr>
          <p:spPr>
            <a:xfrm rot="19706072">
              <a:off x="3110206" y="2788810"/>
              <a:ext cx="5679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err="1"/>
                <a:t>pLKO</a:t>
              </a:r>
              <a:endParaRPr lang="es-ES" sz="1400" b="1" dirty="0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8F537745-D358-4A41-82A1-FBCDF51BEED0}"/>
                </a:ext>
              </a:extLst>
            </p:cNvPr>
            <p:cNvSpPr txBox="1"/>
            <p:nvPr/>
          </p:nvSpPr>
          <p:spPr>
            <a:xfrm rot="19706072">
              <a:off x="3473406" y="2677398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#1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D321E17-EE9D-4410-B760-594C3D712D82}"/>
                </a:ext>
              </a:extLst>
            </p:cNvPr>
            <p:cNvSpPr txBox="1"/>
            <p:nvPr/>
          </p:nvSpPr>
          <p:spPr>
            <a:xfrm rot="19706072">
              <a:off x="3892339" y="2683951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#2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C0B865D-E01B-47D7-8E43-6ED53ACE243A}"/>
                </a:ext>
              </a:extLst>
            </p:cNvPr>
            <p:cNvSpPr txBox="1"/>
            <p:nvPr/>
          </p:nvSpPr>
          <p:spPr>
            <a:xfrm rot="19706072">
              <a:off x="4478738" y="2775702"/>
              <a:ext cx="5679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err="1"/>
                <a:t>pLKO</a:t>
              </a:r>
              <a:endParaRPr lang="es-ES" sz="1400" b="1" dirty="0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058412BD-DE6B-4A21-866B-924FE5FE98B8}"/>
                </a:ext>
              </a:extLst>
            </p:cNvPr>
            <p:cNvSpPr txBox="1"/>
            <p:nvPr/>
          </p:nvSpPr>
          <p:spPr>
            <a:xfrm rot="19706072">
              <a:off x="4841938" y="2664290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#1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752C9CB9-0501-413C-9786-4CC96B412CC7}"/>
                </a:ext>
              </a:extLst>
            </p:cNvPr>
            <p:cNvSpPr txBox="1"/>
            <p:nvPr/>
          </p:nvSpPr>
          <p:spPr>
            <a:xfrm rot="19706072">
              <a:off x="5260871" y="2670843"/>
              <a:ext cx="9685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shHER2 #2</a:t>
              </a:r>
            </a:p>
          </p:txBody>
        </p: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096428BA-940B-403F-91C7-A628E01192B8}"/>
                </a:ext>
              </a:extLst>
            </p:cNvPr>
            <p:cNvCxnSpPr/>
            <p:nvPr/>
          </p:nvCxnSpPr>
          <p:spPr>
            <a:xfrm flipV="1">
              <a:off x="730720" y="3553691"/>
              <a:ext cx="998632" cy="831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00CF8141-F6A8-4B66-905A-51518C66290C}"/>
                </a:ext>
              </a:extLst>
            </p:cNvPr>
            <p:cNvCxnSpPr/>
            <p:nvPr/>
          </p:nvCxnSpPr>
          <p:spPr>
            <a:xfrm flipV="1">
              <a:off x="1869157" y="3549534"/>
              <a:ext cx="998632" cy="831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0AC57944-74A5-4A15-99B9-522F749A5D8E}"/>
                </a:ext>
              </a:extLst>
            </p:cNvPr>
            <p:cNvCxnSpPr/>
            <p:nvPr/>
          </p:nvCxnSpPr>
          <p:spPr>
            <a:xfrm flipV="1">
              <a:off x="3071663" y="3541519"/>
              <a:ext cx="998632" cy="831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836A64FA-462F-4988-9D11-27A9DB5AB319}"/>
                </a:ext>
              </a:extLst>
            </p:cNvPr>
            <p:cNvCxnSpPr/>
            <p:nvPr/>
          </p:nvCxnSpPr>
          <p:spPr>
            <a:xfrm flipV="1">
              <a:off x="4333716" y="3528752"/>
              <a:ext cx="998632" cy="831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861D02E2-EBA6-4D3A-A3DE-957F1002B48F}"/>
                </a:ext>
              </a:extLst>
            </p:cNvPr>
            <p:cNvSpPr txBox="1"/>
            <p:nvPr/>
          </p:nvSpPr>
          <p:spPr>
            <a:xfrm>
              <a:off x="932858" y="3545675"/>
              <a:ext cx="643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BT474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C526312E-6378-4ECD-9F28-8E1A2B731D46}"/>
                </a:ext>
              </a:extLst>
            </p:cNvPr>
            <p:cNvSpPr txBox="1"/>
            <p:nvPr/>
          </p:nvSpPr>
          <p:spPr>
            <a:xfrm>
              <a:off x="1967268" y="3528752"/>
              <a:ext cx="8106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BTRN #5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6BA40692-73AA-474F-958A-2AB179243F29}"/>
                </a:ext>
              </a:extLst>
            </p:cNvPr>
            <p:cNvSpPr txBox="1"/>
            <p:nvPr/>
          </p:nvSpPr>
          <p:spPr>
            <a:xfrm>
              <a:off x="3168390" y="3528751"/>
              <a:ext cx="8106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BTRN #6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39755C61-7551-43FC-BB51-1D1FC5D6C2DB}"/>
                </a:ext>
              </a:extLst>
            </p:cNvPr>
            <p:cNvSpPr txBox="1"/>
            <p:nvPr/>
          </p:nvSpPr>
          <p:spPr>
            <a:xfrm>
              <a:off x="4382011" y="3528750"/>
              <a:ext cx="9020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BTRN #24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8542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358671" y="114301"/>
            <a:ext cx="59182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/>
              <a:t>pS6: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99" y="680055"/>
            <a:ext cx="3419856" cy="273710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158758" y="680055"/>
            <a:ext cx="7091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BT474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969" y="680055"/>
            <a:ext cx="3419856" cy="273710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898419" y="680055"/>
            <a:ext cx="899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BTRN #5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99" y="3687025"/>
            <a:ext cx="3419856" cy="273710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968000" y="3813047"/>
            <a:ext cx="899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BTRN #6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969" y="3687025"/>
            <a:ext cx="3419856" cy="2737104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4953231" y="3813047"/>
            <a:ext cx="1004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BTRN #24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360023" y="2084079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725827" y="2084079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2047480" y="2084079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5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344882" y="208407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686642" y="208407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25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3053283" y="208407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50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3332466" y="2084079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100</a:t>
            </a:r>
            <a:endParaRPr lang="es-ES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030206" y="2084079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3672658" y="2084079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100</a:t>
            </a:r>
            <a:endParaRPr lang="es-ES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278799" y="1953274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5644603" y="1953274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5966256" y="1953274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5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6263658" y="1953274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6605418" y="1953274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25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6972059" y="1953274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50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7251242" y="1953274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100</a:t>
            </a:r>
            <a:endParaRPr lang="es-ES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4948982" y="1953274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7591434" y="1953274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100</a:t>
            </a:r>
            <a:endParaRPr lang="es-ES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1267719" y="5026255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1633523" y="502625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1955176" y="502625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5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2252578" y="502625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2594338" y="502625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25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2960979" y="502625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50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3240162" y="5026255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100</a:t>
            </a:r>
            <a:endParaRPr lang="es-ES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937902" y="5026255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3580354" y="5026255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100</a:t>
            </a:r>
            <a:endParaRPr lang="es-ES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49" name="Grupo 48"/>
          <p:cNvGrpSpPr/>
          <p:nvPr/>
        </p:nvGrpSpPr>
        <p:grpSpPr>
          <a:xfrm>
            <a:off x="4948982" y="5010508"/>
            <a:ext cx="3062760" cy="261610"/>
            <a:chOff x="5101382" y="2105674"/>
            <a:chExt cx="3062760" cy="261610"/>
          </a:xfrm>
        </p:grpSpPr>
        <p:sp>
          <p:nvSpPr>
            <p:cNvPr id="40" name="CuadroTexto 39"/>
            <p:cNvSpPr txBox="1"/>
            <p:nvPr/>
          </p:nvSpPr>
          <p:spPr>
            <a:xfrm>
              <a:off x="5431199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5797003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</a:t>
              </a:r>
            </a:p>
          </p:txBody>
        </p:sp>
        <p:sp>
          <p:nvSpPr>
            <p:cNvPr id="42" name="CuadroTexto 41"/>
            <p:cNvSpPr txBox="1"/>
            <p:nvPr/>
          </p:nvSpPr>
          <p:spPr>
            <a:xfrm>
              <a:off x="6118656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</a:t>
              </a:r>
            </a:p>
          </p:txBody>
        </p:sp>
        <p:sp>
          <p:nvSpPr>
            <p:cNvPr id="43" name="CuadroTexto 42"/>
            <p:cNvSpPr txBox="1"/>
            <p:nvPr/>
          </p:nvSpPr>
          <p:spPr>
            <a:xfrm>
              <a:off x="641605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</a:t>
              </a: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675781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25</a:t>
              </a:r>
            </a:p>
          </p:txBody>
        </p:sp>
        <p:sp>
          <p:nvSpPr>
            <p:cNvPr id="45" name="CuadroTexto 44"/>
            <p:cNvSpPr txBox="1"/>
            <p:nvPr/>
          </p:nvSpPr>
          <p:spPr>
            <a:xfrm>
              <a:off x="7124459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50</a:t>
              </a:r>
            </a:p>
          </p:txBody>
        </p:sp>
        <p:sp>
          <p:nvSpPr>
            <p:cNvPr id="46" name="CuadroTexto 45"/>
            <p:cNvSpPr txBox="1"/>
            <p:nvPr/>
          </p:nvSpPr>
          <p:spPr>
            <a:xfrm>
              <a:off x="7403642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5101382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48" name="CuadroTexto 47"/>
            <p:cNvSpPr txBox="1"/>
            <p:nvPr/>
          </p:nvSpPr>
          <p:spPr>
            <a:xfrm>
              <a:off x="7743834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50" name="CuadroTexto 49"/>
          <p:cNvSpPr txBox="1"/>
          <p:nvPr/>
        </p:nvSpPr>
        <p:spPr>
          <a:xfrm>
            <a:off x="-56634" y="2110381"/>
            <a:ext cx="10983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/>
              <a:t>[</a:t>
            </a:r>
            <a:r>
              <a:rPr lang="es-ES" sz="1100" b="1" dirty="0" err="1"/>
              <a:t>Neratinib</a:t>
            </a:r>
            <a:r>
              <a:rPr lang="es-ES" sz="1100" b="1" dirty="0"/>
              <a:t>], </a:t>
            </a:r>
            <a:r>
              <a:rPr lang="es-ES" sz="1100" b="1" dirty="0" err="1"/>
              <a:t>nM</a:t>
            </a:r>
            <a:endParaRPr lang="es-ES" sz="1100" b="1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42E35FF9-E904-4FEE-A5E4-AEC347DD24D4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3:</a:t>
            </a:r>
          </a:p>
        </p:txBody>
      </p:sp>
    </p:spTree>
    <p:extLst>
      <p:ext uri="{BB962C8B-B14F-4D97-AF65-F5344CB8AC3E}">
        <p14:creationId xmlns:p14="http://schemas.microsoft.com/office/powerpoint/2010/main" val="369305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523263" y="114301"/>
            <a:ext cx="4700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/>
              <a:t>S6: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48" y="653679"/>
            <a:ext cx="3419856" cy="273710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179773" y="750394"/>
            <a:ext cx="899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BTRN #5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49" t="54707" r="26515" b="8796"/>
          <a:stretch/>
        </p:blipFill>
        <p:spPr>
          <a:xfrm>
            <a:off x="940777" y="3930161"/>
            <a:ext cx="3217986" cy="2514599"/>
          </a:xfrm>
          <a:prstGeom prst="rect">
            <a:avLst/>
          </a:prstGeom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1063870" y="4033869"/>
            <a:ext cx="899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BTRN #6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0" t="7899" r="969" b="204"/>
          <a:stretch/>
        </p:blipFill>
        <p:spPr>
          <a:xfrm>
            <a:off x="5060148" y="3930161"/>
            <a:ext cx="3419856" cy="2514599"/>
          </a:xfrm>
          <a:prstGeom prst="rect">
            <a:avLst/>
          </a:prstGeom>
          <a:ln>
            <a:noFill/>
          </a:ln>
        </p:spPr>
      </p:pic>
      <p:sp>
        <p:nvSpPr>
          <p:cNvPr id="9" name="CuadroTexto 8"/>
          <p:cNvSpPr txBox="1"/>
          <p:nvPr/>
        </p:nvSpPr>
        <p:spPr>
          <a:xfrm>
            <a:off x="5179773" y="4033869"/>
            <a:ext cx="1004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BTRN #24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5179773" y="4876633"/>
            <a:ext cx="3062760" cy="261610"/>
            <a:chOff x="5101382" y="2105674"/>
            <a:chExt cx="3062760" cy="261610"/>
          </a:xfrm>
        </p:grpSpPr>
        <p:sp>
          <p:nvSpPr>
            <p:cNvPr id="13" name="CuadroTexto 12"/>
            <p:cNvSpPr txBox="1"/>
            <p:nvPr/>
          </p:nvSpPr>
          <p:spPr>
            <a:xfrm>
              <a:off x="5431199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5797003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118656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</a:t>
              </a: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641605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</a:t>
              </a: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675781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25</a:t>
              </a: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7124459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50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7403642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5101382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7743834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22" name="CuadroTexto 21"/>
          <p:cNvSpPr txBox="1"/>
          <p:nvPr/>
        </p:nvSpPr>
        <p:spPr>
          <a:xfrm>
            <a:off x="-43340" y="1782500"/>
            <a:ext cx="10983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/>
              <a:t>[</a:t>
            </a:r>
            <a:r>
              <a:rPr lang="es-ES" sz="1100" b="1" dirty="0" err="1"/>
              <a:t>Neratinib</a:t>
            </a:r>
            <a:r>
              <a:rPr lang="es-ES" sz="1100" b="1" dirty="0"/>
              <a:t>], </a:t>
            </a:r>
            <a:r>
              <a:rPr lang="es-ES" sz="1100" b="1" dirty="0" err="1"/>
              <a:t>nM</a:t>
            </a:r>
            <a:endParaRPr lang="es-ES" sz="1100" b="1" dirty="0"/>
          </a:p>
        </p:txBody>
      </p:sp>
      <p:grpSp>
        <p:nvGrpSpPr>
          <p:cNvPr id="23" name="Grupo 22"/>
          <p:cNvGrpSpPr/>
          <p:nvPr/>
        </p:nvGrpSpPr>
        <p:grpSpPr>
          <a:xfrm>
            <a:off x="1053558" y="5196252"/>
            <a:ext cx="2920661" cy="264011"/>
            <a:chOff x="5101382" y="2105674"/>
            <a:chExt cx="2920661" cy="264011"/>
          </a:xfrm>
        </p:grpSpPr>
        <p:sp>
          <p:nvSpPr>
            <p:cNvPr id="24" name="CuadroTexto 23"/>
            <p:cNvSpPr txBox="1"/>
            <p:nvPr/>
          </p:nvSpPr>
          <p:spPr>
            <a:xfrm>
              <a:off x="5431199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5768865" y="2108075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</a:t>
              </a: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6066204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</a:t>
              </a: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6346056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</a:t>
              </a: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6697955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25</a:t>
              </a:r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7019437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50</a:t>
              </a:r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7280253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5101382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7601735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5304829" y="1916489"/>
            <a:ext cx="3062760" cy="261610"/>
            <a:chOff x="5101382" y="2105674"/>
            <a:chExt cx="3062760" cy="261610"/>
          </a:xfrm>
        </p:grpSpPr>
        <p:sp>
          <p:nvSpPr>
            <p:cNvPr id="34" name="CuadroTexto 33"/>
            <p:cNvSpPr txBox="1"/>
            <p:nvPr/>
          </p:nvSpPr>
          <p:spPr>
            <a:xfrm>
              <a:off x="5431199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5797003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</a:t>
              </a:r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6118656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</a:t>
              </a:r>
            </a:p>
          </p:txBody>
        </p:sp>
        <p:sp>
          <p:nvSpPr>
            <p:cNvPr id="37" name="CuadroTexto 36"/>
            <p:cNvSpPr txBox="1"/>
            <p:nvPr/>
          </p:nvSpPr>
          <p:spPr>
            <a:xfrm>
              <a:off x="641605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</a:t>
              </a:r>
            </a:p>
          </p:txBody>
        </p:sp>
        <p:sp>
          <p:nvSpPr>
            <p:cNvPr id="38" name="CuadroTexto 37"/>
            <p:cNvSpPr txBox="1"/>
            <p:nvPr/>
          </p:nvSpPr>
          <p:spPr>
            <a:xfrm>
              <a:off x="675781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25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7124459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50</a:t>
              </a: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7403642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5101382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42" name="CuadroTexto 41"/>
            <p:cNvSpPr txBox="1"/>
            <p:nvPr/>
          </p:nvSpPr>
          <p:spPr>
            <a:xfrm>
              <a:off x="7743834" y="210567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pic>
        <p:nvPicPr>
          <p:cNvPr id="43" name="Imagen 4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6" t="4760" r="26310" b="43949"/>
          <a:stretch/>
        </p:blipFill>
        <p:spPr>
          <a:xfrm>
            <a:off x="1194629" y="653679"/>
            <a:ext cx="3332286" cy="2737104"/>
          </a:xfrm>
          <a:prstGeom prst="rect">
            <a:avLst/>
          </a:prstGeom>
        </p:spPr>
      </p:pic>
      <p:grpSp>
        <p:nvGrpSpPr>
          <p:cNvPr id="45" name="Grupo 44"/>
          <p:cNvGrpSpPr/>
          <p:nvPr/>
        </p:nvGrpSpPr>
        <p:grpSpPr>
          <a:xfrm>
            <a:off x="1428818" y="1651695"/>
            <a:ext cx="3000183" cy="264794"/>
            <a:chOff x="5101382" y="2102490"/>
            <a:chExt cx="3000183" cy="264794"/>
          </a:xfrm>
        </p:grpSpPr>
        <p:sp>
          <p:nvSpPr>
            <p:cNvPr id="46" name="CuadroTexto 45"/>
            <p:cNvSpPr txBox="1"/>
            <p:nvPr/>
          </p:nvSpPr>
          <p:spPr>
            <a:xfrm>
              <a:off x="5431199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5797003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</a:t>
              </a:r>
            </a:p>
          </p:txBody>
        </p:sp>
        <p:sp>
          <p:nvSpPr>
            <p:cNvPr id="48" name="CuadroTexto 47"/>
            <p:cNvSpPr txBox="1"/>
            <p:nvPr/>
          </p:nvSpPr>
          <p:spPr>
            <a:xfrm>
              <a:off x="6118656" y="2105674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</a:t>
              </a:r>
            </a:p>
          </p:txBody>
        </p:sp>
        <p:sp>
          <p:nvSpPr>
            <p:cNvPr id="49" name="CuadroTexto 48"/>
            <p:cNvSpPr txBox="1"/>
            <p:nvPr/>
          </p:nvSpPr>
          <p:spPr>
            <a:xfrm>
              <a:off x="641605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</a:t>
              </a:r>
            </a:p>
          </p:txBody>
        </p:sp>
        <p:sp>
          <p:nvSpPr>
            <p:cNvPr id="50" name="CuadroTexto 49"/>
            <p:cNvSpPr txBox="1"/>
            <p:nvPr/>
          </p:nvSpPr>
          <p:spPr>
            <a:xfrm>
              <a:off x="6757818" y="2105674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25</a:t>
              </a:r>
            </a:p>
          </p:txBody>
        </p:sp>
        <p:sp>
          <p:nvSpPr>
            <p:cNvPr id="51" name="CuadroTexto 50"/>
            <p:cNvSpPr txBox="1"/>
            <p:nvPr/>
          </p:nvSpPr>
          <p:spPr>
            <a:xfrm>
              <a:off x="7079290" y="2102490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50</a:t>
              </a:r>
            </a:p>
          </p:txBody>
        </p:sp>
        <p:sp>
          <p:nvSpPr>
            <p:cNvPr id="52" name="CuadroTexto 51"/>
            <p:cNvSpPr txBox="1"/>
            <p:nvPr/>
          </p:nvSpPr>
          <p:spPr>
            <a:xfrm>
              <a:off x="7359785" y="2102490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53" name="CuadroTexto 52"/>
            <p:cNvSpPr txBox="1"/>
            <p:nvPr/>
          </p:nvSpPr>
          <p:spPr>
            <a:xfrm>
              <a:off x="5101382" y="2105674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C</a:t>
              </a:r>
            </a:p>
          </p:txBody>
        </p:sp>
        <p:sp>
          <p:nvSpPr>
            <p:cNvPr id="54" name="CuadroTexto 53"/>
            <p:cNvSpPr txBox="1"/>
            <p:nvPr/>
          </p:nvSpPr>
          <p:spPr>
            <a:xfrm>
              <a:off x="7681257" y="2102490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  <a:endParaRPr lang="es-ES" sz="1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55" name="CuadroTexto 54">
            <a:extLst>
              <a:ext uri="{FF2B5EF4-FFF2-40B4-BE49-F238E27FC236}">
                <a16:creationId xmlns:a16="http://schemas.microsoft.com/office/drawing/2014/main" id="{908E5BEE-7076-46AE-BD5F-7BE7C73E7F70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3:</a:t>
            </a:r>
          </a:p>
        </p:txBody>
      </p:sp>
    </p:spTree>
    <p:extLst>
      <p:ext uri="{BB962C8B-B14F-4D97-AF65-F5344CB8AC3E}">
        <p14:creationId xmlns:p14="http://schemas.microsoft.com/office/powerpoint/2010/main" val="269060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847E70B-D516-4EE9-8A58-9D227693B4DF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5: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A6DDD-37DC-45A8-BB40-B894529EA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34" y="3429000"/>
            <a:ext cx="1341120" cy="209397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B48F3DE-3B83-4E9E-8E6E-911809A02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37" y="923699"/>
            <a:ext cx="3520261" cy="461073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16FE87E-287D-46D5-8757-28EF429DC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12" y="923698"/>
            <a:ext cx="1344168" cy="16733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4CFFF4E-5750-4C73-860A-0F5650A044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27" y="923698"/>
            <a:ext cx="3198726" cy="461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48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847E70B-D516-4EE9-8A58-9D227693B4DF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6: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A242CA-C896-4971-9ED5-747D580F7E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" r="16270" b="6218"/>
          <a:stretch/>
        </p:blipFill>
        <p:spPr>
          <a:xfrm>
            <a:off x="4706974" y="1240012"/>
            <a:ext cx="4205600" cy="35112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C09D116-8941-4C55-A4E6-B16EC0EB46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8667" b="31334"/>
          <a:stretch/>
        </p:blipFill>
        <p:spPr>
          <a:xfrm>
            <a:off x="231426" y="705088"/>
            <a:ext cx="3933798" cy="40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96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847E70B-D516-4EE9-8A58-9D227693B4DF}"/>
              </a:ext>
            </a:extLst>
          </p:cNvPr>
          <p:cNvSpPr txBox="1"/>
          <p:nvPr/>
        </p:nvSpPr>
        <p:spPr>
          <a:xfrm>
            <a:off x="155448" y="173736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Figure 6: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BD2AE1B-22E2-4F7F-A190-2E79B46F5C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3" t="32128" r="22463" b="10749"/>
          <a:stretch/>
        </p:blipFill>
        <p:spPr>
          <a:xfrm>
            <a:off x="4642482" y="3429000"/>
            <a:ext cx="3982915" cy="300696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1F3FFC9-0F8C-4DE6-94AA-E1B39C639DED}"/>
              </a:ext>
            </a:extLst>
          </p:cNvPr>
          <p:cNvSpPr txBox="1"/>
          <p:nvPr/>
        </p:nvSpPr>
        <p:spPr>
          <a:xfrm>
            <a:off x="4642482" y="3429000"/>
            <a:ext cx="9092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err="1"/>
              <a:t>Calnexin</a:t>
            </a:r>
            <a:endParaRPr lang="es-ES" sz="16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2DEF692-ECA6-4DC1-8332-95A28DD0D63C}"/>
              </a:ext>
            </a:extLst>
          </p:cNvPr>
          <p:cNvSpPr txBox="1"/>
          <p:nvPr/>
        </p:nvSpPr>
        <p:spPr>
          <a:xfrm rot="19389157">
            <a:off x="5406908" y="4218112"/>
            <a:ext cx="516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/>
              <a:t>pLKO</a:t>
            </a:r>
            <a:endParaRPr lang="es-ES" sz="16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D94E773-F3C7-4AC9-8635-EA0982635820}"/>
              </a:ext>
            </a:extLst>
          </p:cNvPr>
          <p:cNvSpPr txBox="1"/>
          <p:nvPr/>
        </p:nvSpPr>
        <p:spPr>
          <a:xfrm rot="19389157">
            <a:off x="5721856" y="4078878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#36</a:t>
            </a:r>
            <a:endParaRPr lang="es-ES" sz="16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09CF127-4153-4D79-AED9-8E8BBF0A65B0}"/>
              </a:ext>
            </a:extLst>
          </p:cNvPr>
          <p:cNvSpPr txBox="1"/>
          <p:nvPr/>
        </p:nvSpPr>
        <p:spPr>
          <a:xfrm rot="19389157">
            <a:off x="6143676" y="4073478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#37</a:t>
            </a:r>
            <a:endParaRPr lang="es-ES" sz="16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48265F-A9D4-48F7-B57B-5485B55CCC61}"/>
              </a:ext>
            </a:extLst>
          </p:cNvPr>
          <p:cNvSpPr txBox="1"/>
          <p:nvPr/>
        </p:nvSpPr>
        <p:spPr>
          <a:xfrm rot="19389157">
            <a:off x="6814067" y="4178524"/>
            <a:ext cx="516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/>
              <a:t>pLKO</a:t>
            </a:r>
            <a:endParaRPr lang="es-ES" sz="16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128A3EC-57CC-471C-A73A-36170FE08523}"/>
              </a:ext>
            </a:extLst>
          </p:cNvPr>
          <p:cNvSpPr txBox="1"/>
          <p:nvPr/>
        </p:nvSpPr>
        <p:spPr>
          <a:xfrm rot="19389157">
            <a:off x="7129015" y="4039290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#36</a:t>
            </a:r>
            <a:endParaRPr lang="es-ES" sz="16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50AC24E-682C-4E76-8B4F-BC5E51E6FB69}"/>
              </a:ext>
            </a:extLst>
          </p:cNvPr>
          <p:cNvSpPr txBox="1"/>
          <p:nvPr/>
        </p:nvSpPr>
        <p:spPr>
          <a:xfrm rot="19389157">
            <a:off x="7550835" y="4033890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#37</a:t>
            </a:r>
            <a:endParaRPr lang="es-ES" sz="1600" b="1" dirty="0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007DF1E-29A1-4CDD-9AB4-1C3516E7ACCD}"/>
              </a:ext>
            </a:extLst>
          </p:cNvPr>
          <p:cNvCxnSpPr/>
          <p:nvPr/>
        </p:nvCxnSpPr>
        <p:spPr>
          <a:xfrm flipV="1">
            <a:off x="5483964" y="5298412"/>
            <a:ext cx="1043492" cy="63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D11102F-3F0F-4B14-B5F7-D30EB50A7B8B}"/>
              </a:ext>
            </a:extLst>
          </p:cNvPr>
          <p:cNvCxnSpPr/>
          <p:nvPr/>
        </p:nvCxnSpPr>
        <p:spPr>
          <a:xfrm flipV="1">
            <a:off x="6847192" y="5292062"/>
            <a:ext cx="1043492" cy="63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2D7629C-F012-4177-B7C7-BEE34BE583BA}"/>
              </a:ext>
            </a:extLst>
          </p:cNvPr>
          <p:cNvSpPr txBox="1"/>
          <p:nvPr/>
        </p:nvSpPr>
        <p:spPr>
          <a:xfrm>
            <a:off x="5483964" y="5278824"/>
            <a:ext cx="1071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/>
              <a:t>1st </a:t>
            </a:r>
            <a:r>
              <a:rPr lang="es-ES" sz="1100" b="1" dirty="0" err="1"/>
              <a:t>experiment</a:t>
            </a:r>
            <a:endParaRPr lang="es-ES" sz="11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A30D816-9A1D-4587-A8C5-96DCE27F9458}"/>
              </a:ext>
            </a:extLst>
          </p:cNvPr>
          <p:cNvSpPr txBox="1"/>
          <p:nvPr/>
        </p:nvSpPr>
        <p:spPr>
          <a:xfrm>
            <a:off x="6810932" y="5278824"/>
            <a:ext cx="1116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/>
              <a:t>2nd </a:t>
            </a:r>
            <a:r>
              <a:rPr lang="es-ES" sz="1100" b="1" dirty="0" err="1"/>
              <a:t>experiment</a:t>
            </a:r>
            <a:endParaRPr lang="es-ES" sz="11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CBB95EC-E095-4467-855E-DBDBF3911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73" y="711374"/>
            <a:ext cx="3705225" cy="356235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ECD15A7A-8A1B-460B-8E51-D1592DC561F6}"/>
              </a:ext>
            </a:extLst>
          </p:cNvPr>
          <p:cNvSpPr txBox="1"/>
          <p:nvPr/>
        </p:nvSpPr>
        <p:spPr>
          <a:xfrm>
            <a:off x="365546" y="734226"/>
            <a:ext cx="693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PADI3</a:t>
            </a:r>
          </a:p>
        </p:txBody>
      </p:sp>
      <p:sp>
        <p:nvSpPr>
          <p:cNvPr id="20" name="Flecha izquierda 39">
            <a:extLst>
              <a:ext uri="{FF2B5EF4-FFF2-40B4-BE49-F238E27FC236}">
                <a16:creationId xmlns:a16="http://schemas.microsoft.com/office/drawing/2014/main" id="{DA74975E-3F21-4248-90F7-51421A0C6119}"/>
              </a:ext>
            </a:extLst>
          </p:cNvPr>
          <p:cNvSpPr/>
          <p:nvPr/>
        </p:nvSpPr>
        <p:spPr>
          <a:xfrm>
            <a:off x="3958598" y="2588844"/>
            <a:ext cx="346308" cy="327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3B67138-9E08-4DAA-9AF4-F95C5EDF5379}"/>
              </a:ext>
            </a:extLst>
          </p:cNvPr>
          <p:cNvSpPr txBox="1"/>
          <p:nvPr/>
        </p:nvSpPr>
        <p:spPr>
          <a:xfrm>
            <a:off x="4302002" y="2577836"/>
            <a:ext cx="693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PADI3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A9286D5-02CA-4DF4-B6AC-CCAB83E6C378}"/>
              </a:ext>
            </a:extLst>
          </p:cNvPr>
          <p:cNvSpPr txBox="1"/>
          <p:nvPr/>
        </p:nvSpPr>
        <p:spPr>
          <a:xfrm rot="19389157">
            <a:off x="557725" y="2012561"/>
            <a:ext cx="516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/>
              <a:t>pLKO</a:t>
            </a:r>
            <a:endParaRPr lang="es-ES" sz="1600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DE211D9-0359-439B-9E21-734485F57112}"/>
              </a:ext>
            </a:extLst>
          </p:cNvPr>
          <p:cNvSpPr txBox="1"/>
          <p:nvPr/>
        </p:nvSpPr>
        <p:spPr>
          <a:xfrm rot="19389157">
            <a:off x="960165" y="1867927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#36</a:t>
            </a:r>
            <a:endParaRPr lang="es-ES" sz="1600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95D1C61-EFBA-4D93-BA91-234EC25A6AF2}"/>
              </a:ext>
            </a:extLst>
          </p:cNvPr>
          <p:cNvSpPr txBox="1"/>
          <p:nvPr/>
        </p:nvSpPr>
        <p:spPr>
          <a:xfrm rot="19389157">
            <a:off x="1451841" y="1862528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#37</a:t>
            </a:r>
            <a:endParaRPr lang="es-ES" sz="16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C706772-CC92-4A51-B6A9-17E0DED14B68}"/>
              </a:ext>
            </a:extLst>
          </p:cNvPr>
          <p:cNvSpPr txBox="1"/>
          <p:nvPr/>
        </p:nvSpPr>
        <p:spPr>
          <a:xfrm rot="19389157">
            <a:off x="2385740" y="1987513"/>
            <a:ext cx="516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/>
              <a:t>pLKO</a:t>
            </a:r>
            <a:endParaRPr lang="es-ES" sz="16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208872D-5D66-44C9-AD84-FC9745BBC07F}"/>
              </a:ext>
            </a:extLst>
          </p:cNvPr>
          <p:cNvSpPr txBox="1"/>
          <p:nvPr/>
        </p:nvSpPr>
        <p:spPr>
          <a:xfrm rot="19389157">
            <a:off x="2775534" y="1862527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#36</a:t>
            </a:r>
            <a:endParaRPr lang="es-ES" sz="1600" b="1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C13B6A0-8B8F-41E6-B0DB-8311943D9731}"/>
              </a:ext>
            </a:extLst>
          </p:cNvPr>
          <p:cNvSpPr txBox="1"/>
          <p:nvPr/>
        </p:nvSpPr>
        <p:spPr>
          <a:xfrm rot="19389157">
            <a:off x="3238792" y="1847916"/>
            <a:ext cx="980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shPADI3 #37</a:t>
            </a:r>
            <a:endParaRPr lang="es-ES" sz="1600" b="1" dirty="0"/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E6743351-4BB4-4AD1-AE5F-B9D93EE6B99F}"/>
              </a:ext>
            </a:extLst>
          </p:cNvPr>
          <p:cNvCxnSpPr/>
          <p:nvPr/>
        </p:nvCxnSpPr>
        <p:spPr>
          <a:xfrm flipV="1">
            <a:off x="701273" y="3560239"/>
            <a:ext cx="1043492" cy="63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F7E194E7-9FEC-45E4-AA49-411E061619A4}"/>
              </a:ext>
            </a:extLst>
          </p:cNvPr>
          <p:cNvCxnSpPr/>
          <p:nvPr/>
        </p:nvCxnSpPr>
        <p:spPr>
          <a:xfrm flipV="1">
            <a:off x="2492544" y="3553527"/>
            <a:ext cx="1043492" cy="63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4354994-7D48-44DA-BDE2-639D84928523}"/>
              </a:ext>
            </a:extLst>
          </p:cNvPr>
          <p:cNvSpPr txBox="1"/>
          <p:nvPr/>
        </p:nvSpPr>
        <p:spPr>
          <a:xfrm>
            <a:off x="701273" y="3540651"/>
            <a:ext cx="1071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/>
              <a:t>1st </a:t>
            </a:r>
            <a:r>
              <a:rPr lang="es-ES" sz="1100" b="1" dirty="0" err="1"/>
              <a:t>experiment</a:t>
            </a:r>
            <a:endParaRPr lang="es-ES" sz="1100" b="1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1676206-F317-431D-8E68-623E2F0AD46A}"/>
              </a:ext>
            </a:extLst>
          </p:cNvPr>
          <p:cNvSpPr txBox="1"/>
          <p:nvPr/>
        </p:nvSpPr>
        <p:spPr>
          <a:xfrm>
            <a:off x="2456284" y="3540289"/>
            <a:ext cx="1116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/>
              <a:t>2nd </a:t>
            </a:r>
            <a:r>
              <a:rPr lang="es-ES" sz="1100" b="1" dirty="0" err="1"/>
              <a:t>experiment</a:t>
            </a:r>
            <a:endParaRPr lang="es-ES" sz="1100" b="1" dirty="0"/>
          </a:p>
        </p:txBody>
      </p:sp>
    </p:spTree>
    <p:extLst>
      <p:ext uri="{BB962C8B-B14F-4D97-AF65-F5344CB8AC3E}">
        <p14:creationId xmlns:p14="http://schemas.microsoft.com/office/powerpoint/2010/main" val="7149430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293</Words>
  <Application>Microsoft Office PowerPoint</Application>
  <PresentationFormat>Presentación en pantalla (4:3)</PresentationFormat>
  <Paragraphs>172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usuariolab15</dc:creator>
  <cp:lastModifiedBy>usuariolab15</cp:lastModifiedBy>
  <cp:revision>3</cp:revision>
  <dcterms:created xsi:type="dcterms:W3CDTF">2024-01-30T15:49:24Z</dcterms:created>
  <dcterms:modified xsi:type="dcterms:W3CDTF">2024-01-30T16:13:22Z</dcterms:modified>
</cp:coreProperties>
</file>