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42"/>
  </p:notesMasterIdLst>
  <p:sldIdLst>
    <p:sldId id="267" r:id="rId5"/>
    <p:sldId id="294" r:id="rId6"/>
    <p:sldId id="295" r:id="rId7"/>
    <p:sldId id="296" r:id="rId8"/>
    <p:sldId id="309" r:id="rId9"/>
    <p:sldId id="299" r:id="rId10"/>
    <p:sldId id="319" r:id="rId11"/>
    <p:sldId id="301" r:id="rId12"/>
    <p:sldId id="320" r:id="rId13"/>
    <p:sldId id="321" r:id="rId14"/>
    <p:sldId id="322" r:id="rId15"/>
    <p:sldId id="325" r:id="rId16"/>
    <p:sldId id="327" r:id="rId17"/>
    <p:sldId id="323" r:id="rId18"/>
    <p:sldId id="324" r:id="rId19"/>
    <p:sldId id="328" r:id="rId20"/>
    <p:sldId id="336" r:id="rId21"/>
    <p:sldId id="332" r:id="rId22"/>
    <p:sldId id="335" r:id="rId23"/>
    <p:sldId id="337" r:id="rId24"/>
    <p:sldId id="338" r:id="rId25"/>
    <p:sldId id="339" r:id="rId26"/>
    <p:sldId id="340" r:id="rId27"/>
    <p:sldId id="341" r:id="rId28"/>
    <p:sldId id="343" r:id="rId29"/>
    <p:sldId id="334" r:id="rId30"/>
    <p:sldId id="345" r:id="rId31"/>
    <p:sldId id="348" r:id="rId32"/>
    <p:sldId id="346" r:id="rId33"/>
    <p:sldId id="347" r:id="rId34"/>
    <p:sldId id="349" r:id="rId35"/>
    <p:sldId id="350" r:id="rId36"/>
    <p:sldId id="352" r:id="rId37"/>
    <p:sldId id="356" r:id="rId38"/>
    <p:sldId id="354" r:id="rId39"/>
    <p:sldId id="355" r:id="rId40"/>
    <p:sldId id="270" r:id="rId41"/>
  </p:sldIdLst>
  <p:sldSz cx="12192000" cy="6858000"/>
  <p:notesSz cx="9144000" cy="6858000"/>
  <p:embeddedFontLst>
    <p:embeddedFont>
      <p:font typeface="Franklin Gothic Book" panose="020B0503020102020204" pitchFamily="34" charset="0"/>
      <p:regular r:id="rId43"/>
      <p:italic r:id="rId44"/>
    </p:embeddedFont>
    <p:embeddedFont>
      <p:font typeface="Franklin Gothic Medium" panose="020B0603020102020204" pitchFamily="34" charset="0"/>
      <p:regular r:id="rId45"/>
      <p:italic r:id="rId46"/>
    </p:embeddedFont>
    <p:embeddedFont>
      <p:font typeface="Franklin Gothic Medium Cond" panose="020B0606030402020204" pitchFamily="34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B945"/>
    <a:srgbClr val="CFB991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1080"/>
        <p:guide pos="31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243888-EB07-46A8-A562-22E20FF04472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C712DC-C344-43EE-9CCF-D68F719DAB41}">
      <dgm:prSet phldrT="[Text]" custT="1"/>
      <dgm:spPr/>
      <dgm:t>
        <a:bodyPr/>
        <a:lstStyle/>
        <a:p>
          <a:r>
            <a:rPr lang="en-US" sz="3500">
              <a:solidFill>
                <a:schemeClr val="tx1"/>
              </a:solidFill>
              <a:latin typeface="+mj-lt"/>
            </a:rPr>
            <a:t>Setting</a:t>
          </a:r>
          <a:r>
            <a:rPr lang="en-US" sz="4500"/>
            <a:t>	</a:t>
          </a:r>
        </a:p>
      </dgm:t>
    </dgm:pt>
    <dgm:pt modelId="{6515208E-1EA2-4781-BA4F-93644C4FB36E}" type="parTrans" cxnId="{54A1A169-61BD-4550-B87C-0C865EB6EA58}">
      <dgm:prSet/>
      <dgm:spPr/>
      <dgm:t>
        <a:bodyPr/>
        <a:lstStyle/>
        <a:p>
          <a:endParaRPr lang="en-US"/>
        </a:p>
      </dgm:t>
    </dgm:pt>
    <dgm:pt modelId="{B3035CE7-4FA0-4BAC-A67E-4BF9273037C3}" type="sibTrans" cxnId="{54A1A169-61BD-4550-B87C-0C865EB6EA58}">
      <dgm:prSet/>
      <dgm:spPr/>
      <dgm:t>
        <a:bodyPr/>
        <a:lstStyle/>
        <a:p>
          <a:endParaRPr lang="en-US"/>
        </a:p>
      </dgm:t>
    </dgm:pt>
    <dgm:pt modelId="{85D02BCD-6957-4336-AFF1-EE6618797D3E}">
      <dgm:prSet phldrT="[Text]"/>
      <dgm:spPr/>
      <dgm:t>
        <a:bodyPr/>
        <a:lstStyle/>
        <a:p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Midwest hospital </a:t>
          </a:r>
          <a:endParaRPr lang="en-US" sz="2300"/>
        </a:p>
      </dgm:t>
    </dgm:pt>
    <dgm:pt modelId="{595CEA05-D137-46E6-ADA3-69D21BABD06D}" type="parTrans" cxnId="{BDF9373B-3443-4032-A924-3DF51D7364BF}">
      <dgm:prSet/>
      <dgm:spPr/>
      <dgm:t>
        <a:bodyPr/>
        <a:lstStyle/>
        <a:p>
          <a:endParaRPr lang="en-US"/>
        </a:p>
      </dgm:t>
    </dgm:pt>
    <dgm:pt modelId="{AA57AEEA-92F3-4B91-AB63-F25234A74E8A}" type="sibTrans" cxnId="{BDF9373B-3443-4032-A924-3DF51D7364BF}">
      <dgm:prSet/>
      <dgm:spPr/>
      <dgm:t>
        <a:bodyPr/>
        <a:lstStyle/>
        <a:p>
          <a:endParaRPr lang="en-US"/>
        </a:p>
      </dgm:t>
    </dgm:pt>
    <dgm:pt modelId="{4B377694-92AE-4DDA-A7FE-AC2DA9A5D586}">
      <dgm:prSet phldrT="[Text]"/>
      <dgm:spPr/>
      <dgm:t>
        <a:bodyPr/>
        <a:lstStyle/>
        <a:p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16-bed cardiac critical care unit (CCU), 462-bed hospital </a:t>
          </a:r>
          <a:endParaRPr lang="en-US" sz="2300"/>
        </a:p>
      </dgm:t>
    </dgm:pt>
    <dgm:pt modelId="{24E01871-6111-482B-AB31-4FA627843E7B}" type="parTrans" cxnId="{E8168143-80A7-4286-A183-E2F52B006615}">
      <dgm:prSet/>
      <dgm:spPr/>
      <dgm:t>
        <a:bodyPr/>
        <a:lstStyle/>
        <a:p>
          <a:endParaRPr lang="en-US"/>
        </a:p>
      </dgm:t>
    </dgm:pt>
    <dgm:pt modelId="{801EFEF9-8A1C-4E47-8B89-5BA19E90D7EA}" type="sibTrans" cxnId="{E8168143-80A7-4286-A183-E2F52B006615}">
      <dgm:prSet/>
      <dgm:spPr/>
      <dgm:t>
        <a:bodyPr/>
        <a:lstStyle/>
        <a:p>
          <a:endParaRPr lang="en-US"/>
        </a:p>
      </dgm:t>
    </dgm:pt>
    <dgm:pt modelId="{AD19E414-80DD-416B-BACB-18EE140B5DA2}">
      <dgm:prSet/>
      <dgm:spPr/>
      <dgm:t>
        <a:bodyPr/>
        <a:lstStyle/>
        <a:p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Nurses caring for a patient population at risk for cardiotoxicity</a:t>
          </a:r>
        </a:p>
      </dgm:t>
    </dgm:pt>
    <dgm:pt modelId="{38AC0F5E-E358-486E-AF10-317582749EA5}" type="parTrans" cxnId="{7B6EAA4D-BC01-48CD-B34E-B98139E07FC1}">
      <dgm:prSet/>
      <dgm:spPr/>
      <dgm:t>
        <a:bodyPr/>
        <a:lstStyle/>
        <a:p>
          <a:endParaRPr lang="en-US"/>
        </a:p>
      </dgm:t>
    </dgm:pt>
    <dgm:pt modelId="{AFFFB29E-44A2-4682-AEFE-200F0B23A075}" type="sibTrans" cxnId="{7B6EAA4D-BC01-48CD-B34E-B98139E07FC1}">
      <dgm:prSet/>
      <dgm:spPr/>
      <dgm:t>
        <a:bodyPr/>
        <a:lstStyle/>
        <a:p>
          <a:endParaRPr lang="en-US"/>
        </a:p>
      </dgm:t>
    </dgm:pt>
    <dgm:pt modelId="{F4A32D5B-4CA3-44E9-9C2B-0ABD8DDCE942}">
      <dgm:prSet phldrT="[Text]"/>
      <dgm:spPr/>
      <dgm:t>
        <a:bodyPr/>
        <a:lstStyle/>
        <a:p>
          <a:pPr>
            <a:buNone/>
          </a:pPr>
          <a:endParaRPr lang="en-US" sz="2300"/>
        </a:p>
      </dgm:t>
    </dgm:pt>
    <dgm:pt modelId="{C9A993E7-C34A-477B-995B-2091675E2A97}" type="parTrans" cxnId="{B7584A20-50E7-4171-924C-78D707385F00}">
      <dgm:prSet/>
      <dgm:spPr/>
      <dgm:t>
        <a:bodyPr/>
        <a:lstStyle/>
        <a:p>
          <a:endParaRPr lang="en-US"/>
        </a:p>
      </dgm:t>
    </dgm:pt>
    <dgm:pt modelId="{C902CBC0-6C2C-4E1E-A7B1-4414B87D1A14}" type="sibTrans" cxnId="{B7584A20-50E7-4171-924C-78D707385F00}">
      <dgm:prSet/>
      <dgm:spPr/>
      <dgm:t>
        <a:bodyPr/>
        <a:lstStyle/>
        <a:p>
          <a:endParaRPr lang="en-US"/>
        </a:p>
      </dgm:t>
    </dgm:pt>
    <dgm:pt modelId="{35F1140D-C155-4746-BD41-7EE20FE45B94}">
      <dgm:prSet phldrT="[Text]"/>
      <dgm:spPr/>
      <dgm:t>
        <a:bodyPr/>
        <a:lstStyle/>
        <a:p>
          <a:pPr>
            <a:buNone/>
          </a:pPr>
          <a:endParaRPr lang="en-US" sz="2300"/>
        </a:p>
      </dgm:t>
    </dgm:pt>
    <dgm:pt modelId="{7F626961-2BEE-4AD0-8D5B-D5F5D4C1F287}" type="parTrans" cxnId="{30192513-0600-48FD-A600-62B9C645D9C9}">
      <dgm:prSet/>
      <dgm:spPr/>
      <dgm:t>
        <a:bodyPr/>
        <a:lstStyle/>
        <a:p>
          <a:endParaRPr lang="en-US"/>
        </a:p>
      </dgm:t>
    </dgm:pt>
    <dgm:pt modelId="{203049BC-0530-43CB-BAE7-3227C5D82639}" type="sibTrans" cxnId="{30192513-0600-48FD-A600-62B9C645D9C9}">
      <dgm:prSet/>
      <dgm:spPr/>
      <dgm:t>
        <a:bodyPr/>
        <a:lstStyle/>
        <a:p>
          <a:endParaRPr lang="en-US"/>
        </a:p>
      </dgm:t>
    </dgm:pt>
    <dgm:pt modelId="{0127007A-36AA-46B5-BFB3-EEAB8A56933E}">
      <dgm:prSet phldrT="[Text]" custT="1"/>
      <dgm:spPr/>
      <dgm:t>
        <a:bodyPr/>
        <a:lstStyle/>
        <a:p>
          <a:r>
            <a:rPr lang="en-US" sz="3500">
              <a:solidFill>
                <a:schemeClr val="tx1"/>
              </a:solidFill>
              <a:latin typeface="+mj-lt"/>
            </a:rPr>
            <a:t>Sample</a:t>
          </a:r>
        </a:p>
      </dgm:t>
    </dgm:pt>
    <dgm:pt modelId="{F0C49E85-B1D4-4CBA-BA92-46C64F68B2B7}" type="sibTrans" cxnId="{FC3634B6-37D0-45AD-8E19-4B737A0EBFA0}">
      <dgm:prSet/>
      <dgm:spPr/>
      <dgm:t>
        <a:bodyPr/>
        <a:lstStyle/>
        <a:p>
          <a:endParaRPr lang="en-US"/>
        </a:p>
      </dgm:t>
    </dgm:pt>
    <dgm:pt modelId="{C97261D6-9299-498D-BE7B-7E2BF87AE233}" type="parTrans" cxnId="{FC3634B6-37D0-45AD-8E19-4B737A0EBFA0}">
      <dgm:prSet/>
      <dgm:spPr/>
      <dgm:t>
        <a:bodyPr/>
        <a:lstStyle/>
        <a:p>
          <a:endParaRPr lang="en-US"/>
        </a:p>
      </dgm:t>
    </dgm:pt>
    <dgm:pt modelId="{9C9AFC09-5626-4B51-8A75-CBE70923C4A6}">
      <dgm:prSet phldrT="[Text]" custT="1"/>
      <dgm:spPr/>
      <dgm:t>
        <a:bodyPr/>
        <a:lstStyle/>
        <a:p>
          <a:pPr algn="l">
            <a:buNone/>
          </a:pPr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Varied cohort of registered nurses (RNs) </a:t>
          </a:r>
          <a:endParaRPr lang="en-US" sz="2300"/>
        </a:p>
      </dgm:t>
    </dgm:pt>
    <dgm:pt modelId="{82F42D62-7D3E-49B6-B93E-A8DF608F0BA1}" type="sibTrans" cxnId="{CCA4F01A-7A3F-41A4-A3E7-5B0B5BE3B0CC}">
      <dgm:prSet/>
      <dgm:spPr/>
      <dgm:t>
        <a:bodyPr/>
        <a:lstStyle/>
        <a:p>
          <a:endParaRPr lang="en-US"/>
        </a:p>
      </dgm:t>
    </dgm:pt>
    <dgm:pt modelId="{354B6A23-7915-4879-94E8-1E7729D29B09}" type="parTrans" cxnId="{CCA4F01A-7A3F-41A4-A3E7-5B0B5BE3B0CC}">
      <dgm:prSet/>
      <dgm:spPr/>
      <dgm:t>
        <a:bodyPr/>
        <a:lstStyle/>
        <a:p>
          <a:endParaRPr lang="en-US"/>
        </a:p>
      </dgm:t>
    </dgm:pt>
    <dgm:pt modelId="{941A5135-090F-43F0-A2C2-275EEE7D995F}">
      <dgm:prSet custT="1"/>
      <dgm:spPr/>
      <dgm:t>
        <a:bodyPr/>
        <a:lstStyle/>
        <a:p>
          <a:pPr algn="l">
            <a:buNone/>
          </a:pPr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Intensive care unit (ICU) RNs:</a:t>
          </a:r>
          <a:endParaRPr lang="en-US" sz="2300"/>
        </a:p>
      </dgm:t>
    </dgm:pt>
    <dgm:pt modelId="{CD77820B-BB96-4FAC-85BF-732D84A74CD3}" type="parTrans" cxnId="{83881D46-0647-4EF1-8470-2BB11B648642}">
      <dgm:prSet/>
      <dgm:spPr/>
      <dgm:t>
        <a:bodyPr/>
        <a:lstStyle/>
        <a:p>
          <a:endParaRPr lang="en-US"/>
        </a:p>
      </dgm:t>
    </dgm:pt>
    <dgm:pt modelId="{FAA34FC9-13E1-4F42-8C62-8187C853CE50}" type="sibTrans" cxnId="{83881D46-0647-4EF1-8470-2BB11B648642}">
      <dgm:prSet/>
      <dgm:spPr/>
      <dgm:t>
        <a:bodyPr/>
        <a:lstStyle/>
        <a:p>
          <a:endParaRPr lang="en-US"/>
        </a:p>
      </dgm:t>
    </dgm:pt>
    <dgm:pt modelId="{6D18BEFA-F748-41FD-A542-6F4A4051D151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Resource Team </a:t>
          </a:r>
          <a:endParaRPr lang="en-US" sz="2300"/>
        </a:p>
      </dgm:t>
    </dgm:pt>
    <dgm:pt modelId="{A6D9A018-609E-44B3-B7DB-C668C65E5927}" type="parTrans" cxnId="{8CA34789-A079-4AA3-A52E-627D63433A68}">
      <dgm:prSet/>
      <dgm:spPr/>
      <dgm:t>
        <a:bodyPr/>
        <a:lstStyle/>
        <a:p>
          <a:endParaRPr lang="en-US"/>
        </a:p>
      </dgm:t>
    </dgm:pt>
    <dgm:pt modelId="{1F248BE0-0591-4775-B88A-4C910E722C71}" type="sibTrans" cxnId="{8CA34789-A079-4AA3-A52E-627D63433A68}">
      <dgm:prSet/>
      <dgm:spPr/>
      <dgm:t>
        <a:bodyPr/>
        <a:lstStyle/>
        <a:p>
          <a:endParaRPr lang="en-US"/>
        </a:p>
      </dgm:t>
    </dgm:pt>
    <dgm:pt modelId="{3CDB020E-2B39-4516-A607-D3B96889BCDA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Contracted travel</a:t>
          </a:r>
          <a:endParaRPr lang="en-US" sz="2300"/>
        </a:p>
      </dgm:t>
    </dgm:pt>
    <dgm:pt modelId="{190B6711-9530-443A-A5B0-8EBB274220EE}" type="parTrans" cxnId="{424A3C80-8594-4DF0-AF77-0DECA983F648}">
      <dgm:prSet/>
      <dgm:spPr/>
      <dgm:t>
        <a:bodyPr/>
        <a:lstStyle/>
        <a:p>
          <a:endParaRPr lang="en-US"/>
        </a:p>
      </dgm:t>
    </dgm:pt>
    <dgm:pt modelId="{AFFF4F10-2011-46D1-A185-961617669C6F}" type="sibTrans" cxnId="{424A3C80-8594-4DF0-AF77-0DECA983F648}">
      <dgm:prSet/>
      <dgm:spPr/>
      <dgm:t>
        <a:bodyPr/>
        <a:lstStyle/>
        <a:p>
          <a:endParaRPr lang="en-US"/>
        </a:p>
      </dgm:t>
    </dgm:pt>
    <dgm:pt modelId="{46176061-2450-4B0A-8E62-4075A7F6738F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kumimoji="0" lang="en-US" sz="23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Float</a:t>
          </a:r>
          <a:endParaRPr lang="en-US" sz="2300"/>
        </a:p>
      </dgm:t>
    </dgm:pt>
    <dgm:pt modelId="{1E6B59DD-0652-4427-9D9C-A5F028A58BCD}" type="parTrans" cxnId="{CB3DDDF3-8831-4B84-B2B0-ECB69E917676}">
      <dgm:prSet/>
      <dgm:spPr/>
      <dgm:t>
        <a:bodyPr/>
        <a:lstStyle/>
        <a:p>
          <a:endParaRPr lang="en-US"/>
        </a:p>
      </dgm:t>
    </dgm:pt>
    <dgm:pt modelId="{61146BDC-66A3-4210-973A-9FE43855B7C0}" type="sibTrans" cxnId="{CB3DDDF3-8831-4B84-B2B0-ECB69E917676}">
      <dgm:prSet/>
      <dgm:spPr/>
      <dgm:t>
        <a:bodyPr/>
        <a:lstStyle/>
        <a:p>
          <a:endParaRPr lang="en-US"/>
        </a:p>
      </dgm:t>
    </dgm:pt>
    <dgm:pt modelId="{A0C99400-7F28-4803-9326-41C1B64CCA58}">
      <dgm:prSet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2300"/>
            <a:t>CCU staff RNs</a:t>
          </a:r>
        </a:p>
      </dgm:t>
    </dgm:pt>
    <dgm:pt modelId="{783084C9-F130-4E80-AE5A-2943321FB87F}" type="parTrans" cxnId="{626FFBAC-28E8-4F99-B6A2-6BF226AED61E}">
      <dgm:prSet/>
      <dgm:spPr/>
      <dgm:t>
        <a:bodyPr/>
        <a:lstStyle/>
        <a:p>
          <a:endParaRPr lang="en-US"/>
        </a:p>
      </dgm:t>
    </dgm:pt>
    <dgm:pt modelId="{4655B05B-8A1E-4FD6-B936-10BB90CC0A17}" type="sibTrans" cxnId="{626FFBAC-28E8-4F99-B6A2-6BF226AED61E}">
      <dgm:prSet/>
      <dgm:spPr/>
      <dgm:t>
        <a:bodyPr/>
        <a:lstStyle/>
        <a:p>
          <a:endParaRPr lang="en-US"/>
        </a:p>
      </dgm:t>
    </dgm:pt>
    <dgm:pt modelId="{94404D34-2420-4EB2-83BE-E63434983583}">
      <dgm:prSet custT="1"/>
      <dgm:spPr/>
      <dgm:t>
        <a:bodyPr/>
        <a:lstStyle/>
        <a:p>
          <a:pPr algn="l">
            <a:buFont typeface="Arial" panose="020B0604020202020204" pitchFamily="34" charset="0"/>
            <a:buNone/>
          </a:pPr>
          <a:endParaRPr lang="en-US" sz="2300"/>
        </a:p>
      </dgm:t>
    </dgm:pt>
    <dgm:pt modelId="{63A3DF14-9DD7-4B43-B980-6B06402E1D7A}" type="parTrans" cxnId="{8A30888F-6158-4F9F-92EA-52FC28B0D932}">
      <dgm:prSet/>
      <dgm:spPr/>
      <dgm:t>
        <a:bodyPr/>
        <a:lstStyle/>
        <a:p>
          <a:endParaRPr lang="en-US"/>
        </a:p>
      </dgm:t>
    </dgm:pt>
    <dgm:pt modelId="{3C54568A-2229-443A-8C13-5FFE9718850D}" type="sibTrans" cxnId="{8A30888F-6158-4F9F-92EA-52FC28B0D932}">
      <dgm:prSet/>
      <dgm:spPr/>
      <dgm:t>
        <a:bodyPr/>
        <a:lstStyle/>
        <a:p>
          <a:endParaRPr lang="en-US"/>
        </a:p>
      </dgm:t>
    </dgm:pt>
    <dgm:pt modelId="{EC99928B-8E52-4B08-A136-E2A0FF678D2E}" type="pres">
      <dgm:prSet presAssocID="{0A243888-EB07-46A8-A562-22E20FF04472}" presName="diagram" presStyleCnt="0">
        <dgm:presLayoutVars>
          <dgm:dir/>
          <dgm:animLvl val="lvl"/>
          <dgm:resizeHandles val="exact"/>
        </dgm:presLayoutVars>
      </dgm:prSet>
      <dgm:spPr/>
    </dgm:pt>
    <dgm:pt modelId="{28009DA4-3C79-4FC6-A406-D0216B85A3EB}" type="pres">
      <dgm:prSet presAssocID="{99C712DC-C344-43EE-9CCF-D68F719DAB41}" presName="compNode" presStyleCnt="0"/>
      <dgm:spPr/>
    </dgm:pt>
    <dgm:pt modelId="{5E463BC8-1231-4137-B5EF-703305845983}" type="pres">
      <dgm:prSet presAssocID="{99C712DC-C344-43EE-9CCF-D68F719DAB41}" presName="childRect" presStyleLbl="bgAcc1" presStyleIdx="0" presStyleCnt="2" custScaleX="105134">
        <dgm:presLayoutVars>
          <dgm:bulletEnabled val="1"/>
        </dgm:presLayoutVars>
      </dgm:prSet>
      <dgm:spPr/>
    </dgm:pt>
    <dgm:pt modelId="{E2FF4941-C995-43F5-B668-E73D7201EA2F}" type="pres">
      <dgm:prSet presAssocID="{99C712DC-C344-43EE-9CCF-D68F719DAB4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4FBE719-1A86-4AEE-AC4F-CA6902CD85A9}" type="pres">
      <dgm:prSet presAssocID="{99C712DC-C344-43EE-9CCF-D68F719DAB41}" presName="parentRect" presStyleLbl="alignNode1" presStyleIdx="0" presStyleCnt="2" custScaleX="105096" custLinFactNeighborY="-2028"/>
      <dgm:spPr/>
    </dgm:pt>
    <dgm:pt modelId="{00B2878B-7ED4-4F10-8B86-CC5A3B0584B8}" type="pres">
      <dgm:prSet presAssocID="{99C712DC-C344-43EE-9CCF-D68F719DAB41}" presName="adorn" presStyleLbl="fgAccFollow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40000"/>
              <a:lumOff val="6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Marker with solid fill"/>
        </a:ext>
      </dgm:extLst>
    </dgm:pt>
    <dgm:pt modelId="{7315FFC4-08C6-439E-991F-58BBE9157AF8}" type="pres">
      <dgm:prSet presAssocID="{B3035CE7-4FA0-4BAC-A67E-4BF9273037C3}" presName="sibTrans" presStyleLbl="sibTrans2D1" presStyleIdx="0" presStyleCnt="0"/>
      <dgm:spPr/>
    </dgm:pt>
    <dgm:pt modelId="{79365A2B-992C-4233-9460-9C0A87E333D0}" type="pres">
      <dgm:prSet presAssocID="{0127007A-36AA-46B5-BFB3-EEAB8A56933E}" presName="compNode" presStyleCnt="0"/>
      <dgm:spPr/>
    </dgm:pt>
    <dgm:pt modelId="{0D7C5D3D-E350-4001-8F04-A1B5BF6E7F46}" type="pres">
      <dgm:prSet presAssocID="{0127007A-36AA-46B5-BFB3-EEAB8A56933E}" presName="childRect" presStyleLbl="bgAcc1" presStyleIdx="1" presStyleCnt="2" custScaleX="104721">
        <dgm:presLayoutVars>
          <dgm:bulletEnabled val="1"/>
        </dgm:presLayoutVars>
      </dgm:prSet>
      <dgm:spPr/>
    </dgm:pt>
    <dgm:pt modelId="{E3B33733-AAD9-4D46-B77A-EE0C4B4650D2}" type="pres">
      <dgm:prSet presAssocID="{0127007A-36AA-46B5-BFB3-EEAB8A5693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660F8DF-51A9-4420-927B-CB0D49DA3608}" type="pres">
      <dgm:prSet presAssocID="{0127007A-36AA-46B5-BFB3-EEAB8A56933E}" presName="parentRect" presStyleLbl="alignNode1" presStyleIdx="1" presStyleCnt="2" custScaleX="105277"/>
      <dgm:spPr/>
    </dgm:pt>
    <dgm:pt modelId="{1D24DFC3-C3B6-44FF-800B-526E1A95EF49}" type="pres">
      <dgm:prSet presAssocID="{0127007A-36AA-46B5-BFB3-EEAB8A56933E}" presName="adorn" presStyleLbl="fgAccFollowNode1" presStyleIdx="1" presStyleCnt="2" custLinFactNeighborX="649" custLinFactNeighborY="17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40000"/>
              <a:lumOff val="6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</dgm:ptLst>
  <dgm:cxnLst>
    <dgm:cxn modelId="{AC63AA03-2D6A-4F7A-9E9B-6A488B8B59FA}" type="presOf" srcId="{0127007A-36AA-46B5-BFB3-EEAB8A56933E}" destId="{E3B33733-AAD9-4D46-B77A-EE0C4B4650D2}" srcOrd="0" destOrd="0" presId="urn:microsoft.com/office/officeart/2005/8/layout/bList2"/>
    <dgm:cxn modelId="{D0641E11-64DC-4660-972C-8BDD9C6AC1CD}" type="presOf" srcId="{F4A32D5B-4CA3-44E9-9C2B-0ABD8DDCE942}" destId="{5E463BC8-1231-4137-B5EF-703305845983}" srcOrd="0" destOrd="1" presId="urn:microsoft.com/office/officeart/2005/8/layout/bList2"/>
    <dgm:cxn modelId="{30192513-0600-48FD-A600-62B9C645D9C9}" srcId="{99C712DC-C344-43EE-9CCF-D68F719DAB41}" destId="{35F1140D-C155-4746-BD41-7EE20FE45B94}" srcOrd="3" destOrd="0" parTransId="{7F626961-2BEE-4AD0-8D5B-D5F5D4C1F287}" sibTransId="{203049BC-0530-43CB-BAE7-3227C5D82639}"/>
    <dgm:cxn modelId="{CCA4F01A-7A3F-41A4-A3E7-5B0B5BE3B0CC}" srcId="{0127007A-36AA-46B5-BFB3-EEAB8A56933E}" destId="{9C9AFC09-5626-4B51-8A75-CBE70923C4A6}" srcOrd="0" destOrd="0" parTransId="{354B6A23-7915-4879-94E8-1E7729D29B09}" sibTransId="{82F42D62-7D3E-49B6-B93E-A8DF608F0BA1}"/>
    <dgm:cxn modelId="{E6545F1C-6B61-4DC9-86FA-06ED22682DC1}" type="presOf" srcId="{85D02BCD-6957-4336-AFF1-EE6618797D3E}" destId="{5E463BC8-1231-4137-B5EF-703305845983}" srcOrd="0" destOrd="0" presId="urn:microsoft.com/office/officeart/2005/8/layout/bList2"/>
    <dgm:cxn modelId="{B7584A20-50E7-4171-924C-78D707385F00}" srcId="{99C712DC-C344-43EE-9CCF-D68F719DAB41}" destId="{F4A32D5B-4CA3-44E9-9C2B-0ABD8DDCE942}" srcOrd="1" destOrd="0" parTransId="{C9A993E7-C34A-477B-995B-2091675E2A97}" sibTransId="{C902CBC0-6C2C-4E1E-A7B1-4414B87D1A14}"/>
    <dgm:cxn modelId="{1FC4E425-7F61-4F2C-9448-FFACB6804D8E}" type="presOf" srcId="{99C712DC-C344-43EE-9CCF-D68F719DAB41}" destId="{E2FF4941-C995-43F5-B668-E73D7201EA2F}" srcOrd="0" destOrd="0" presId="urn:microsoft.com/office/officeart/2005/8/layout/bList2"/>
    <dgm:cxn modelId="{6EA30A27-9EAB-47D7-A2BE-754246BF70A0}" type="presOf" srcId="{6D18BEFA-F748-41FD-A542-6F4A4051D151}" destId="{0D7C5D3D-E350-4001-8F04-A1B5BF6E7F46}" srcOrd="0" destOrd="2" presId="urn:microsoft.com/office/officeart/2005/8/layout/bList2"/>
    <dgm:cxn modelId="{7B3A6336-A744-41C0-B435-674C0E85E4D4}" type="presOf" srcId="{46176061-2450-4B0A-8E62-4075A7F6738F}" destId="{0D7C5D3D-E350-4001-8F04-A1B5BF6E7F46}" srcOrd="0" destOrd="4" presId="urn:microsoft.com/office/officeart/2005/8/layout/bList2"/>
    <dgm:cxn modelId="{BDF9373B-3443-4032-A924-3DF51D7364BF}" srcId="{99C712DC-C344-43EE-9CCF-D68F719DAB41}" destId="{85D02BCD-6957-4336-AFF1-EE6618797D3E}" srcOrd="0" destOrd="0" parTransId="{595CEA05-D137-46E6-ADA3-69D21BABD06D}" sibTransId="{AA57AEEA-92F3-4B91-AB63-F25234A74E8A}"/>
    <dgm:cxn modelId="{53052840-03B5-4277-8481-BEC805974FBD}" type="presOf" srcId="{99C712DC-C344-43EE-9CCF-D68F719DAB41}" destId="{B4FBE719-1A86-4AEE-AC4F-CA6902CD85A9}" srcOrd="1" destOrd="0" presId="urn:microsoft.com/office/officeart/2005/8/layout/bList2"/>
    <dgm:cxn modelId="{E8168143-80A7-4286-A183-E2F52B006615}" srcId="{99C712DC-C344-43EE-9CCF-D68F719DAB41}" destId="{4B377694-92AE-4DDA-A7FE-AC2DA9A5D586}" srcOrd="2" destOrd="0" parTransId="{24E01871-6111-482B-AB31-4FA627843E7B}" sibTransId="{801EFEF9-8A1C-4E47-8B89-5BA19E90D7EA}"/>
    <dgm:cxn modelId="{CEA67045-1DDB-4C06-8FDE-CF4A9EEA5B71}" type="presOf" srcId="{0A243888-EB07-46A8-A562-22E20FF04472}" destId="{EC99928B-8E52-4B08-A136-E2A0FF678D2E}" srcOrd="0" destOrd="0" presId="urn:microsoft.com/office/officeart/2005/8/layout/bList2"/>
    <dgm:cxn modelId="{83881D46-0647-4EF1-8470-2BB11B648642}" srcId="{9C9AFC09-5626-4B51-8A75-CBE70923C4A6}" destId="{941A5135-090F-43F0-A2C2-275EEE7D995F}" srcOrd="0" destOrd="0" parTransId="{CD77820B-BB96-4FAC-85BF-732D84A74CD3}" sibTransId="{FAA34FC9-13E1-4F42-8C62-8187C853CE50}"/>
    <dgm:cxn modelId="{54A1A169-61BD-4550-B87C-0C865EB6EA58}" srcId="{0A243888-EB07-46A8-A562-22E20FF04472}" destId="{99C712DC-C344-43EE-9CCF-D68F719DAB41}" srcOrd="0" destOrd="0" parTransId="{6515208E-1EA2-4781-BA4F-93644C4FB36E}" sibTransId="{B3035CE7-4FA0-4BAC-A67E-4BF9273037C3}"/>
    <dgm:cxn modelId="{7B6EAA4D-BC01-48CD-B34E-B98139E07FC1}" srcId="{99C712DC-C344-43EE-9CCF-D68F719DAB41}" destId="{AD19E414-80DD-416B-BACB-18EE140B5DA2}" srcOrd="4" destOrd="0" parTransId="{38AC0F5E-E358-486E-AF10-317582749EA5}" sibTransId="{AFFFB29E-44A2-4682-AEFE-200F0B23A075}"/>
    <dgm:cxn modelId="{BF1CCB4F-A129-4CC8-90F7-EFE9D9105D92}" type="presOf" srcId="{3CDB020E-2B39-4516-A607-D3B96889BCDA}" destId="{0D7C5D3D-E350-4001-8F04-A1B5BF6E7F46}" srcOrd="0" destOrd="3" presId="urn:microsoft.com/office/officeart/2005/8/layout/bList2"/>
    <dgm:cxn modelId="{DCFEF151-6BD3-44B4-B977-CE977014CEEA}" type="presOf" srcId="{35F1140D-C155-4746-BD41-7EE20FE45B94}" destId="{5E463BC8-1231-4137-B5EF-703305845983}" srcOrd="0" destOrd="3" presId="urn:microsoft.com/office/officeart/2005/8/layout/bList2"/>
    <dgm:cxn modelId="{B45BE758-7FDC-4C7B-9309-06EC67F7EFA0}" type="presOf" srcId="{A0C99400-7F28-4803-9326-41C1B64CCA58}" destId="{0D7C5D3D-E350-4001-8F04-A1B5BF6E7F46}" srcOrd="0" destOrd="6" presId="urn:microsoft.com/office/officeart/2005/8/layout/bList2"/>
    <dgm:cxn modelId="{FF84307F-1A2D-4B56-9120-4A990ECA2CE6}" type="presOf" srcId="{94404D34-2420-4EB2-83BE-E63434983583}" destId="{0D7C5D3D-E350-4001-8F04-A1B5BF6E7F46}" srcOrd="0" destOrd="5" presId="urn:microsoft.com/office/officeart/2005/8/layout/bList2"/>
    <dgm:cxn modelId="{9D118C7F-CA79-4640-9A47-B425B31EDEED}" type="presOf" srcId="{9C9AFC09-5626-4B51-8A75-CBE70923C4A6}" destId="{0D7C5D3D-E350-4001-8F04-A1B5BF6E7F46}" srcOrd="0" destOrd="0" presId="urn:microsoft.com/office/officeart/2005/8/layout/bList2"/>
    <dgm:cxn modelId="{424A3C80-8594-4DF0-AF77-0DECA983F648}" srcId="{941A5135-090F-43F0-A2C2-275EEE7D995F}" destId="{3CDB020E-2B39-4516-A607-D3B96889BCDA}" srcOrd="1" destOrd="0" parTransId="{190B6711-9530-443A-A5B0-8EBB274220EE}" sibTransId="{AFFF4F10-2011-46D1-A185-961617669C6F}"/>
    <dgm:cxn modelId="{8CA34789-A079-4AA3-A52E-627D63433A68}" srcId="{941A5135-090F-43F0-A2C2-275EEE7D995F}" destId="{6D18BEFA-F748-41FD-A542-6F4A4051D151}" srcOrd="0" destOrd="0" parTransId="{A6D9A018-609E-44B3-B7DB-C668C65E5927}" sibTransId="{1F248BE0-0591-4775-B88A-4C910E722C71}"/>
    <dgm:cxn modelId="{8A30888F-6158-4F9F-92EA-52FC28B0D932}" srcId="{9C9AFC09-5626-4B51-8A75-CBE70923C4A6}" destId="{94404D34-2420-4EB2-83BE-E63434983583}" srcOrd="1" destOrd="0" parTransId="{63A3DF14-9DD7-4B43-B980-6B06402E1D7A}" sibTransId="{3C54568A-2229-443A-8C13-5FFE9718850D}"/>
    <dgm:cxn modelId="{887F9494-6480-4697-BAB2-F706E39D86A1}" type="presOf" srcId="{B3035CE7-4FA0-4BAC-A67E-4BF9273037C3}" destId="{7315FFC4-08C6-439E-991F-58BBE9157AF8}" srcOrd="0" destOrd="0" presId="urn:microsoft.com/office/officeart/2005/8/layout/bList2"/>
    <dgm:cxn modelId="{F6342CA7-FF30-4C32-9835-843FC56CFF95}" type="presOf" srcId="{4B377694-92AE-4DDA-A7FE-AC2DA9A5D586}" destId="{5E463BC8-1231-4137-B5EF-703305845983}" srcOrd="0" destOrd="2" presId="urn:microsoft.com/office/officeart/2005/8/layout/bList2"/>
    <dgm:cxn modelId="{0D0AF2A8-84B8-4790-AFF5-68325ED6CEAF}" type="presOf" srcId="{AD19E414-80DD-416B-BACB-18EE140B5DA2}" destId="{5E463BC8-1231-4137-B5EF-703305845983}" srcOrd="0" destOrd="4" presId="urn:microsoft.com/office/officeart/2005/8/layout/bList2"/>
    <dgm:cxn modelId="{3FD3F2A8-C9A5-4DE8-B040-165A48606A15}" type="presOf" srcId="{0127007A-36AA-46B5-BFB3-EEAB8A56933E}" destId="{7660F8DF-51A9-4420-927B-CB0D49DA3608}" srcOrd="1" destOrd="0" presId="urn:microsoft.com/office/officeart/2005/8/layout/bList2"/>
    <dgm:cxn modelId="{626FFBAC-28E8-4F99-B6A2-6BF226AED61E}" srcId="{0127007A-36AA-46B5-BFB3-EEAB8A56933E}" destId="{A0C99400-7F28-4803-9326-41C1B64CCA58}" srcOrd="1" destOrd="0" parTransId="{783084C9-F130-4E80-AE5A-2943321FB87F}" sibTransId="{4655B05B-8A1E-4FD6-B936-10BB90CC0A17}"/>
    <dgm:cxn modelId="{FC3634B6-37D0-45AD-8E19-4B737A0EBFA0}" srcId="{0A243888-EB07-46A8-A562-22E20FF04472}" destId="{0127007A-36AA-46B5-BFB3-EEAB8A56933E}" srcOrd="1" destOrd="0" parTransId="{C97261D6-9299-498D-BE7B-7E2BF87AE233}" sibTransId="{F0C49E85-B1D4-4CBA-BA92-46C64F68B2B7}"/>
    <dgm:cxn modelId="{90770CDB-78EE-4B28-BA9E-170C13CEE745}" type="presOf" srcId="{941A5135-090F-43F0-A2C2-275EEE7D995F}" destId="{0D7C5D3D-E350-4001-8F04-A1B5BF6E7F46}" srcOrd="0" destOrd="1" presId="urn:microsoft.com/office/officeart/2005/8/layout/bList2"/>
    <dgm:cxn modelId="{CB3DDDF3-8831-4B84-B2B0-ECB69E917676}" srcId="{941A5135-090F-43F0-A2C2-275EEE7D995F}" destId="{46176061-2450-4B0A-8E62-4075A7F6738F}" srcOrd="2" destOrd="0" parTransId="{1E6B59DD-0652-4427-9D9C-A5F028A58BCD}" sibTransId="{61146BDC-66A3-4210-973A-9FE43855B7C0}"/>
    <dgm:cxn modelId="{97345743-64BF-48DD-AAB9-80C906FDA7C7}" type="presParOf" srcId="{EC99928B-8E52-4B08-A136-E2A0FF678D2E}" destId="{28009DA4-3C79-4FC6-A406-D0216B85A3EB}" srcOrd="0" destOrd="0" presId="urn:microsoft.com/office/officeart/2005/8/layout/bList2"/>
    <dgm:cxn modelId="{D110822A-378D-451E-AB7C-73F612E8573C}" type="presParOf" srcId="{28009DA4-3C79-4FC6-A406-D0216B85A3EB}" destId="{5E463BC8-1231-4137-B5EF-703305845983}" srcOrd="0" destOrd="0" presId="urn:microsoft.com/office/officeart/2005/8/layout/bList2"/>
    <dgm:cxn modelId="{53AEA218-571D-4315-B05C-27CDD3743401}" type="presParOf" srcId="{28009DA4-3C79-4FC6-A406-D0216B85A3EB}" destId="{E2FF4941-C995-43F5-B668-E73D7201EA2F}" srcOrd="1" destOrd="0" presId="urn:microsoft.com/office/officeart/2005/8/layout/bList2"/>
    <dgm:cxn modelId="{11A040A8-CF2F-41D0-92BC-4143AFBB8539}" type="presParOf" srcId="{28009DA4-3C79-4FC6-A406-D0216B85A3EB}" destId="{B4FBE719-1A86-4AEE-AC4F-CA6902CD85A9}" srcOrd="2" destOrd="0" presId="urn:microsoft.com/office/officeart/2005/8/layout/bList2"/>
    <dgm:cxn modelId="{93AE6E90-9C73-4234-BF1F-90C03A94110B}" type="presParOf" srcId="{28009DA4-3C79-4FC6-A406-D0216B85A3EB}" destId="{00B2878B-7ED4-4F10-8B86-CC5A3B0584B8}" srcOrd="3" destOrd="0" presId="urn:microsoft.com/office/officeart/2005/8/layout/bList2"/>
    <dgm:cxn modelId="{AEB429CB-6FA1-4ECB-8472-1A46F86182BD}" type="presParOf" srcId="{EC99928B-8E52-4B08-A136-E2A0FF678D2E}" destId="{7315FFC4-08C6-439E-991F-58BBE9157AF8}" srcOrd="1" destOrd="0" presId="urn:microsoft.com/office/officeart/2005/8/layout/bList2"/>
    <dgm:cxn modelId="{24A33BDE-437E-4B1C-9707-61606B1D0C9A}" type="presParOf" srcId="{EC99928B-8E52-4B08-A136-E2A0FF678D2E}" destId="{79365A2B-992C-4233-9460-9C0A87E333D0}" srcOrd="2" destOrd="0" presId="urn:microsoft.com/office/officeart/2005/8/layout/bList2"/>
    <dgm:cxn modelId="{C53A2643-4D9C-402A-944B-328DABAB52E3}" type="presParOf" srcId="{79365A2B-992C-4233-9460-9C0A87E333D0}" destId="{0D7C5D3D-E350-4001-8F04-A1B5BF6E7F46}" srcOrd="0" destOrd="0" presId="urn:microsoft.com/office/officeart/2005/8/layout/bList2"/>
    <dgm:cxn modelId="{FE03FDCA-4A6A-439B-8515-6327094E6983}" type="presParOf" srcId="{79365A2B-992C-4233-9460-9C0A87E333D0}" destId="{E3B33733-AAD9-4D46-B77A-EE0C4B4650D2}" srcOrd="1" destOrd="0" presId="urn:microsoft.com/office/officeart/2005/8/layout/bList2"/>
    <dgm:cxn modelId="{181CBF76-BA70-4DFA-9011-EE494BA0EE95}" type="presParOf" srcId="{79365A2B-992C-4233-9460-9C0A87E333D0}" destId="{7660F8DF-51A9-4420-927B-CB0D49DA3608}" srcOrd="2" destOrd="0" presId="urn:microsoft.com/office/officeart/2005/8/layout/bList2"/>
    <dgm:cxn modelId="{60CCF439-E664-4F82-BBA4-A63576BF0DF0}" type="presParOf" srcId="{79365A2B-992C-4233-9460-9C0A87E333D0}" destId="{1D24DFC3-C3B6-44FF-800B-526E1A95EF49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2A3008-B269-4E88-B817-56BAC5B25E54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9F3D73F-C7AF-4A19-B227-7856FAA3BB7F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400" b="1" kern="1200"/>
            <a:t>Data </a:t>
          </a:r>
          <a:r>
            <a:rPr lang="en-US" sz="1400" b="1" kern="1200">
              <a:solidFill>
                <a:srgbClr val="FEFFFF"/>
              </a:solidFill>
              <a:latin typeface="Franklin Gothic Book" panose="020B0503020102020204"/>
              <a:ea typeface="+mn-ea"/>
              <a:cs typeface="+mn-cs"/>
            </a:rPr>
            <a:t>Collection</a:t>
          </a:r>
        </a:p>
      </dgm:t>
    </dgm:pt>
    <dgm:pt modelId="{81E1AB2C-6E1C-42E7-B667-E40EB155A1F0}" type="parTrans" cxnId="{D0751D74-5BF2-46C9-9E95-27057016F315}">
      <dgm:prSet/>
      <dgm:spPr/>
      <dgm:t>
        <a:bodyPr/>
        <a:lstStyle/>
        <a:p>
          <a:endParaRPr lang="en-US"/>
        </a:p>
      </dgm:t>
    </dgm:pt>
    <dgm:pt modelId="{6509BDA5-AE84-4D36-B3D9-EDF59A5DAC46}" type="sibTrans" cxnId="{D0751D74-5BF2-46C9-9E95-27057016F315}">
      <dgm:prSet/>
      <dgm:spPr/>
      <dgm:t>
        <a:bodyPr/>
        <a:lstStyle/>
        <a:p>
          <a:endParaRPr lang="en-US"/>
        </a:p>
      </dgm:t>
    </dgm:pt>
    <dgm:pt modelId="{C5FE75F2-D6A6-41AC-B9F0-7B4399CE2746}">
      <dgm:prSet custT="1"/>
      <dgm:spPr/>
      <dgm:t>
        <a:bodyPr/>
        <a:lstStyle/>
        <a:p>
          <a:r>
            <a:rPr lang="en-US" sz="1300"/>
            <a:t>Measure the nurses perceived self-efficacy.</a:t>
          </a:r>
        </a:p>
      </dgm:t>
    </dgm:pt>
    <dgm:pt modelId="{ACFE6E98-D134-4EB7-9154-27DF459AFC94}" type="parTrans" cxnId="{9BC95E6A-98A6-4BEE-ADBC-B9983AD7BD31}">
      <dgm:prSet/>
      <dgm:spPr/>
      <dgm:t>
        <a:bodyPr/>
        <a:lstStyle/>
        <a:p>
          <a:endParaRPr lang="en-US"/>
        </a:p>
      </dgm:t>
    </dgm:pt>
    <dgm:pt modelId="{22939822-FED2-486D-8DFC-35673BF7C2EC}" type="sibTrans" cxnId="{9BC95E6A-98A6-4BEE-ADBC-B9983AD7BD31}">
      <dgm:prSet/>
      <dgm:spPr/>
      <dgm:t>
        <a:bodyPr/>
        <a:lstStyle/>
        <a:p>
          <a:endParaRPr lang="en-US"/>
        </a:p>
      </dgm:t>
    </dgm:pt>
    <dgm:pt modelId="{5FCFE39F-FBDE-4E11-91DD-5E643F23B81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400" b="1"/>
            <a:t>Assessment Tools</a:t>
          </a:r>
          <a:endParaRPr lang="en-US" sz="1400"/>
        </a:p>
      </dgm:t>
    </dgm:pt>
    <dgm:pt modelId="{088FA6D9-6961-4873-9A13-DF60BB184F4E}" type="parTrans" cxnId="{F12C7DB4-4649-472C-ADAA-EB8282E8E3C0}">
      <dgm:prSet/>
      <dgm:spPr/>
      <dgm:t>
        <a:bodyPr/>
        <a:lstStyle/>
        <a:p>
          <a:endParaRPr lang="en-US"/>
        </a:p>
      </dgm:t>
    </dgm:pt>
    <dgm:pt modelId="{881A44DF-593E-4B3B-8F7A-739B56DF130A}" type="sibTrans" cxnId="{F12C7DB4-4649-472C-ADAA-EB8282E8E3C0}">
      <dgm:prSet/>
      <dgm:spPr/>
      <dgm:t>
        <a:bodyPr/>
        <a:lstStyle/>
        <a:p>
          <a:endParaRPr lang="en-US"/>
        </a:p>
      </dgm:t>
    </dgm:pt>
    <dgm:pt modelId="{BF96925E-0609-44AD-9B0D-8283FFB39B4F}">
      <dgm:prSet custT="1"/>
      <dgm:spPr/>
      <dgm:t>
        <a:bodyPr/>
        <a:lstStyle/>
        <a:p>
          <a:r>
            <a:rPr lang="en-US" sz="1300"/>
            <a:t>7 self-confidence questions from the NSS-CTC.</a:t>
          </a:r>
        </a:p>
      </dgm:t>
    </dgm:pt>
    <dgm:pt modelId="{D0889F0F-ECCD-46A4-A6DB-F474ABA10FC3}" type="parTrans" cxnId="{E863D0AF-55D7-4210-A987-590E7BB2E306}">
      <dgm:prSet/>
      <dgm:spPr/>
      <dgm:t>
        <a:bodyPr/>
        <a:lstStyle/>
        <a:p>
          <a:endParaRPr lang="en-US"/>
        </a:p>
      </dgm:t>
    </dgm:pt>
    <dgm:pt modelId="{4A553EF3-CDA0-46D4-BC26-2DAEE7F8D247}" type="sibTrans" cxnId="{E863D0AF-55D7-4210-A987-590E7BB2E306}">
      <dgm:prSet/>
      <dgm:spPr/>
      <dgm:t>
        <a:bodyPr/>
        <a:lstStyle/>
        <a:p>
          <a:endParaRPr lang="en-US"/>
        </a:p>
      </dgm:t>
    </dgm:pt>
    <dgm:pt modelId="{060BB426-F4AE-4FDC-820A-E611494049D7}">
      <dgm:prSet custT="1"/>
      <dgm:spPr/>
      <dgm:t>
        <a:bodyPr/>
        <a:lstStyle/>
        <a:p>
          <a:r>
            <a:rPr lang="en-US" sz="1300"/>
            <a:t>A 5-point Likert scale ranging from No confidence = 1 to High confidence = 5.</a:t>
          </a:r>
        </a:p>
      </dgm:t>
    </dgm:pt>
    <dgm:pt modelId="{8D5C7685-C3B4-408C-912C-138493404583}" type="parTrans" cxnId="{7434BD6E-46CC-4DA3-9588-34CEA4356843}">
      <dgm:prSet/>
      <dgm:spPr/>
      <dgm:t>
        <a:bodyPr/>
        <a:lstStyle/>
        <a:p>
          <a:endParaRPr lang="en-US"/>
        </a:p>
      </dgm:t>
    </dgm:pt>
    <dgm:pt modelId="{11F5EF7F-3360-4934-A4EB-EB37EA63232A}" type="sibTrans" cxnId="{7434BD6E-46CC-4DA3-9588-34CEA4356843}">
      <dgm:prSet/>
      <dgm:spPr/>
      <dgm:t>
        <a:bodyPr/>
        <a:lstStyle/>
        <a:p>
          <a:endParaRPr lang="en-US"/>
        </a:p>
      </dgm:t>
    </dgm:pt>
    <dgm:pt modelId="{B135ABA1-1320-4D57-9AFB-E73C12EC016D}">
      <dgm:prSet custT="1"/>
      <dgm:spPr/>
      <dgm:t>
        <a:bodyPr/>
        <a:lstStyle/>
        <a:p>
          <a:r>
            <a:rPr lang="en-US" sz="1300"/>
            <a:t>(1) Yes/No question.</a:t>
          </a:r>
        </a:p>
      </dgm:t>
    </dgm:pt>
    <dgm:pt modelId="{B4F3B0F3-7EF2-4608-976C-DE95795AF8CB}" type="parTrans" cxnId="{1BEA5560-4842-4323-B476-D18DF6652C5D}">
      <dgm:prSet/>
      <dgm:spPr/>
      <dgm:t>
        <a:bodyPr/>
        <a:lstStyle/>
        <a:p>
          <a:endParaRPr lang="en-US"/>
        </a:p>
      </dgm:t>
    </dgm:pt>
    <dgm:pt modelId="{43EE8EA3-A7C2-46CF-85D2-572C6AABF95C}" type="sibTrans" cxnId="{1BEA5560-4842-4323-B476-D18DF6652C5D}">
      <dgm:prSet/>
      <dgm:spPr/>
      <dgm:t>
        <a:bodyPr/>
        <a:lstStyle/>
        <a:p>
          <a:endParaRPr lang="en-US"/>
        </a:p>
      </dgm:t>
    </dgm:pt>
    <dgm:pt modelId="{C3CABCD1-79D2-424F-B8AB-47B4E71809CD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400" b="1"/>
            <a:t>Demographic Data</a:t>
          </a:r>
          <a:endParaRPr lang="en-US" sz="1400"/>
        </a:p>
      </dgm:t>
    </dgm:pt>
    <dgm:pt modelId="{490AC418-CB6F-414C-9FAD-7B21C3EEC26E}" type="parTrans" cxnId="{E2C4C1C9-A811-4058-879D-001E94681565}">
      <dgm:prSet/>
      <dgm:spPr/>
      <dgm:t>
        <a:bodyPr/>
        <a:lstStyle/>
        <a:p>
          <a:endParaRPr lang="en-US"/>
        </a:p>
      </dgm:t>
    </dgm:pt>
    <dgm:pt modelId="{4B6213DD-CE10-4798-842F-E3F0DA09EB82}" type="sibTrans" cxnId="{E2C4C1C9-A811-4058-879D-001E94681565}">
      <dgm:prSet/>
      <dgm:spPr/>
      <dgm:t>
        <a:bodyPr/>
        <a:lstStyle/>
        <a:p>
          <a:endParaRPr lang="en-US"/>
        </a:p>
      </dgm:t>
    </dgm:pt>
    <dgm:pt modelId="{7CCC3775-C00B-4A9B-A667-B8AFAC5B4447}">
      <dgm:prSet custT="1"/>
      <dgm:spPr/>
      <dgm:t>
        <a:bodyPr/>
        <a:lstStyle/>
        <a:p>
          <a:r>
            <a:rPr lang="en-US" sz="1300"/>
            <a:t>Age</a:t>
          </a:r>
        </a:p>
      </dgm:t>
    </dgm:pt>
    <dgm:pt modelId="{0CEA0F38-D952-4DC1-B004-379BF1A0CE62}" type="parTrans" cxnId="{A9E99FBC-FB2E-4094-85ED-290EFDDBDD99}">
      <dgm:prSet/>
      <dgm:spPr/>
      <dgm:t>
        <a:bodyPr/>
        <a:lstStyle/>
        <a:p>
          <a:endParaRPr lang="en-US"/>
        </a:p>
      </dgm:t>
    </dgm:pt>
    <dgm:pt modelId="{4C9E0AED-7A0B-4F22-BFDC-461E2AB2F630}" type="sibTrans" cxnId="{A9E99FBC-FB2E-4094-85ED-290EFDDBDD99}">
      <dgm:prSet/>
      <dgm:spPr/>
      <dgm:t>
        <a:bodyPr/>
        <a:lstStyle/>
        <a:p>
          <a:endParaRPr lang="en-US"/>
        </a:p>
      </dgm:t>
    </dgm:pt>
    <dgm:pt modelId="{18562B5A-D873-487B-A21B-EAFA8308ED27}">
      <dgm:prSet custT="1"/>
      <dgm:spPr/>
      <dgm:t>
        <a:bodyPr/>
        <a:lstStyle/>
        <a:p>
          <a:r>
            <a:rPr lang="en-US" sz="1300"/>
            <a:t>Employment Status</a:t>
          </a:r>
        </a:p>
      </dgm:t>
    </dgm:pt>
    <dgm:pt modelId="{67646319-87EB-4477-8625-1EA2E81562F8}" type="parTrans" cxnId="{C67DCFE8-DC58-4083-B47F-ED6B018F4B81}">
      <dgm:prSet/>
      <dgm:spPr/>
      <dgm:t>
        <a:bodyPr/>
        <a:lstStyle/>
        <a:p>
          <a:endParaRPr lang="en-US"/>
        </a:p>
      </dgm:t>
    </dgm:pt>
    <dgm:pt modelId="{0F379742-3AF6-43A0-9257-18C73AD0C942}" type="sibTrans" cxnId="{C67DCFE8-DC58-4083-B47F-ED6B018F4B81}">
      <dgm:prSet/>
      <dgm:spPr/>
      <dgm:t>
        <a:bodyPr/>
        <a:lstStyle/>
        <a:p>
          <a:endParaRPr lang="en-US"/>
        </a:p>
      </dgm:t>
    </dgm:pt>
    <dgm:pt modelId="{C37C0A78-0E2B-4F1C-A87B-C0F1133737B0}">
      <dgm:prSet custT="1"/>
      <dgm:spPr/>
      <dgm:t>
        <a:bodyPr/>
        <a:lstStyle/>
        <a:p>
          <a:r>
            <a:rPr lang="en-US" sz="1300"/>
            <a:t>Gender identity</a:t>
          </a:r>
        </a:p>
      </dgm:t>
    </dgm:pt>
    <dgm:pt modelId="{DAD88349-13C6-4875-A899-0D2EF41FBC7F}" type="sibTrans" cxnId="{1C8A33D8-164C-4247-86AF-CD2689A6989F}">
      <dgm:prSet/>
      <dgm:spPr/>
      <dgm:t>
        <a:bodyPr/>
        <a:lstStyle/>
        <a:p>
          <a:endParaRPr lang="en-US"/>
        </a:p>
      </dgm:t>
    </dgm:pt>
    <dgm:pt modelId="{4D610DBE-0AAA-48C1-BB67-AFE34AFB5745}" type="parTrans" cxnId="{1C8A33D8-164C-4247-86AF-CD2689A6989F}">
      <dgm:prSet/>
      <dgm:spPr/>
      <dgm:t>
        <a:bodyPr/>
        <a:lstStyle/>
        <a:p>
          <a:endParaRPr lang="en-US"/>
        </a:p>
      </dgm:t>
    </dgm:pt>
    <dgm:pt modelId="{ECB29782-222C-4DFC-9AB0-6B0534A60F3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3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 panose="020B0503020102020204"/>
            </a:rPr>
            <a:t>Number of Years of RN Experience</a:t>
          </a:r>
          <a:endParaRPr lang="en-US" sz="1300" dirty="0"/>
        </a:p>
      </dgm:t>
    </dgm:pt>
    <dgm:pt modelId="{3799DE67-C6C9-4D69-8203-1D74DE9FC90C}" type="parTrans" cxnId="{E4A76CC8-17DD-4965-95F4-5D4EDB8452A8}">
      <dgm:prSet/>
      <dgm:spPr/>
      <dgm:t>
        <a:bodyPr/>
        <a:lstStyle/>
        <a:p>
          <a:endParaRPr lang="en-US"/>
        </a:p>
      </dgm:t>
    </dgm:pt>
    <dgm:pt modelId="{E9E94F08-4854-4029-B985-46C7C1326E4C}" type="sibTrans" cxnId="{E4A76CC8-17DD-4965-95F4-5D4EDB8452A8}">
      <dgm:prSet/>
      <dgm:spPr/>
      <dgm:t>
        <a:bodyPr/>
        <a:lstStyle/>
        <a:p>
          <a:endParaRPr lang="en-US"/>
        </a:p>
      </dgm:t>
    </dgm:pt>
    <dgm:pt modelId="{6B6AA62A-7F92-436B-B3E0-7C814ACF260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400" b="1"/>
            <a:t>Scale Selection</a:t>
          </a:r>
          <a:endParaRPr lang="en-US" sz="1400"/>
        </a:p>
      </dgm:t>
    </dgm:pt>
    <dgm:pt modelId="{8CAF2F20-380E-4259-B7A7-46D710BADFE8}" type="parTrans" cxnId="{1D8C5A0C-AC07-4D16-9992-D0D69C861F87}">
      <dgm:prSet/>
      <dgm:spPr/>
      <dgm:t>
        <a:bodyPr/>
        <a:lstStyle/>
        <a:p>
          <a:endParaRPr lang="en-US"/>
        </a:p>
      </dgm:t>
    </dgm:pt>
    <dgm:pt modelId="{59D0CBFA-F97E-4D73-95C8-AAEFC242F750}" type="sibTrans" cxnId="{1D8C5A0C-AC07-4D16-9992-D0D69C861F87}">
      <dgm:prSet/>
      <dgm:spPr/>
      <dgm:t>
        <a:bodyPr/>
        <a:lstStyle/>
        <a:p>
          <a:endParaRPr lang="en-US"/>
        </a:p>
      </dgm:t>
    </dgm:pt>
    <dgm:pt modelId="{68E5665E-8FFE-4EB6-B37C-C353BC910DF9}">
      <dgm:prSet/>
      <dgm:spPr/>
      <dgm:t>
        <a:bodyPr/>
        <a:lstStyle/>
        <a:p>
          <a:pPr rtl="0"/>
          <a:r>
            <a:rPr lang="en-US" dirty="0"/>
            <a:t>The Nursing Self-Efficacy Scale for Managing Cancer Treatment-Induced Cardiotoxicity (NSS-CTC), a 15-item self-report tool.</a:t>
          </a:r>
          <a:endParaRPr lang="en-US" dirty="0">
            <a:solidFill>
              <a:srgbClr val="FFFFFF"/>
            </a:solidFill>
          </a:endParaRPr>
        </a:p>
      </dgm:t>
    </dgm:pt>
    <dgm:pt modelId="{6B0AD1B8-63AD-48B6-8D71-7E715864CF86}" type="parTrans" cxnId="{C4392AB8-E9B1-4DA2-BF4E-14639B5164AA}">
      <dgm:prSet/>
      <dgm:spPr/>
      <dgm:t>
        <a:bodyPr/>
        <a:lstStyle/>
        <a:p>
          <a:endParaRPr lang="en-US"/>
        </a:p>
      </dgm:t>
    </dgm:pt>
    <dgm:pt modelId="{A6D94ED4-32B9-40CE-B1A8-20A3FF1D134C}" type="sibTrans" cxnId="{C4392AB8-E9B1-4DA2-BF4E-14639B5164AA}">
      <dgm:prSet/>
      <dgm:spPr/>
      <dgm:t>
        <a:bodyPr/>
        <a:lstStyle/>
        <a:p>
          <a:endParaRPr lang="en-US"/>
        </a:p>
      </dgm:t>
    </dgm:pt>
    <dgm:pt modelId="{C483E01E-075C-4BD8-BD32-281CAD575C16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b="1"/>
            <a:t>Psychometric Reliability</a:t>
          </a:r>
          <a:endParaRPr lang="en-US"/>
        </a:p>
      </dgm:t>
    </dgm:pt>
    <dgm:pt modelId="{3E295E99-ACEA-4A89-BA9A-BD432C37525A}" type="parTrans" cxnId="{2DD04468-897D-4A84-9107-7A6EDF3B64B1}">
      <dgm:prSet/>
      <dgm:spPr/>
      <dgm:t>
        <a:bodyPr/>
        <a:lstStyle/>
        <a:p>
          <a:endParaRPr lang="en-US"/>
        </a:p>
      </dgm:t>
    </dgm:pt>
    <dgm:pt modelId="{A4633A18-B540-4274-B0CA-F31473FF673A}" type="sibTrans" cxnId="{2DD04468-897D-4A84-9107-7A6EDF3B64B1}">
      <dgm:prSet/>
      <dgm:spPr/>
      <dgm:t>
        <a:bodyPr/>
        <a:lstStyle/>
        <a:p>
          <a:endParaRPr lang="en-US"/>
        </a:p>
      </dgm:t>
    </dgm:pt>
    <dgm:pt modelId="{82A35054-592F-448A-BFA3-92E1339309DF}">
      <dgm:prSet/>
      <dgm:spPr/>
      <dgm:t>
        <a:bodyPr/>
        <a:lstStyle/>
        <a:p>
          <a:r>
            <a:rPr lang="en-US" dirty="0"/>
            <a:t>High reliability in evaluating knowledge and practice-related self-efficacy (Cronbach’s α = 0.924 and 0.937, respectively).</a:t>
          </a:r>
        </a:p>
      </dgm:t>
    </dgm:pt>
    <dgm:pt modelId="{00CB8DFF-C032-4228-AD77-70B5B3643E8A}" type="parTrans" cxnId="{D36DB94D-3513-4BF1-B4BB-BFD184BD3594}">
      <dgm:prSet/>
      <dgm:spPr/>
      <dgm:t>
        <a:bodyPr/>
        <a:lstStyle/>
        <a:p>
          <a:endParaRPr lang="en-US"/>
        </a:p>
      </dgm:t>
    </dgm:pt>
    <dgm:pt modelId="{29B4D73D-7CD3-43CA-8860-AB4F2AAF56AE}" type="sibTrans" cxnId="{D36DB94D-3513-4BF1-B4BB-BFD184BD3594}">
      <dgm:prSet/>
      <dgm:spPr/>
      <dgm:t>
        <a:bodyPr/>
        <a:lstStyle/>
        <a:p>
          <a:endParaRPr lang="en-US"/>
        </a:p>
      </dgm:t>
    </dgm:pt>
    <dgm:pt modelId="{6139A054-5CB8-4CCB-9EC7-1553C2AA4F83}">
      <dgm:prSet custT="1"/>
      <dgm:spPr/>
      <dgm:t>
        <a:bodyPr/>
        <a:lstStyle/>
        <a:p>
          <a:r>
            <a:rPr lang="en-US" sz="1300"/>
            <a:t>Before and after education intervention.</a:t>
          </a:r>
        </a:p>
      </dgm:t>
    </dgm:pt>
    <dgm:pt modelId="{4C0B1F49-0E53-4F48-9960-2567EC83F2C8}" type="parTrans" cxnId="{2356D257-5EE7-4E56-84D8-ED8C7D95E3EB}">
      <dgm:prSet/>
      <dgm:spPr/>
      <dgm:t>
        <a:bodyPr/>
        <a:lstStyle/>
        <a:p>
          <a:endParaRPr lang="en-US"/>
        </a:p>
      </dgm:t>
    </dgm:pt>
    <dgm:pt modelId="{BDDB9CBC-5B5D-4CE1-88E7-C913214AD65D}" type="sibTrans" cxnId="{2356D257-5EE7-4E56-84D8-ED8C7D95E3EB}">
      <dgm:prSet/>
      <dgm:spPr/>
      <dgm:t>
        <a:bodyPr/>
        <a:lstStyle/>
        <a:p>
          <a:endParaRPr lang="en-US"/>
        </a:p>
      </dgm:t>
    </dgm:pt>
    <dgm:pt modelId="{34FB552A-1A9A-4784-8207-501F3E3F0207}">
      <dgm:prSet/>
      <dgm:spPr/>
      <dgm:t>
        <a:bodyPr/>
        <a:lstStyle/>
        <a:p>
          <a:pPr rtl="0"/>
          <a:r>
            <a:rPr lang="en-US" dirty="0"/>
            <a:t>Eight questions focused on oncology nurses were excluded from the survey and less pertinent to cardiac nurses role in cardiotoxicity.</a:t>
          </a:r>
          <a:endParaRPr lang="en-US" dirty="0">
            <a:solidFill>
              <a:srgbClr val="FFFFFF"/>
            </a:solidFill>
          </a:endParaRPr>
        </a:p>
      </dgm:t>
    </dgm:pt>
    <dgm:pt modelId="{3BE7CF65-202F-4384-AC62-B33A97F21127}" type="sibTrans" cxnId="{47070188-3638-4CF2-83FD-E283A58B783A}">
      <dgm:prSet/>
      <dgm:spPr/>
      <dgm:t>
        <a:bodyPr/>
        <a:lstStyle/>
        <a:p>
          <a:endParaRPr lang="en-US"/>
        </a:p>
      </dgm:t>
    </dgm:pt>
    <dgm:pt modelId="{802148BD-E0F5-4D74-8DC6-6DFBF3952B06}" type="parTrans" cxnId="{47070188-3638-4CF2-83FD-E283A58B783A}">
      <dgm:prSet/>
      <dgm:spPr/>
      <dgm:t>
        <a:bodyPr/>
        <a:lstStyle/>
        <a:p>
          <a:endParaRPr lang="en-US"/>
        </a:p>
      </dgm:t>
    </dgm:pt>
    <dgm:pt modelId="{B4852EC0-38CC-407A-B8F1-91B4EDB93CE5}" type="pres">
      <dgm:prSet presAssocID="{132A3008-B269-4E88-B817-56BAC5B25E54}" presName="linear" presStyleCnt="0">
        <dgm:presLayoutVars>
          <dgm:dir/>
          <dgm:animLvl val="lvl"/>
          <dgm:resizeHandles val="exact"/>
        </dgm:presLayoutVars>
      </dgm:prSet>
      <dgm:spPr/>
    </dgm:pt>
    <dgm:pt modelId="{66E54D44-4070-4808-A88F-EE17B95FC547}" type="pres">
      <dgm:prSet presAssocID="{49F3D73F-C7AF-4A19-B227-7856FAA3BB7F}" presName="parentLin" presStyleCnt="0"/>
      <dgm:spPr/>
    </dgm:pt>
    <dgm:pt modelId="{0FF6E4E2-CE10-4EA3-B20A-ECD1979139C1}" type="pres">
      <dgm:prSet presAssocID="{49F3D73F-C7AF-4A19-B227-7856FAA3BB7F}" presName="parentLeftMargin" presStyleLbl="node1" presStyleIdx="0" presStyleCnt="5"/>
      <dgm:spPr/>
    </dgm:pt>
    <dgm:pt modelId="{32123BDB-A2A6-410C-9915-8DE740795364}" type="pres">
      <dgm:prSet presAssocID="{49F3D73F-C7AF-4A19-B227-7856FAA3BB7F}" presName="parentText" presStyleLbl="node1" presStyleIdx="0" presStyleCnt="5" custLinFactNeighborY="-4338">
        <dgm:presLayoutVars>
          <dgm:chMax val="0"/>
          <dgm:bulletEnabled val="1"/>
        </dgm:presLayoutVars>
      </dgm:prSet>
      <dgm:spPr/>
    </dgm:pt>
    <dgm:pt modelId="{011A177B-7777-4066-A02F-16CA282C22FC}" type="pres">
      <dgm:prSet presAssocID="{49F3D73F-C7AF-4A19-B227-7856FAA3BB7F}" presName="negativeSpace" presStyleCnt="0"/>
      <dgm:spPr/>
    </dgm:pt>
    <dgm:pt modelId="{978D6C6F-6F0D-4B21-82A3-AFA23AEE0647}" type="pres">
      <dgm:prSet presAssocID="{49F3D73F-C7AF-4A19-B227-7856FAA3BB7F}" presName="childText" presStyleLbl="conFgAcc1" presStyleIdx="0" presStyleCnt="5">
        <dgm:presLayoutVars>
          <dgm:bulletEnabled val="1"/>
        </dgm:presLayoutVars>
      </dgm:prSet>
      <dgm:spPr/>
    </dgm:pt>
    <dgm:pt modelId="{3463FC90-3C57-4802-A009-E2D16B8682E9}" type="pres">
      <dgm:prSet presAssocID="{6509BDA5-AE84-4D36-B3D9-EDF59A5DAC46}" presName="spaceBetweenRectangles" presStyleCnt="0"/>
      <dgm:spPr/>
    </dgm:pt>
    <dgm:pt modelId="{84525249-29AA-474D-81B2-DBE251BA3204}" type="pres">
      <dgm:prSet presAssocID="{6B6AA62A-7F92-436B-B3E0-7C814ACF2604}" presName="parentLin" presStyleCnt="0"/>
      <dgm:spPr/>
    </dgm:pt>
    <dgm:pt modelId="{7171575D-3ED5-4078-A9DA-525E6AEF4E6F}" type="pres">
      <dgm:prSet presAssocID="{6B6AA62A-7F92-436B-B3E0-7C814ACF2604}" presName="parentLeftMargin" presStyleLbl="node1" presStyleIdx="0" presStyleCnt="5"/>
      <dgm:spPr/>
    </dgm:pt>
    <dgm:pt modelId="{A75A1E16-AEBD-496B-BBAD-1949FE2366E3}" type="pres">
      <dgm:prSet presAssocID="{6B6AA62A-7F92-436B-B3E0-7C814ACF260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B99E60C-D393-4C62-A430-D3EEC38C0CF2}" type="pres">
      <dgm:prSet presAssocID="{6B6AA62A-7F92-436B-B3E0-7C814ACF2604}" presName="negativeSpace" presStyleCnt="0"/>
      <dgm:spPr/>
    </dgm:pt>
    <dgm:pt modelId="{CBA9DE55-A3BC-4310-8F6B-2E6340599134}" type="pres">
      <dgm:prSet presAssocID="{6B6AA62A-7F92-436B-B3E0-7C814ACF2604}" presName="childText" presStyleLbl="conFgAcc1" presStyleIdx="1" presStyleCnt="5">
        <dgm:presLayoutVars>
          <dgm:bulletEnabled val="1"/>
        </dgm:presLayoutVars>
      </dgm:prSet>
      <dgm:spPr/>
    </dgm:pt>
    <dgm:pt modelId="{2FFF7391-6508-4698-A21B-CDA125EE8866}" type="pres">
      <dgm:prSet presAssocID="{59D0CBFA-F97E-4D73-95C8-AAEFC242F750}" presName="spaceBetweenRectangles" presStyleCnt="0"/>
      <dgm:spPr/>
    </dgm:pt>
    <dgm:pt modelId="{9786EA24-1946-4116-B986-0F68AD2A8C84}" type="pres">
      <dgm:prSet presAssocID="{C483E01E-075C-4BD8-BD32-281CAD575C16}" presName="parentLin" presStyleCnt="0"/>
      <dgm:spPr/>
    </dgm:pt>
    <dgm:pt modelId="{C06FD9E9-90CC-4CEC-930E-94EF966CF4E3}" type="pres">
      <dgm:prSet presAssocID="{C483E01E-075C-4BD8-BD32-281CAD575C16}" presName="parentLeftMargin" presStyleLbl="node1" presStyleIdx="1" presStyleCnt="5"/>
      <dgm:spPr/>
    </dgm:pt>
    <dgm:pt modelId="{5EF1155E-A231-4B7F-893B-DE8F028C4E9B}" type="pres">
      <dgm:prSet presAssocID="{C483E01E-075C-4BD8-BD32-281CAD575C1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3262EF6-C501-482E-8BE6-D7BBB4B5CF68}" type="pres">
      <dgm:prSet presAssocID="{C483E01E-075C-4BD8-BD32-281CAD575C16}" presName="negativeSpace" presStyleCnt="0"/>
      <dgm:spPr/>
    </dgm:pt>
    <dgm:pt modelId="{127D78FC-6B80-45DA-9CF3-AB6592F40165}" type="pres">
      <dgm:prSet presAssocID="{C483E01E-075C-4BD8-BD32-281CAD575C16}" presName="childText" presStyleLbl="conFgAcc1" presStyleIdx="2" presStyleCnt="5">
        <dgm:presLayoutVars>
          <dgm:bulletEnabled val="1"/>
        </dgm:presLayoutVars>
      </dgm:prSet>
      <dgm:spPr/>
    </dgm:pt>
    <dgm:pt modelId="{FE463A8B-3810-4235-BA50-372000884806}" type="pres">
      <dgm:prSet presAssocID="{A4633A18-B540-4274-B0CA-F31473FF673A}" presName="spaceBetweenRectangles" presStyleCnt="0"/>
      <dgm:spPr/>
    </dgm:pt>
    <dgm:pt modelId="{D7CC8407-84EB-47D8-A894-541224935549}" type="pres">
      <dgm:prSet presAssocID="{5FCFE39F-FBDE-4E11-91DD-5E643F23B812}" presName="parentLin" presStyleCnt="0"/>
      <dgm:spPr/>
    </dgm:pt>
    <dgm:pt modelId="{73099AAF-97E2-4383-BEB1-564FE023FE9A}" type="pres">
      <dgm:prSet presAssocID="{5FCFE39F-FBDE-4E11-91DD-5E643F23B812}" presName="parentLeftMargin" presStyleLbl="node1" presStyleIdx="2" presStyleCnt="5"/>
      <dgm:spPr/>
    </dgm:pt>
    <dgm:pt modelId="{1D5177E3-CB02-4E0F-84B8-7921B2E8F5AB}" type="pres">
      <dgm:prSet presAssocID="{5FCFE39F-FBDE-4E11-91DD-5E643F23B81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B4FA905-C10D-463A-B605-DEFB7575F3B3}" type="pres">
      <dgm:prSet presAssocID="{5FCFE39F-FBDE-4E11-91DD-5E643F23B812}" presName="negativeSpace" presStyleCnt="0"/>
      <dgm:spPr/>
    </dgm:pt>
    <dgm:pt modelId="{16E9FCA8-A881-4BFC-9D3F-206A3FA2C9ED}" type="pres">
      <dgm:prSet presAssocID="{5FCFE39F-FBDE-4E11-91DD-5E643F23B812}" presName="childText" presStyleLbl="conFgAcc1" presStyleIdx="3" presStyleCnt="5">
        <dgm:presLayoutVars>
          <dgm:bulletEnabled val="1"/>
        </dgm:presLayoutVars>
      </dgm:prSet>
      <dgm:spPr/>
    </dgm:pt>
    <dgm:pt modelId="{0ADF0B3D-26D1-417E-95DD-8E58D4D13617}" type="pres">
      <dgm:prSet presAssocID="{881A44DF-593E-4B3B-8F7A-739B56DF130A}" presName="spaceBetweenRectangles" presStyleCnt="0"/>
      <dgm:spPr/>
    </dgm:pt>
    <dgm:pt modelId="{3A3B891C-79E7-4CC2-8DBA-D22FD72513CC}" type="pres">
      <dgm:prSet presAssocID="{C3CABCD1-79D2-424F-B8AB-47B4E71809CD}" presName="parentLin" presStyleCnt="0"/>
      <dgm:spPr/>
    </dgm:pt>
    <dgm:pt modelId="{86179789-F10C-4019-A5DF-42E56DA21764}" type="pres">
      <dgm:prSet presAssocID="{C3CABCD1-79D2-424F-B8AB-47B4E71809CD}" presName="parentLeftMargin" presStyleLbl="node1" presStyleIdx="3" presStyleCnt="5"/>
      <dgm:spPr/>
    </dgm:pt>
    <dgm:pt modelId="{9FE2A274-5D3C-435E-A6FD-F4CE6F4B93C7}" type="pres">
      <dgm:prSet presAssocID="{C3CABCD1-79D2-424F-B8AB-47B4E71809C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8F4B748B-AD29-4226-9B80-166432FC7688}" type="pres">
      <dgm:prSet presAssocID="{C3CABCD1-79D2-424F-B8AB-47B4E71809CD}" presName="negativeSpace" presStyleCnt="0"/>
      <dgm:spPr/>
    </dgm:pt>
    <dgm:pt modelId="{D6509F95-0100-412F-8A2E-41799254179E}" type="pres">
      <dgm:prSet presAssocID="{C3CABCD1-79D2-424F-B8AB-47B4E71809C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2C79604-AE6E-4BAD-AA6E-182E8445A934}" type="presOf" srcId="{6139A054-5CB8-4CCB-9EC7-1553C2AA4F83}" destId="{978D6C6F-6F0D-4B21-82A3-AFA23AEE0647}" srcOrd="0" destOrd="1" presId="urn:microsoft.com/office/officeart/2005/8/layout/list1"/>
    <dgm:cxn modelId="{1D8C5A0C-AC07-4D16-9992-D0D69C861F87}" srcId="{132A3008-B269-4E88-B817-56BAC5B25E54}" destId="{6B6AA62A-7F92-436B-B3E0-7C814ACF2604}" srcOrd="1" destOrd="0" parTransId="{8CAF2F20-380E-4259-B7A7-46D710BADFE8}" sibTransId="{59D0CBFA-F97E-4D73-95C8-AAEFC242F750}"/>
    <dgm:cxn modelId="{ECE78A14-D24E-4110-8C61-92AED3AC9EC8}" type="presOf" srcId="{49F3D73F-C7AF-4A19-B227-7856FAA3BB7F}" destId="{0FF6E4E2-CE10-4EA3-B20A-ECD1979139C1}" srcOrd="0" destOrd="0" presId="urn:microsoft.com/office/officeart/2005/8/layout/list1"/>
    <dgm:cxn modelId="{19CABA23-237A-4418-9B33-256F46035CF2}" type="presOf" srcId="{7CCC3775-C00B-4A9B-A667-B8AFAC5B4447}" destId="{D6509F95-0100-412F-8A2E-41799254179E}" srcOrd="0" destOrd="0" presId="urn:microsoft.com/office/officeart/2005/8/layout/list1"/>
    <dgm:cxn modelId="{2373392C-33D6-40E8-AFE5-0B98FF6104DB}" type="presOf" srcId="{060BB426-F4AE-4FDC-820A-E611494049D7}" destId="{16E9FCA8-A881-4BFC-9D3F-206A3FA2C9ED}" srcOrd="0" destOrd="1" presId="urn:microsoft.com/office/officeart/2005/8/layout/list1"/>
    <dgm:cxn modelId="{962FE63B-453D-469F-8146-36CEC9BAFE2C}" type="presOf" srcId="{49F3D73F-C7AF-4A19-B227-7856FAA3BB7F}" destId="{32123BDB-A2A6-410C-9915-8DE740795364}" srcOrd="1" destOrd="0" presId="urn:microsoft.com/office/officeart/2005/8/layout/list1"/>
    <dgm:cxn modelId="{1BEA5560-4842-4323-B476-D18DF6652C5D}" srcId="{5FCFE39F-FBDE-4E11-91DD-5E643F23B812}" destId="{B135ABA1-1320-4D57-9AFB-E73C12EC016D}" srcOrd="2" destOrd="0" parTransId="{B4F3B0F3-7EF2-4608-976C-DE95795AF8CB}" sibTransId="{43EE8EA3-A7C2-46CF-85D2-572C6AABF95C}"/>
    <dgm:cxn modelId="{D79B1C48-CDB4-4644-A99E-89792638793D}" type="presOf" srcId="{C483E01E-075C-4BD8-BD32-281CAD575C16}" destId="{5EF1155E-A231-4B7F-893B-DE8F028C4E9B}" srcOrd="1" destOrd="0" presId="urn:microsoft.com/office/officeart/2005/8/layout/list1"/>
    <dgm:cxn modelId="{2DD04468-897D-4A84-9107-7A6EDF3B64B1}" srcId="{132A3008-B269-4E88-B817-56BAC5B25E54}" destId="{C483E01E-075C-4BD8-BD32-281CAD575C16}" srcOrd="2" destOrd="0" parTransId="{3E295E99-ACEA-4A89-BA9A-BD432C37525A}" sibTransId="{A4633A18-B540-4274-B0CA-F31473FF673A}"/>
    <dgm:cxn modelId="{9BC95E6A-98A6-4BEE-ADBC-B9983AD7BD31}" srcId="{49F3D73F-C7AF-4A19-B227-7856FAA3BB7F}" destId="{C5FE75F2-D6A6-41AC-B9F0-7B4399CE2746}" srcOrd="0" destOrd="0" parTransId="{ACFE6E98-D134-4EB7-9154-27DF459AFC94}" sibTransId="{22939822-FED2-486D-8DFC-35673BF7C2EC}"/>
    <dgm:cxn modelId="{7ACCE54A-A79A-471C-B24C-0AA8EE5CB26C}" type="presOf" srcId="{5FCFE39F-FBDE-4E11-91DD-5E643F23B812}" destId="{1D5177E3-CB02-4E0F-84B8-7921B2E8F5AB}" srcOrd="1" destOrd="0" presId="urn:microsoft.com/office/officeart/2005/8/layout/list1"/>
    <dgm:cxn modelId="{D36DB94D-3513-4BF1-B4BB-BFD184BD3594}" srcId="{C483E01E-075C-4BD8-BD32-281CAD575C16}" destId="{82A35054-592F-448A-BFA3-92E1339309DF}" srcOrd="0" destOrd="0" parTransId="{00CB8DFF-C032-4228-AD77-70B5B3643E8A}" sibTransId="{29B4D73D-7CD3-43CA-8860-AB4F2AAF56AE}"/>
    <dgm:cxn modelId="{7434BD6E-46CC-4DA3-9588-34CEA4356843}" srcId="{5FCFE39F-FBDE-4E11-91DD-5E643F23B812}" destId="{060BB426-F4AE-4FDC-820A-E611494049D7}" srcOrd="1" destOrd="0" parTransId="{8D5C7685-C3B4-408C-912C-138493404583}" sibTransId="{11F5EF7F-3360-4934-A4EB-EB37EA63232A}"/>
    <dgm:cxn modelId="{2B8C1370-3859-49F6-9053-C7CC84BFC98D}" type="presOf" srcId="{132A3008-B269-4E88-B817-56BAC5B25E54}" destId="{B4852EC0-38CC-407A-B8F1-91B4EDB93CE5}" srcOrd="0" destOrd="0" presId="urn:microsoft.com/office/officeart/2005/8/layout/list1"/>
    <dgm:cxn modelId="{D0751D74-5BF2-46C9-9E95-27057016F315}" srcId="{132A3008-B269-4E88-B817-56BAC5B25E54}" destId="{49F3D73F-C7AF-4A19-B227-7856FAA3BB7F}" srcOrd="0" destOrd="0" parTransId="{81E1AB2C-6E1C-42E7-B667-E40EB155A1F0}" sibTransId="{6509BDA5-AE84-4D36-B3D9-EDF59A5DAC46}"/>
    <dgm:cxn modelId="{2356D257-5EE7-4E56-84D8-ED8C7D95E3EB}" srcId="{49F3D73F-C7AF-4A19-B227-7856FAA3BB7F}" destId="{6139A054-5CB8-4CCB-9EC7-1553C2AA4F83}" srcOrd="1" destOrd="0" parTransId="{4C0B1F49-0E53-4F48-9960-2567EC83F2C8}" sibTransId="{BDDB9CBC-5B5D-4CE1-88E7-C913214AD65D}"/>
    <dgm:cxn modelId="{3A0F1084-C6B2-4855-A55A-F5254EB220B7}" type="presOf" srcId="{C483E01E-075C-4BD8-BD32-281CAD575C16}" destId="{C06FD9E9-90CC-4CEC-930E-94EF966CF4E3}" srcOrd="0" destOrd="0" presId="urn:microsoft.com/office/officeart/2005/8/layout/list1"/>
    <dgm:cxn modelId="{47070188-3638-4CF2-83FD-E283A58B783A}" srcId="{6B6AA62A-7F92-436B-B3E0-7C814ACF2604}" destId="{34FB552A-1A9A-4784-8207-501F3E3F0207}" srcOrd="1" destOrd="0" parTransId="{802148BD-E0F5-4D74-8DC6-6DFBF3952B06}" sibTransId="{3BE7CF65-202F-4384-AC62-B33A97F21127}"/>
    <dgm:cxn modelId="{BE32E98C-0784-4332-89E5-36F3BEA3F575}" type="presOf" srcId="{BF96925E-0609-44AD-9B0D-8283FFB39B4F}" destId="{16E9FCA8-A881-4BFC-9D3F-206A3FA2C9ED}" srcOrd="0" destOrd="0" presId="urn:microsoft.com/office/officeart/2005/8/layout/list1"/>
    <dgm:cxn modelId="{B859878F-2354-4359-BACF-8BE9DB0678D2}" type="presOf" srcId="{C3CABCD1-79D2-424F-B8AB-47B4E71809CD}" destId="{86179789-F10C-4019-A5DF-42E56DA21764}" srcOrd="0" destOrd="0" presId="urn:microsoft.com/office/officeart/2005/8/layout/list1"/>
    <dgm:cxn modelId="{07E18391-0E4E-4FAA-A07C-7042F5B2DF69}" type="presOf" srcId="{C5FE75F2-D6A6-41AC-B9F0-7B4399CE2746}" destId="{978D6C6F-6F0D-4B21-82A3-AFA23AEE0647}" srcOrd="0" destOrd="0" presId="urn:microsoft.com/office/officeart/2005/8/layout/list1"/>
    <dgm:cxn modelId="{DD585497-ED45-400A-98A9-F6FE1C9583D5}" type="presOf" srcId="{82A35054-592F-448A-BFA3-92E1339309DF}" destId="{127D78FC-6B80-45DA-9CF3-AB6592F40165}" srcOrd="0" destOrd="0" presId="urn:microsoft.com/office/officeart/2005/8/layout/list1"/>
    <dgm:cxn modelId="{9ACA5B9C-BC16-4DFB-98BF-DFA48A4985EB}" type="presOf" srcId="{34FB552A-1A9A-4784-8207-501F3E3F0207}" destId="{CBA9DE55-A3BC-4310-8F6B-2E6340599134}" srcOrd="0" destOrd="1" presId="urn:microsoft.com/office/officeart/2005/8/layout/list1"/>
    <dgm:cxn modelId="{E863D0AF-55D7-4210-A987-590E7BB2E306}" srcId="{5FCFE39F-FBDE-4E11-91DD-5E643F23B812}" destId="{BF96925E-0609-44AD-9B0D-8283FFB39B4F}" srcOrd="0" destOrd="0" parTransId="{D0889F0F-ECCD-46A4-A6DB-F474ABA10FC3}" sibTransId="{4A553EF3-CDA0-46D4-BC26-2DAEE7F8D247}"/>
    <dgm:cxn modelId="{F12C7DB4-4649-472C-ADAA-EB8282E8E3C0}" srcId="{132A3008-B269-4E88-B817-56BAC5B25E54}" destId="{5FCFE39F-FBDE-4E11-91DD-5E643F23B812}" srcOrd="3" destOrd="0" parTransId="{088FA6D9-6961-4873-9A13-DF60BB184F4E}" sibTransId="{881A44DF-593E-4B3B-8F7A-739B56DF130A}"/>
    <dgm:cxn modelId="{EAE862B7-C0F6-4D2E-A410-57B9FE2129E1}" type="presOf" srcId="{18562B5A-D873-487B-A21B-EAFA8308ED27}" destId="{D6509F95-0100-412F-8A2E-41799254179E}" srcOrd="0" destOrd="2" presId="urn:microsoft.com/office/officeart/2005/8/layout/list1"/>
    <dgm:cxn modelId="{C4392AB8-E9B1-4DA2-BF4E-14639B5164AA}" srcId="{6B6AA62A-7F92-436B-B3E0-7C814ACF2604}" destId="{68E5665E-8FFE-4EB6-B37C-C353BC910DF9}" srcOrd="0" destOrd="0" parTransId="{6B0AD1B8-63AD-48B6-8D71-7E715864CF86}" sibTransId="{A6D94ED4-32B9-40CE-B1A8-20A3FF1D134C}"/>
    <dgm:cxn modelId="{A9E99FBC-FB2E-4094-85ED-290EFDDBDD99}" srcId="{C3CABCD1-79D2-424F-B8AB-47B4E71809CD}" destId="{7CCC3775-C00B-4A9B-A667-B8AFAC5B4447}" srcOrd="0" destOrd="0" parTransId="{0CEA0F38-D952-4DC1-B004-379BF1A0CE62}" sibTransId="{4C9E0AED-7A0B-4F22-BFDC-461E2AB2F630}"/>
    <dgm:cxn modelId="{23B710BE-47D5-4FA1-9A8D-6E17C4AF3A06}" type="presOf" srcId="{6B6AA62A-7F92-436B-B3E0-7C814ACF2604}" destId="{A75A1E16-AEBD-496B-BBAD-1949FE2366E3}" srcOrd="1" destOrd="0" presId="urn:microsoft.com/office/officeart/2005/8/layout/list1"/>
    <dgm:cxn modelId="{E4A76CC8-17DD-4965-95F4-5D4EDB8452A8}" srcId="{C3CABCD1-79D2-424F-B8AB-47B4E71809CD}" destId="{ECB29782-222C-4DFC-9AB0-6B0534A60F34}" srcOrd="3" destOrd="0" parTransId="{3799DE67-C6C9-4D69-8203-1D74DE9FC90C}" sibTransId="{E9E94F08-4854-4029-B985-46C7C1326E4C}"/>
    <dgm:cxn modelId="{E2C4C1C9-A811-4058-879D-001E94681565}" srcId="{132A3008-B269-4E88-B817-56BAC5B25E54}" destId="{C3CABCD1-79D2-424F-B8AB-47B4E71809CD}" srcOrd="4" destOrd="0" parTransId="{490AC418-CB6F-414C-9FAD-7B21C3EEC26E}" sibTransId="{4B6213DD-CE10-4798-842F-E3F0DA09EB82}"/>
    <dgm:cxn modelId="{1C8A33D8-164C-4247-86AF-CD2689A6989F}" srcId="{C3CABCD1-79D2-424F-B8AB-47B4E71809CD}" destId="{C37C0A78-0E2B-4F1C-A87B-C0F1133737B0}" srcOrd="1" destOrd="0" parTransId="{4D610DBE-0AAA-48C1-BB67-AFE34AFB5745}" sibTransId="{DAD88349-13C6-4875-A899-0D2EF41FBC7F}"/>
    <dgm:cxn modelId="{7B4F4EE0-52B4-4375-A583-34AAAA6D95F1}" type="presOf" srcId="{6B6AA62A-7F92-436B-B3E0-7C814ACF2604}" destId="{7171575D-3ED5-4078-A9DA-525E6AEF4E6F}" srcOrd="0" destOrd="0" presId="urn:microsoft.com/office/officeart/2005/8/layout/list1"/>
    <dgm:cxn modelId="{28B46AE1-C527-4AA7-ACCB-2870C0709CDA}" type="presOf" srcId="{ECB29782-222C-4DFC-9AB0-6B0534A60F34}" destId="{D6509F95-0100-412F-8A2E-41799254179E}" srcOrd="0" destOrd="3" presId="urn:microsoft.com/office/officeart/2005/8/layout/list1"/>
    <dgm:cxn modelId="{1917E6E1-DDE6-4941-8A54-18BCF1BB3548}" type="presOf" srcId="{B135ABA1-1320-4D57-9AFB-E73C12EC016D}" destId="{16E9FCA8-A881-4BFC-9D3F-206A3FA2C9ED}" srcOrd="0" destOrd="2" presId="urn:microsoft.com/office/officeart/2005/8/layout/list1"/>
    <dgm:cxn modelId="{8AAA39E3-151A-4BF6-B07C-E5FBA391F9E1}" type="presOf" srcId="{C3CABCD1-79D2-424F-B8AB-47B4E71809CD}" destId="{9FE2A274-5D3C-435E-A6FD-F4CE6F4B93C7}" srcOrd="1" destOrd="0" presId="urn:microsoft.com/office/officeart/2005/8/layout/list1"/>
    <dgm:cxn modelId="{C67DCFE8-DC58-4083-B47F-ED6B018F4B81}" srcId="{C3CABCD1-79D2-424F-B8AB-47B4E71809CD}" destId="{18562B5A-D873-487B-A21B-EAFA8308ED27}" srcOrd="2" destOrd="0" parTransId="{67646319-87EB-4477-8625-1EA2E81562F8}" sibTransId="{0F379742-3AF6-43A0-9257-18C73AD0C942}"/>
    <dgm:cxn modelId="{4837C7E9-5339-4EC3-9AFF-A7473229D208}" type="presOf" srcId="{68E5665E-8FFE-4EB6-B37C-C353BC910DF9}" destId="{CBA9DE55-A3BC-4310-8F6B-2E6340599134}" srcOrd="0" destOrd="0" presId="urn:microsoft.com/office/officeart/2005/8/layout/list1"/>
    <dgm:cxn modelId="{894F2EF5-9615-47A1-9989-BCF7C487D8F2}" type="presOf" srcId="{5FCFE39F-FBDE-4E11-91DD-5E643F23B812}" destId="{73099AAF-97E2-4383-BEB1-564FE023FE9A}" srcOrd="0" destOrd="0" presId="urn:microsoft.com/office/officeart/2005/8/layout/list1"/>
    <dgm:cxn modelId="{77F263F7-B387-443F-B095-AFA2FA5FC57B}" type="presOf" srcId="{C37C0A78-0E2B-4F1C-A87B-C0F1133737B0}" destId="{D6509F95-0100-412F-8A2E-41799254179E}" srcOrd="0" destOrd="1" presId="urn:microsoft.com/office/officeart/2005/8/layout/list1"/>
    <dgm:cxn modelId="{3BC2416C-3226-4A6F-B494-AEDB4986447E}" type="presParOf" srcId="{B4852EC0-38CC-407A-B8F1-91B4EDB93CE5}" destId="{66E54D44-4070-4808-A88F-EE17B95FC547}" srcOrd="0" destOrd="0" presId="urn:microsoft.com/office/officeart/2005/8/layout/list1"/>
    <dgm:cxn modelId="{833227B9-805F-44F5-8BC5-108707567229}" type="presParOf" srcId="{66E54D44-4070-4808-A88F-EE17B95FC547}" destId="{0FF6E4E2-CE10-4EA3-B20A-ECD1979139C1}" srcOrd="0" destOrd="0" presId="urn:microsoft.com/office/officeart/2005/8/layout/list1"/>
    <dgm:cxn modelId="{21666233-1564-470E-AF00-7353BAE1E17E}" type="presParOf" srcId="{66E54D44-4070-4808-A88F-EE17B95FC547}" destId="{32123BDB-A2A6-410C-9915-8DE740795364}" srcOrd="1" destOrd="0" presId="urn:microsoft.com/office/officeart/2005/8/layout/list1"/>
    <dgm:cxn modelId="{1FFDD550-9D98-4BC3-9B9C-6E68FDD6DF07}" type="presParOf" srcId="{B4852EC0-38CC-407A-B8F1-91B4EDB93CE5}" destId="{011A177B-7777-4066-A02F-16CA282C22FC}" srcOrd="1" destOrd="0" presId="urn:microsoft.com/office/officeart/2005/8/layout/list1"/>
    <dgm:cxn modelId="{5279884D-1188-4CA3-AB11-0EBB010300FA}" type="presParOf" srcId="{B4852EC0-38CC-407A-B8F1-91B4EDB93CE5}" destId="{978D6C6F-6F0D-4B21-82A3-AFA23AEE0647}" srcOrd="2" destOrd="0" presId="urn:microsoft.com/office/officeart/2005/8/layout/list1"/>
    <dgm:cxn modelId="{2C99A8A7-0CB1-42A0-AFEA-FD2D9727DA78}" type="presParOf" srcId="{B4852EC0-38CC-407A-B8F1-91B4EDB93CE5}" destId="{3463FC90-3C57-4802-A009-E2D16B8682E9}" srcOrd="3" destOrd="0" presId="urn:microsoft.com/office/officeart/2005/8/layout/list1"/>
    <dgm:cxn modelId="{39C45683-734B-43D2-ADF9-134379EF1427}" type="presParOf" srcId="{B4852EC0-38CC-407A-B8F1-91B4EDB93CE5}" destId="{84525249-29AA-474D-81B2-DBE251BA3204}" srcOrd="4" destOrd="0" presId="urn:microsoft.com/office/officeart/2005/8/layout/list1"/>
    <dgm:cxn modelId="{689066C7-5D74-4CA0-A191-4A8C1143DDE7}" type="presParOf" srcId="{84525249-29AA-474D-81B2-DBE251BA3204}" destId="{7171575D-3ED5-4078-A9DA-525E6AEF4E6F}" srcOrd="0" destOrd="0" presId="urn:microsoft.com/office/officeart/2005/8/layout/list1"/>
    <dgm:cxn modelId="{E3F59655-55C2-409A-AAA2-970047D9DB9F}" type="presParOf" srcId="{84525249-29AA-474D-81B2-DBE251BA3204}" destId="{A75A1E16-AEBD-496B-BBAD-1949FE2366E3}" srcOrd="1" destOrd="0" presId="urn:microsoft.com/office/officeart/2005/8/layout/list1"/>
    <dgm:cxn modelId="{74C093D4-2E6A-4BF9-8276-34D77D20BCD6}" type="presParOf" srcId="{B4852EC0-38CC-407A-B8F1-91B4EDB93CE5}" destId="{FB99E60C-D393-4C62-A430-D3EEC38C0CF2}" srcOrd="5" destOrd="0" presId="urn:microsoft.com/office/officeart/2005/8/layout/list1"/>
    <dgm:cxn modelId="{DD92D0B0-4D8E-4DD2-9263-51E21EB2836A}" type="presParOf" srcId="{B4852EC0-38CC-407A-B8F1-91B4EDB93CE5}" destId="{CBA9DE55-A3BC-4310-8F6B-2E6340599134}" srcOrd="6" destOrd="0" presId="urn:microsoft.com/office/officeart/2005/8/layout/list1"/>
    <dgm:cxn modelId="{F2A20448-0DD8-47B6-9C9A-113C69F1D56F}" type="presParOf" srcId="{B4852EC0-38CC-407A-B8F1-91B4EDB93CE5}" destId="{2FFF7391-6508-4698-A21B-CDA125EE8866}" srcOrd="7" destOrd="0" presId="urn:microsoft.com/office/officeart/2005/8/layout/list1"/>
    <dgm:cxn modelId="{0AA0AF76-EFF8-4747-95BA-2B884D538AE0}" type="presParOf" srcId="{B4852EC0-38CC-407A-B8F1-91B4EDB93CE5}" destId="{9786EA24-1946-4116-B986-0F68AD2A8C84}" srcOrd="8" destOrd="0" presId="urn:microsoft.com/office/officeart/2005/8/layout/list1"/>
    <dgm:cxn modelId="{68E05C17-C4F5-4E5A-AA27-96E5AA3B4904}" type="presParOf" srcId="{9786EA24-1946-4116-B986-0F68AD2A8C84}" destId="{C06FD9E9-90CC-4CEC-930E-94EF966CF4E3}" srcOrd="0" destOrd="0" presId="urn:microsoft.com/office/officeart/2005/8/layout/list1"/>
    <dgm:cxn modelId="{0FF6FBD1-B443-4C58-83CC-1EE97DC00875}" type="presParOf" srcId="{9786EA24-1946-4116-B986-0F68AD2A8C84}" destId="{5EF1155E-A231-4B7F-893B-DE8F028C4E9B}" srcOrd="1" destOrd="0" presId="urn:microsoft.com/office/officeart/2005/8/layout/list1"/>
    <dgm:cxn modelId="{AA2C4BAC-C961-47B9-8109-A8E9FF5B334E}" type="presParOf" srcId="{B4852EC0-38CC-407A-B8F1-91B4EDB93CE5}" destId="{23262EF6-C501-482E-8BE6-D7BBB4B5CF68}" srcOrd="9" destOrd="0" presId="urn:microsoft.com/office/officeart/2005/8/layout/list1"/>
    <dgm:cxn modelId="{ED1B071A-56B0-4BA8-8470-B1D5BBACDDBE}" type="presParOf" srcId="{B4852EC0-38CC-407A-B8F1-91B4EDB93CE5}" destId="{127D78FC-6B80-45DA-9CF3-AB6592F40165}" srcOrd="10" destOrd="0" presId="urn:microsoft.com/office/officeart/2005/8/layout/list1"/>
    <dgm:cxn modelId="{674D85D2-648E-4153-85BB-92BE9BA2064F}" type="presParOf" srcId="{B4852EC0-38CC-407A-B8F1-91B4EDB93CE5}" destId="{FE463A8B-3810-4235-BA50-372000884806}" srcOrd="11" destOrd="0" presId="urn:microsoft.com/office/officeart/2005/8/layout/list1"/>
    <dgm:cxn modelId="{DACA747F-FFB9-44CA-9F06-B6975A6D2351}" type="presParOf" srcId="{B4852EC0-38CC-407A-B8F1-91B4EDB93CE5}" destId="{D7CC8407-84EB-47D8-A894-541224935549}" srcOrd="12" destOrd="0" presId="urn:microsoft.com/office/officeart/2005/8/layout/list1"/>
    <dgm:cxn modelId="{0BF1C82F-666D-4703-BCA8-673D02CE405E}" type="presParOf" srcId="{D7CC8407-84EB-47D8-A894-541224935549}" destId="{73099AAF-97E2-4383-BEB1-564FE023FE9A}" srcOrd="0" destOrd="0" presId="urn:microsoft.com/office/officeart/2005/8/layout/list1"/>
    <dgm:cxn modelId="{9B264E4B-3E0C-410E-8B34-081CFAFD02FE}" type="presParOf" srcId="{D7CC8407-84EB-47D8-A894-541224935549}" destId="{1D5177E3-CB02-4E0F-84B8-7921B2E8F5AB}" srcOrd="1" destOrd="0" presId="urn:microsoft.com/office/officeart/2005/8/layout/list1"/>
    <dgm:cxn modelId="{08663C21-E2BD-4F8F-9F60-8050ABB5B712}" type="presParOf" srcId="{B4852EC0-38CC-407A-B8F1-91B4EDB93CE5}" destId="{BB4FA905-C10D-463A-B605-DEFB7575F3B3}" srcOrd="13" destOrd="0" presId="urn:microsoft.com/office/officeart/2005/8/layout/list1"/>
    <dgm:cxn modelId="{CA781883-F0C6-4B7B-878E-E5B39F063E57}" type="presParOf" srcId="{B4852EC0-38CC-407A-B8F1-91B4EDB93CE5}" destId="{16E9FCA8-A881-4BFC-9D3F-206A3FA2C9ED}" srcOrd="14" destOrd="0" presId="urn:microsoft.com/office/officeart/2005/8/layout/list1"/>
    <dgm:cxn modelId="{3A04B7BA-D7DE-4BB9-ADF8-F22E8302C558}" type="presParOf" srcId="{B4852EC0-38CC-407A-B8F1-91B4EDB93CE5}" destId="{0ADF0B3D-26D1-417E-95DD-8E58D4D13617}" srcOrd="15" destOrd="0" presId="urn:microsoft.com/office/officeart/2005/8/layout/list1"/>
    <dgm:cxn modelId="{7CD5C342-7B3A-425C-9F37-86069907E818}" type="presParOf" srcId="{B4852EC0-38CC-407A-B8F1-91B4EDB93CE5}" destId="{3A3B891C-79E7-4CC2-8DBA-D22FD72513CC}" srcOrd="16" destOrd="0" presId="urn:microsoft.com/office/officeart/2005/8/layout/list1"/>
    <dgm:cxn modelId="{FFD37C86-6C30-43F2-BD37-955B026027D7}" type="presParOf" srcId="{3A3B891C-79E7-4CC2-8DBA-D22FD72513CC}" destId="{86179789-F10C-4019-A5DF-42E56DA21764}" srcOrd="0" destOrd="0" presId="urn:microsoft.com/office/officeart/2005/8/layout/list1"/>
    <dgm:cxn modelId="{A0CD7DD4-2106-48B4-9DD6-00E95663984C}" type="presParOf" srcId="{3A3B891C-79E7-4CC2-8DBA-D22FD72513CC}" destId="{9FE2A274-5D3C-435E-A6FD-F4CE6F4B93C7}" srcOrd="1" destOrd="0" presId="urn:microsoft.com/office/officeart/2005/8/layout/list1"/>
    <dgm:cxn modelId="{E2DF77EF-D450-4875-9B75-657C0D5C349F}" type="presParOf" srcId="{B4852EC0-38CC-407A-B8F1-91B4EDB93CE5}" destId="{8F4B748B-AD29-4226-9B80-166432FC7688}" srcOrd="17" destOrd="0" presId="urn:microsoft.com/office/officeart/2005/8/layout/list1"/>
    <dgm:cxn modelId="{B2103DA2-DA88-4C5A-B741-88A1EA3ABB6F}" type="presParOf" srcId="{B4852EC0-38CC-407A-B8F1-91B4EDB93CE5}" destId="{D6509F95-0100-412F-8A2E-41799254179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463BC8-1231-4137-B5EF-703305845983}">
      <dsp:nvSpPr>
        <dsp:cNvPr id="0" name=""/>
        <dsp:cNvSpPr/>
      </dsp:nvSpPr>
      <dsp:spPr>
        <a:xfrm>
          <a:off x="512882" y="2566"/>
          <a:ext cx="4406181" cy="312850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US" sz="2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Midwest hospital 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US" sz="2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16-bed cardiac critical care unit (CCU), 462-bed hospital 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US" sz="2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Nurses caring for a patient population at risk for cardiotoxicity</a:t>
          </a:r>
        </a:p>
      </dsp:txBody>
      <dsp:txXfrm>
        <a:off x="586187" y="75871"/>
        <a:ext cx="4259571" cy="3055198"/>
      </dsp:txXfrm>
    </dsp:sp>
    <dsp:sp modelId="{B4FBE719-1A86-4AEE-AC4F-CA6902CD85A9}">
      <dsp:nvSpPr>
        <dsp:cNvPr id="0" name=""/>
        <dsp:cNvSpPr/>
      </dsp:nvSpPr>
      <dsp:spPr>
        <a:xfrm>
          <a:off x="513679" y="3103788"/>
          <a:ext cx="4404588" cy="1345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44450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  <a:latin typeface="+mj-lt"/>
            </a:rPr>
            <a:t>Setting</a:t>
          </a:r>
          <a:r>
            <a:rPr lang="en-US" sz="4500" kern="1200"/>
            <a:t>	</a:t>
          </a:r>
        </a:p>
      </dsp:txBody>
      <dsp:txXfrm>
        <a:off x="513679" y="3103788"/>
        <a:ext cx="3101823" cy="1345256"/>
      </dsp:txXfrm>
    </dsp:sp>
    <dsp:sp modelId="{00B2878B-7ED4-4F10-8B86-CC5A3B0584B8}">
      <dsp:nvSpPr>
        <dsp:cNvPr id="0" name=""/>
        <dsp:cNvSpPr/>
      </dsp:nvSpPr>
      <dsp:spPr>
        <a:xfrm>
          <a:off x="3690442" y="3344752"/>
          <a:ext cx="1466855" cy="14668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7C5D3D-E350-4001-8F04-A1B5BF6E7F46}">
      <dsp:nvSpPr>
        <dsp:cNvPr id="0" name=""/>
        <dsp:cNvSpPr/>
      </dsp:nvSpPr>
      <dsp:spPr>
        <a:xfrm>
          <a:off x="5532352" y="2566"/>
          <a:ext cx="4388872" cy="312850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87630" rIns="29210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kumimoji="0" lang="en-US" sz="2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Varied cohort of registered nurses (RNs) </a:t>
          </a:r>
          <a:endParaRPr lang="en-US" sz="2300" kern="120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kumimoji="0" lang="en-US" sz="2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Intensive care unit (ICU) RNs:</a:t>
          </a:r>
          <a:endParaRPr lang="en-US" sz="2300" kern="1200"/>
        </a:p>
        <a:p>
          <a:pPr marL="685800" lvl="3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US" sz="2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Resource Team </a:t>
          </a:r>
          <a:endParaRPr lang="en-US" sz="2300" kern="1200"/>
        </a:p>
        <a:p>
          <a:pPr marL="685800" lvl="3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US" sz="2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Contracted travel</a:t>
          </a:r>
          <a:endParaRPr lang="en-US" sz="2300" kern="1200"/>
        </a:p>
        <a:p>
          <a:pPr marL="685800" lvl="3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US" sz="23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rPr>
            <a:t>Float</a:t>
          </a:r>
          <a:endParaRPr lang="en-US" sz="2300" kern="120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300" kern="1200"/>
            <a:t>CCU staff RNs</a:t>
          </a:r>
        </a:p>
      </dsp:txBody>
      <dsp:txXfrm>
        <a:off x="5605657" y="75871"/>
        <a:ext cx="4242262" cy="3055198"/>
      </dsp:txXfrm>
    </dsp:sp>
    <dsp:sp modelId="{7660F8DF-51A9-4420-927B-CB0D49DA3608}">
      <dsp:nvSpPr>
        <dsp:cNvPr id="0" name=""/>
        <dsp:cNvSpPr/>
      </dsp:nvSpPr>
      <dsp:spPr>
        <a:xfrm>
          <a:off x="5520701" y="3131070"/>
          <a:ext cx="4412174" cy="13452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44450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  <a:latin typeface="+mj-lt"/>
            </a:rPr>
            <a:t>Sample</a:t>
          </a:r>
        </a:p>
      </dsp:txBody>
      <dsp:txXfrm>
        <a:off x="5520701" y="3131070"/>
        <a:ext cx="3107165" cy="1345256"/>
      </dsp:txXfrm>
    </dsp:sp>
    <dsp:sp modelId="{1D24DFC3-C3B6-44FF-800B-526E1A95EF49}">
      <dsp:nvSpPr>
        <dsp:cNvPr id="0" name=""/>
        <dsp:cNvSpPr/>
      </dsp:nvSpPr>
      <dsp:spPr>
        <a:xfrm>
          <a:off x="8710776" y="3347318"/>
          <a:ext cx="1466855" cy="14668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D6C6F-6F0D-4B21-82A3-AFA23AEE0647}">
      <dsp:nvSpPr>
        <dsp:cNvPr id="0" name=""/>
        <dsp:cNvSpPr/>
      </dsp:nvSpPr>
      <dsp:spPr>
        <a:xfrm>
          <a:off x="0" y="256537"/>
          <a:ext cx="11467182" cy="718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981" tIns="249936" rIns="88998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Measure the nurses perceived self-efficacy.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Before and after education intervention.</a:t>
          </a:r>
        </a:p>
      </dsp:txBody>
      <dsp:txXfrm>
        <a:off x="0" y="256537"/>
        <a:ext cx="11467182" cy="718200"/>
      </dsp:txXfrm>
    </dsp:sp>
    <dsp:sp modelId="{32123BDB-A2A6-410C-9915-8DE740795364}">
      <dsp:nvSpPr>
        <dsp:cNvPr id="0" name=""/>
        <dsp:cNvSpPr/>
      </dsp:nvSpPr>
      <dsp:spPr>
        <a:xfrm>
          <a:off x="573359" y="64050"/>
          <a:ext cx="8027027" cy="35424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403" tIns="0" rIns="3034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Data </a:t>
          </a:r>
          <a:r>
            <a:rPr lang="en-US" sz="1400" b="1" kern="1200">
              <a:solidFill>
                <a:srgbClr val="FEFFFF"/>
              </a:solidFill>
              <a:latin typeface="Franklin Gothic Book" panose="020B0503020102020204"/>
              <a:ea typeface="+mn-ea"/>
              <a:cs typeface="+mn-cs"/>
            </a:rPr>
            <a:t>Collection</a:t>
          </a:r>
        </a:p>
      </dsp:txBody>
      <dsp:txXfrm>
        <a:off x="590652" y="81343"/>
        <a:ext cx="7992441" cy="319654"/>
      </dsp:txXfrm>
    </dsp:sp>
    <dsp:sp modelId="{CBA9DE55-A3BC-4310-8F6B-2E6340599134}">
      <dsp:nvSpPr>
        <dsp:cNvPr id="0" name=""/>
        <dsp:cNvSpPr/>
      </dsp:nvSpPr>
      <dsp:spPr>
        <a:xfrm>
          <a:off x="0" y="1216657"/>
          <a:ext cx="11467182" cy="680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981" tIns="249936" rIns="889981" bIns="85344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The Nursing Self-Efficacy Scale for Managing Cancer Treatment-Induced Cardiotoxicity (NSS-CTC), a 15-item self-report tool.</a:t>
          </a:r>
          <a:endParaRPr lang="en-US" sz="1200" kern="1200" dirty="0">
            <a:solidFill>
              <a:srgbClr val="FFFFFF"/>
            </a:solidFill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Eight questions focused on oncology nurses were excluded from the survey and less pertinent to cardiac nurses role in cardiotoxicity.</a:t>
          </a:r>
          <a:endParaRPr lang="en-US" sz="1200" kern="1200" dirty="0">
            <a:solidFill>
              <a:srgbClr val="FFFFFF"/>
            </a:solidFill>
          </a:endParaRPr>
        </a:p>
      </dsp:txBody>
      <dsp:txXfrm>
        <a:off x="0" y="1216657"/>
        <a:ext cx="11467182" cy="680399"/>
      </dsp:txXfrm>
    </dsp:sp>
    <dsp:sp modelId="{A75A1E16-AEBD-496B-BBAD-1949FE2366E3}">
      <dsp:nvSpPr>
        <dsp:cNvPr id="0" name=""/>
        <dsp:cNvSpPr/>
      </dsp:nvSpPr>
      <dsp:spPr>
        <a:xfrm>
          <a:off x="573359" y="1039537"/>
          <a:ext cx="8027027" cy="35424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403" tIns="0" rIns="3034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Scale Selection</a:t>
          </a:r>
          <a:endParaRPr lang="en-US" sz="1400" kern="1200"/>
        </a:p>
      </dsp:txBody>
      <dsp:txXfrm>
        <a:off x="590652" y="1056830"/>
        <a:ext cx="7992441" cy="319654"/>
      </dsp:txXfrm>
    </dsp:sp>
    <dsp:sp modelId="{127D78FC-6B80-45DA-9CF3-AB6592F40165}">
      <dsp:nvSpPr>
        <dsp:cNvPr id="0" name=""/>
        <dsp:cNvSpPr/>
      </dsp:nvSpPr>
      <dsp:spPr>
        <a:xfrm>
          <a:off x="0" y="2138977"/>
          <a:ext cx="11467182" cy="491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981" tIns="249936" rIns="889981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High reliability in evaluating knowledge and practice-related self-efficacy (Cronbach’s α = 0.924 and 0.937, respectively).</a:t>
          </a:r>
        </a:p>
      </dsp:txBody>
      <dsp:txXfrm>
        <a:off x="0" y="2138977"/>
        <a:ext cx="11467182" cy="491399"/>
      </dsp:txXfrm>
    </dsp:sp>
    <dsp:sp modelId="{5EF1155E-A231-4B7F-893B-DE8F028C4E9B}">
      <dsp:nvSpPr>
        <dsp:cNvPr id="0" name=""/>
        <dsp:cNvSpPr/>
      </dsp:nvSpPr>
      <dsp:spPr>
        <a:xfrm>
          <a:off x="573359" y="1961857"/>
          <a:ext cx="8027027" cy="35424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403" tIns="0" rIns="30340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Psychometric Reliability</a:t>
          </a:r>
          <a:endParaRPr lang="en-US" sz="1200" kern="1200"/>
        </a:p>
      </dsp:txBody>
      <dsp:txXfrm>
        <a:off x="590652" y="1979150"/>
        <a:ext cx="7992441" cy="319654"/>
      </dsp:txXfrm>
    </dsp:sp>
    <dsp:sp modelId="{16E9FCA8-A881-4BFC-9D3F-206A3FA2C9ED}">
      <dsp:nvSpPr>
        <dsp:cNvPr id="0" name=""/>
        <dsp:cNvSpPr/>
      </dsp:nvSpPr>
      <dsp:spPr>
        <a:xfrm>
          <a:off x="0" y="2872297"/>
          <a:ext cx="11467182" cy="9071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981" tIns="249936" rIns="88998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7 self-confidence questions from the NSS-CTC.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A 5-point Likert scale ranging from No confidence = 1 to High confidence = 5.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(1) Yes/No question.</a:t>
          </a:r>
        </a:p>
      </dsp:txBody>
      <dsp:txXfrm>
        <a:off x="0" y="2872297"/>
        <a:ext cx="11467182" cy="907199"/>
      </dsp:txXfrm>
    </dsp:sp>
    <dsp:sp modelId="{1D5177E3-CB02-4E0F-84B8-7921B2E8F5AB}">
      <dsp:nvSpPr>
        <dsp:cNvPr id="0" name=""/>
        <dsp:cNvSpPr/>
      </dsp:nvSpPr>
      <dsp:spPr>
        <a:xfrm>
          <a:off x="573359" y="2695177"/>
          <a:ext cx="8027027" cy="35424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403" tIns="0" rIns="3034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Assessment Tools</a:t>
          </a:r>
          <a:endParaRPr lang="en-US" sz="1400" kern="1200"/>
        </a:p>
      </dsp:txBody>
      <dsp:txXfrm>
        <a:off x="590652" y="2712470"/>
        <a:ext cx="7992441" cy="319654"/>
      </dsp:txXfrm>
    </dsp:sp>
    <dsp:sp modelId="{D6509F95-0100-412F-8A2E-41799254179E}">
      <dsp:nvSpPr>
        <dsp:cNvPr id="0" name=""/>
        <dsp:cNvSpPr/>
      </dsp:nvSpPr>
      <dsp:spPr>
        <a:xfrm>
          <a:off x="0" y="4021417"/>
          <a:ext cx="11467182" cy="1115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981" tIns="249936" rIns="889981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Age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Gender identity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Employment Status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3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Franklin Gothic Book" panose="020B0503020102020204"/>
            </a:rPr>
            <a:t>Number of Years of RN Experience</a:t>
          </a:r>
          <a:endParaRPr lang="en-US" sz="1300" kern="1200" dirty="0"/>
        </a:p>
      </dsp:txBody>
      <dsp:txXfrm>
        <a:off x="0" y="4021417"/>
        <a:ext cx="11467182" cy="1115099"/>
      </dsp:txXfrm>
    </dsp:sp>
    <dsp:sp modelId="{9FE2A274-5D3C-435E-A6FD-F4CE6F4B93C7}">
      <dsp:nvSpPr>
        <dsp:cNvPr id="0" name=""/>
        <dsp:cNvSpPr/>
      </dsp:nvSpPr>
      <dsp:spPr>
        <a:xfrm>
          <a:off x="573359" y="3844297"/>
          <a:ext cx="8027027" cy="35424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403" tIns="0" rIns="3034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Demographic Data</a:t>
          </a:r>
          <a:endParaRPr lang="en-US" sz="1400" kern="1200"/>
        </a:p>
      </dsp:txBody>
      <dsp:txXfrm>
        <a:off x="590652" y="3861590"/>
        <a:ext cx="7992441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26:00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0 208 24575,'0'-4'0,"0"-6"0,0-5 0,0-5 0,0-2 0,0-3 0,0-1 0,4 5 0,2 0 0,4 5 0,0 1 0,-2 2-8191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7:39.0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213 389 24575,'-1'-7'0,"0"-1"0,0 1 0,-1-1 0,-1 1 0,1 0 0,-1 0 0,0 0 0,-1 0 0,0 1 0,-8-12 0,-51-59 0,57 71 0,-12-13 0,1 0 0,-21-31 0,33 42 0,0 0 0,1-1 0,0 1 0,1-1 0,0 0 0,0 0 0,1 0 0,0 0 0,1 0 0,-1-12 0,2 5 120,0 11-321,0 8-1083,0 7-5542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7:40.7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213 367 24575,'-4'0'0,"0"0"0,-1-1 0,1 0 0,0 0 0,-1 0 0,1 0 0,0-1 0,0 0 0,0 1 0,0-2 0,0 1 0,0 0 0,1-1 0,-1 0 0,1 1 0,0-1 0,0-1 0,0 1 0,-4-6 0,-4-7 0,0-1 0,1 0 0,-9-23 0,-8-13 0,18 37-170,1 0-1,1 0 0,0-1 1,2 0-1,0 0 0,0-1 1,-2-24-1,6 22-6655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6:19.54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6:19.96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6:21.68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122 0 24575,'0'5'0,"-4"1"0,-2 4 0,0 5 0,-3 0 0,0 2 0,-4-2 0,-3-4 0,1 2 0,-2-3 0,2 3 0,4-2-8191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8:38.3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0 612 24575,'6'-1'0,"0"0"0,0-1 0,0 0 0,-1 0 0,1-1 0,5-3 0,5-2 0,39-11 0,25-13 0,-74 29 0,-1 0 0,0 0 0,1-1 0,-1 0 0,0 0 0,-1-1 0,1 1 0,-1-1 0,0 0 0,0 0 0,3-6 0,4-12 0,0-1 0,-2 0 0,-1 0 0,-1-1 0,1-13 0</inkml:trace>
  <inkml:trace contextRef="#ctx0" brushRef="#br0" timeOffset="1">318 292 24575,'12'-50'0</inkml:trace>
  <inkml:trace contextRef="#ctx0" brushRef="#br0" timeOffset="-1">345 195 24575,'12'-32'0</inkml:trace>
  <inkml:trace contextRef="#ctx0" brushRef="#br0" timeOffset="-3">371 132 24575,'5'-10'0,"0"-3"0,-1 0 0,0-1 0,-1 1 0,3-26 0,-4 10 0,-3 41 0,0 50 0,1-8 0,1-13 0,-7 59 0,4-86 0,-1 1 0,0-1 0,-1 0 0,-1 0 0,0-1 0,-1 1 0,-13 22 0,1-3 0,14-25 0,0 0 0,0 0 0,-1 0 0,0-1 0,0 0 0,-1 0 0,0 0 0,-12 10 0,18-17 0,0 1 0,-1-1 0,0 1 0,1-1 0,-1 1 0,1-1 0,-1 0 0,0 1 0,1-1 0,-1 0 0,0 1 0,1-1 0,-1 0 0,0 0 0,1 0 0,-1 0 0,0 1 0,1-1 0,-1 0 0,0 0 0,0 0 0,1-1 0,-1 1 0,0 0 0,1 0 0,-1 0 0,0 0 0,0-1 0,0 1 0,-5-20 0,14-27 0,7 10 0,20-35 0,-24 54 0,-10 16 0</inkml:trace>
  <inkml:trace contextRef="#ctx0" brushRef="#br0" timeOffset="-5">318 317 24575,'6'-12'0,"3"-7"0,-1 0 0,-1-1 0,0 0 0,-2 0 0,0-1 0,-2-2 0</inkml:trace>
  <inkml:trace contextRef="#ctx0" brushRef="#br0" timeOffset="-7">371 144 24575,'1'-7'0,"0"-30"0,-1 27 0,-1 28 0,1 13 0,0-6 0,0-1 0,-2 0 0,-1 1 0,-7 29 0,8-47 0,0 0 0,-1 0 0,0 0 0,0-1 0,-1 1 0,0-1 0,0 0 0,0 0 0,-1 0 0,0 0 0,0-1 0,0 0 0,-1 0 0,1 0 0,-1-1 0,0 0 0,-1 0 0,-10 5 0,5-4 0,0-1 0,0-1 0,-22 4 0,22-5 0,0 1 0,0 0 0,-16 6 0,35-13 0,0-1 0,0 0 0,0 0 0,0-1 0,-1 1 0,0-2 0,0 1 0,5-9 0,-7 9 0</inkml:trace>
  <inkml:trace contextRef="#ctx0" brushRef="#br0" timeOffset="-9">371 46 24575,'2'-4'0,"-2"4"0,0-1 0,0 1 0,0-1 0,0 1 0,0-1 0,1 1 0,-1-1 0,0 1 0,0 0 0,1-1 0,-1 1 0,0-1 0,1 1 0,-1 0 0,0-1 0,1 1 0,-1 0 0,0-1 0,1 1 0,-1 0 0,1 0 0,-1-1 0,1 1 0,-1 0 0,1 0 0,-1 0 0,1-1 0,-1 1 0,1 0 0,-1 0 0,1 0 0,-1 0 0,1 0 0,-1 0 0,1 0 0,-1 0 0,1 1 0,-1-1 0,1 0 0,-1 0 0,1 0 0,-1 0 0,1 1 0,6 26 0,-9 38 0,-13 9 0,12-51 0,-1 0 0,-1 0 0,-1-1 0,-1 0 0,-15 30 0,20-48 0,-1 0 0,1 0 0,-1-1 0,0 1 0,-1-1 0,1 0 0,-1 0 0,1 0 0,-1 0 0,0-1 0,0 0 0,-7 4 0,10-6 0,0 1 0,-1-1 0,1 1 0,0-1 0,0 0 0,-1 1 0,1-1 0,0 0 0,-1 0 0,1 0 0,0 0 0,0 0 0,-1 0 0,1-1 0,0 1 0,-1 0 0,1-1 0,0 1 0,0-1 0,0 1 0,0-1 0,-1 1 0,1-1 0,0 0 0,0 0 0,0 1 0,0-1 0,0 0 0,1 0 0,-1 0 0,0 0 0,0 0 0,0 0 0,1 0 0,-1-1 0,1 1 0,-1 0 0,1 0 0,-1 0 0,1-1 0,0 1 0,-1 0 0,1 0 0,0-1 0,0 1 0,0 0 0,0-3 0,1 1 0</inkml:trace>
  <inkml:trace contextRef="#ctx0" brushRef="#br0" timeOffset="-11">318 259 24575,'3'-2'0,"-3"2"0,1 0 0,-1-1 0,0 1 0,0 0 0,0 0 0,0 0 0,1 0 0,-1 0 0,0 0 0,0 0 0,0 0 0,0-1 0,1 1 0,-1 0 0,0 0 0,0 0 0,0 0 0,1 0 0,-1 0 0,0 0 0,0 0 0,1 0 0,-1 0 0,0 0 0,0 1 0,0-1 0,0 0 0,1 0 0,-1 0 0,0 0 0,0 0 0,0 0 0,1 0 0,-1 0 0,0 1 0,0-1 0,0 0 0,0 0 0,0 0 0,1 0 0,-1 1 0,0-1 0,0 0 0,0 0 0,0 0 0,0 0 0,0 1 0,0-1 0,0 0 0,0 0 0,-4 15 0,-3-3 0</inkml:trace>
  <inkml:trace contextRef="#ctx0" brushRef="#br0" timeOffset="-13">288 322 24575,'-5'6'0,"-1"1"0,1 0 0,1 0 0,1-3 0</inkml:trace>
  <inkml:trace contextRef="#ctx0" brushRef="#br0" timeOffset="-15">265 364 24575,'27'-26'0,"-15"10"0</inkml:trace>
  <inkml:trace contextRef="#ctx0" brushRef="#br0" timeOffset="-17">318 304 24575,'21'-28'0,"-29"40"0,-2 1 0,7-9 0</inkml:trace>
  <inkml:trace contextRef="#ctx0" brushRef="#br0" timeOffset="-19">303 322 24575,'-2'2'0,"-9"9"0,0-1 0,-1 0 0,10-8 0</inkml:trace>
  <inkml:trace contextRef="#ctx0" brushRef="#br0" timeOffset="-21">241 375 24575,'-11'7'0,"-2"1"0,-1-1 0,-21 8 0,-2-5 120,22-8-321,18-7-1083,8 0-5542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0:55.6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1:07.8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1:10.11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0:41.79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5 24575,'0'-4'0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0:42.4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16:31:13.9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6:11.84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31T21:47:37.44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346 472 24575,'-2'-3'0,"0"0"0,0 0 0,-1 0 0,1 0 0,-1 0 0,0 0 0,0 1 0,0-1 0,0 1 0,-1 0 0,1 0 0,-4-2 0,-8-6 0,-4-4 0,0 1 0,-22-11 0,24 16 0,1-2 0,1 0 0,0 0 0,-21-20 0,22 17 0,1-2 0,0 0 0,1 0 0,-18-30 0,25 34 0,0 1 0,1-1 0,0 0 0,1 0 0,0 0 0,1-1 0,0 1 0,0-1 0,1-16 0,2-25-1365,-1 30-5461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</a:pPr>
            <a:endParaRPr lang="en-US" sz="12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77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/>
              <a:t>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25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20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56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22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1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501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65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86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70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361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3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883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40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630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578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14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32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703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89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68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259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00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873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effectLst/>
              <a:latin typeface="Arial"/>
              <a:ea typeface="Arial" panose="020B0604020202020204" pitchFamily="34" charset="0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730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Arial"/>
              <a:ea typeface="Arial" panose="020B0604020202020204" pitchFamily="34" charset="0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329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406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96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0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82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7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64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6188" y="857250"/>
            <a:ext cx="4113212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endParaRPr lang="en-US" sz="1800" b="1" kern="12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54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2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urdue Logo" descr="Purdue Logo">
            <a:extLst>
              <a:ext uri="{FF2B5EF4-FFF2-40B4-BE49-F238E27FC236}">
                <a16:creationId xmlns:a16="http://schemas.microsoft.com/office/drawing/2014/main" id="{121060AA-930A-4F8F-D7F6-9CFE824946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078" y="5756158"/>
            <a:ext cx="2709200" cy="48493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7" y="-9439"/>
            <a:ext cx="2246722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8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8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8" y="3107130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5" y="3652273"/>
            <a:ext cx="5469742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4"/>
            <a:ext cx="546974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4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30" y="3652272"/>
            <a:ext cx="5469742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AB9F8C-827B-9FF4-8ED9-94B8408252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5" y="3652273"/>
            <a:ext cx="3534478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4"/>
            <a:ext cx="3534478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5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3"/>
            <a:ext cx="3534478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8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6"/>
            <a:ext cx="3534478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A746C-74C4-5932-427A-31197558E4C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2" y="457200"/>
            <a:ext cx="6662926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821C840C-3AA9-6493-3A9D-CE82D8D492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1D343-4F7E-84C3-CD08-673F2FE5FD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5" y="470037"/>
            <a:ext cx="4325710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8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5" y="1759226"/>
            <a:ext cx="4325710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5B1EA-1D6F-289D-FACB-9040F171A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B4851-011B-C9F1-B12A-2265ABEC7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8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60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6" y="3795305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4516F-C8C7-9666-D863-2EEAB76C86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1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5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214781" y="125714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214780" y="314295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7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9" y="375982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1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4563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41E05-E2FD-7748-8B57-EC9C68C6891A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5" y="1542763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2" y="1542763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3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4" y="1542763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1" y="3651151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1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60" y="3651151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B7A1A-70E9-2FE4-C6F5-83B077FA0A3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9" y="1643074"/>
            <a:ext cx="5212812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9" y="3884038"/>
            <a:ext cx="5212812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8" y="1643074"/>
            <a:ext cx="5745164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9" y="3395950"/>
            <a:ext cx="5212812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50"/>
            <a:ext cx="5212942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7" y="5636914"/>
            <a:ext cx="5212812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7" y="5636914"/>
            <a:ext cx="5212812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B5882-2267-1630-20F3-B4AD242C878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9" y="1643074"/>
            <a:ext cx="5212812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9" name="Purdue Logo" descr="Purdue Logo">
            <a:extLst>
              <a:ext uri="{FF2B5EF4-FFF2-40B4-BE49-F238E27FC236}">
                <a16:creationId xmlns:a16="http://schemas.microsoft.com/office/drawing/2014/main" id="{0369561B-6E0A-309C-13AF-C89F6E6E2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20" y="3884038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8" y="1643074"/>
            <a:ext cx="5745164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9" y="3395950"/>
            <a:ext cx="5212812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50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8"/>
            <a:ext cx="251233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8"/>
            <a:ext cx="2488249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9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6" y="5641703"/>
            <a:ext cx="2408629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060CCDA-D884-EB50-0B9C-1003FDB3977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8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8" y="2617147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8" y="3148848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8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7" y="1436469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E94D6C-2E61-91FC-DA54-8FB71DE93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1943" y="2043223"/>
            <a:ext cx="2950588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>
              <a:solidFill>
                <a:schemeClr val="bg1"/>
              </a:solidFill>
            </a:endParaRPr>
          </a:p>
          <a:p>
            <a:pPr lvl="0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4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5" y="1436469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56D1137-A56F-85A2-FEB3-FEBA9D3C8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9723" y="2043223"/>
            <a:ext cx="2950588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>
              <a:solidFill>
                <a:schemeClr val="bg1"/>
              </a:solidFill>
            </a:endParaRPr>
          </a:p>
          <a:p>
            <a:pPr lvl="0"/>
            <a:endParaRPr lang="en-US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2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5" y="1433918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26B9638-0AB1-0F11-EA67-211E598673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7241" y="2040672"/>
            <a:ext cx="2950588" cy="1691333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Lorem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ipsum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amet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consetetur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sadipscing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elitr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nonumy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eirmod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tempor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invidunt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ut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labore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magna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aliquyam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erat, sed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diam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voluptua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 At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vero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eos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accusam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justo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duo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dolores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et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ea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de-DE" sz="1400" err="1">
                <a:solidFill>
                  <a:schemeClr val="bg1"/>
                </a:solidFill>
                <a:latin typeface="Franklin Gothic Book" panose="020B0503020102020204" pitchFamily="34" charset="0"/>
              </a:rPr>
              <a:t>rebum</a:t>
            </a:r>
            <a:r>
              <a:rPr lang="de-DE" sz="140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  <a:p>
            <a:endParaRPr lang="en-US">
              <a:solidFill>
                <a:schemeClr val="bg1"/>
              </a:solidFill>
            </a:endParaRPr>
          </a:p>
          <a:p>
            <a:pPr lvl="0"/>
            <a:endParaRPr lang="en-US"/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2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urdue Logo" descr="Purdue Logo">
            <a:extLst>
              <a:ext uri="{FF2B5EF4-FFF2-40B4-BE49-F238E27FC236}">
                <a16:creationId xmlns:a16="http://schemas.microsoft.com/office/drawing/2014/main" id="{F444D1CF-9A99-D079-5D89-6DE824A89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AD88-FE01-5097-473B-0D0ED2D85A4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7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9" y="1315895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9" y="1436466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7" y="1436466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5" y="1433917"/>
            <a:ext cx="3319461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6" y="2040671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1" y="2065259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6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2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6" y="2071425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body copy.</a:t>
            </a:r>
          </a:p>
        </p:txBody>
      </p:sp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B0B28-EB34-B935-AE4A-7CE9E433691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urdue Logo" descr="Purdue Logo">
            <a:extLst>
              <a:ext uri="{FF2B5EF4-FFF2-40B4-BE49-F238E27FC236}">
                <a16:creationId xmlns:a16="http://schemas.microsoft.com/office/drawing/2014/main" id="{28B0C093-6F71-44D4-5731-9A086B781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5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6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6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3" y="2160555"/>
            <a:ext cx="1915266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6" y="2160555"/>
            <a:ext cx="1915266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9" y="2160555"/>
            <a:ext cx="1915266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5" y="2160555"/>
            <a:ext cx="1915266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6" y="1783910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9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2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6" y="1768552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1" y="1770870"/>
            <a:ext cx="1918018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8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8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6" y="2298292"/>
            <a:ext cx="1658268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9" y="2298292"/>
            <a:ext cx="1658268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4" y="2312717"/>
            <a:ext cx="1658268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0AFDB1-12D2-1D31-D510-3BCAF0C50B2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6" y="891153"/>
            <a:ext cx="3932236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6" y="2491353"/>
            <a:ext cx="3932236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7745F7-8908-BBA2-2D4D-7A215D38D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6" y="891153"/>
            <a:ext cx="3932236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6" y="2491353"/>
            <a:ext cx="3932236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22CF03-CCE7-F9C6-26FF-C319D409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7" y="-9439"/>
            <a:ext cx="2246722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1" y="2466281"/>
            <a:ext cx="7981644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40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add contact info</a:t>
            </a:r>
          </a:p>
        </p:txBody>
      </p:sp>
      <p:pic>
        <p:nvPicPr>
          <p:cNvPr id="8" name="Purdue Logo" descr="Purdue Logo">
            <a:extLst>
              <a:ext uri="{FF2B5EF4-FFF2-40B4-BE49-F238E27FC236}">
                <a16:creationId xmlns:a16="http://schemas.microsoft.com/office/drawing/2014/main" id="{D1A65555-63A8-D3C1-AA71-F25B3071BD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5071" y="5739120"/>
            <a:ext cx="2709200" cy="48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BA4B2908-555F-78CD-D5EA-D087520FF3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143" y="5756156"/>
            <a:ext cx="2709200" cy="484940"/>
          </a:xfrm>
          <a:prstGeom prst="rect">
            <a:avLst/>
          </a:prstGeom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1" y="2466281"/>
            <a:ext cx="7981644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40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70127-8B4C-820C-825D-696C189E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1FB8D-4A6F-2D52-7917-94EADE87D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E8D3F-43F8-700A-1F7A-401099C34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43CDC-D9CD-76D9-ACA2-B959C9D54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8C608-1334-AA25-F077-F628C3A0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300F-D60B-42B9-B1B1-1487E5F535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9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3" y="4671392"/>
            <a:ext cx="11266715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3" y="6085510"/>
            <a:ext cx="11266715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4"/>
            <a:ext cx="12192000" cy="6867524"/>
          </a:xfr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9F75A-CC7F-0156-FBEA-7AFDE5FD4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097E4-2930-9D48-A5CE-AF00B0E70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71BFAC-9DDD-7E29-716C-4E627DE4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Franklin Gothic Book" panose="020B0503020102020204" pitchFamily="34" charset="0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urdue Logo" descr="Purdue Logo">
            <a:extLst>
              <a:ext uri="{FF2B5EF4-FFF2-40B4-BE49-F238E27FC236}">
                <a16:creationId xmlns:a16="http://schemas.microsoft.com/office/drawing/2014/main" id="{D337403E-4A63-3B42-FC84-47BAEDD7A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501C3-2A4B-0682-86F9-ADE24EC9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5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57E46A32-0E35-7B3E-4B6F-A7D50B076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C5F1A-9BA7-F65D-775E-2A1B983E533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5" y="1543324"/>
            <a:ext cx="5413170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urdue Logo" descr="Purdue Logo">
            <a:extLst>
              <a:ext uri="{FF2B5EF4-FFF2-40B4-BE49-F238E27FC236}">
                <a16:creationId xmlns:a16="http://schemas.microsoft.com/office/drawing/2014/main" id="{1187A0AE-82DF-15CC-71EB-814F9338E8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9323E-BACA-0B7A-9E9F-89AD4E3343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8" y="1543324"/>
            <a:ext cx="3507564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urdue Logo" descr="Purdue Logo">
            <a:extLst>
              <a:ext uri="{FF2B5EF4-FFF2-40B4-BE49-F238E27FC236}">
                <a16:creationId xmlns:a16="http://schemas.microsoft.com/office/drawing/2014/main" id="{D9D56DBC-682D-9000-C377-A3E36338D7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15" y="6227782"/>
            <a:ext cx="1803189" cy="3227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20" y="1543324"/>
            <a:ext cx="3507564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9" y="1543322"/>
            <a:ext cx="3507564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B0E4F-0D1F-EA8F-1357-B6B906969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5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7"/>
            <a:ext cx="11266715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35C51E-B187-34DE-A75E-C3E52E200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34664" y="6290434"/>
            <a:ext cx="1100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6EA1D-707D-B54C-8FFB-433BD1A27D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  <p:sldLayoutId id="2147483715" r:id="rId27"/>
  </p:sldLayoutIdLst>
  <p:hf hdr="0" ftr="0" dt="0"/>
  <p:txStyles>
    <p:titleStyle>
      <a:lvl1pPr algn="l" defTabSz="914400" rtl="0" eaLnBrk="1" fontAlgn="t" latinLnBrk="0" hangingPunct="1">
        <a:lnSpc>
          <a:spcPct val="90000"/>
        </a:lnSpc>
        <a:spcBef>
          <a:spcPct val="0"/>
        </a:spcBef>
        <a:buNone/>
        <a:defRPr lang="en-US" sz="4800" b="0" i="1" kern="1200" cap="none" baseline="0" dirty="0">
          <a:solidFill>
            <a:schemeClr val="tx1"/>
          </a:solidFill>
          <a:latin typeface="Franklin Gothic Medium Cond" panose="020B06060304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.xml"/><Relationship Id="rId18" Type="http://schemas.openxmlformats.org/officeDocument/2006/relationships/image" Target="../media/image24.png"/><Relationship Id="rId26" Type="http://schemas.openxmlformats.org/officeDocument/2006/relationships/customXml" Target="../ink/ink11.xml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26.png"/><Relationship Id="rId7" Type="http://schemas.openxmlformats.org/officeDocument/2006/relationships/image" Target="../media/image20.png"/><Relationship Id="rId12" Type="http://schemas.openxmlformats.org/officeDocument/2006/relationships/customXml" Target="../ink/ink3.xml"/><Relationship Id="rId17" Type="http://schemas.openxmlformats.org/officeDocument/2006/relationships/customXml" Target="../ink/ink7.xml"/><Relationship Id="rId25" Type="http://schemas.openxmlformats.org/officeDocument/2006/relationships/image" Target="../media/image28.png"/><Relationship Id="rId33" Type="http://schemas.openxmlformats.org/officeDocument/2006/relationships/image" Target="../media/image31.png"/><Relationship Id="rId2" Type="http://schemas.openxmlformats.org/officeDocument/2006/relationships/video" Target="../media/media1.mov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customXml" Target="../ink/ink13.xml"/><Relationship Id="rId1" Type="http://schemas.microsoft.com/office/2007/relationships/media" Target="../media/media1.mov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24" Type="http://schemas.openxmlformats.org/officeDocument/2006/relationships/customXml" Target="../ink/ink10.xml"/><Relationship Id="rId32" Type="http://schemas.openxmlformats.org/officeDocument/2006/relationships/customXml" Target="../ink/ink15.xml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23" Type="http://schemas.openxmlformats.org/officeDocument/2006/relationships/image" Target="../media/image27.png"/><Relationship Id="rId28" Type="http://schemas.openxmlformats.org/officeDocument/2006/relationships/customXml" Target="../ink/ink12.xml"/><Relationship Id="rId10" Type="http://schemas.openxmlformats.org/officeDocument/2006/relationships/customXml" Target="../ink/ink2.xml"/><Relationship Id="rId19" Type="http://schemas.openxmlformats.org/officeDocument/2006/relationships/image" Target="../media/image25.png"/><Relationship Id="rId31" Type="http://schemas.openxmlformats.org/officeDocument/2006/relationships/image" Target="../media/image30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1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29.png"/><Relationship Id="rId30" Type="http://schemas.openxmlformats.org/officeDocument/2006/relationships/customXml" Target="../ink/ink14.xml"/><Relationship Id="rId8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34.svg"/><Relationship Id="rId9" Type="http://schemas.openxmlformats.org/officeDocument/2006/relationships/image" Target="../media/image3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s://doi.org/10.1186/s40959-017-0026-6" TargetMode="External"/><Relationship Id="rId7" Type="http://schemas.openxmlformats.org/officeDocument/2006/relationships/hyperlink" Target="https://doi.org/10.1371/journal.pone.0196007" TargetMode="External"/><Relationship Id="rId2" Type="http://schemas.openxmlformats.org/officeDocument/2006/relationships/hyperlink" Target="https://doi.org/10.1016/S0959-8049(17)30473-2" TargetMode="Externa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doi.org/10.1016/j.soncn.2022.151367" TargetMode="External"/><Relationship Id="rId5" Type="http://schemas.openxmlformats.org/officeDocument/2006/relationships/hyperlink" Target="https://doi.org/10.1093/eurheartj/ehac244" TargetMode="External"/><Relationship Id="rId4" Type="http://schemas.openxmlformats.org/officeDocument/2006/relationships/hyperlink" Target="https://doi.org/10.1002/ejhf.1920" TargetMode="Externa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7" y="2419292"/>
            <a:ext cx="8913845" cy="592834"/>
          </a:xfrm>
        </p:spPr>
        <p:txBody>
          <a:bodyPr/>
          <a:lstStyle/>
          <a:p>
            <a:r>
              <a:rPr lang="en-US"/>
              <a:t>Enhancing Nurse Competence in Early Recognition of Cardiotoxicity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3257" y="3860979"/>
            <a:ext cx="7763458" cy="449263"/>
          </a:xfrm>
        </p:spPr>
        <p:txBody>
          <a:bodyPr/>
          <a:lstStyle/>
          <a:p>
            <a:r>
              <a:rPr lang="en-US" dirty="0"/>
              <a:t>Jeffry P. </a:t>
            </a:r>
            <a:r>
              <a:rPr lang="en-US" dirty="0" err="1"/>
              <a:t>Kolbus</a:t>
            </a:r>
            <a:r>
              <a:rPr lang="en-US" dirty="0"/>
              <a:t>, DNP, CCRN</a:t>
            </a:r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8BA2C9-9CEF-3648-818C-C0163F550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43" y="602205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Aim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685CEF-8E3A-3453-CE55-72BB9AB1A0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D5290-37AB-9931-268A-081521C29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43" y="1071185"/>
            <a:ext cx="11302964" cy="402371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EF88F07-71D0-E319-0103-04A765F5B618}"/>
              </a:ext>
            </a:extLst>
          </p:cNvPr>
          <p:cNvSpPr/>
          <p:nvPr/>
        </p:nvSpPr>
        <p:spPr>
          <a:xfrm>
            <a:off x="2620506" y="1617140"/>
            <a:ext cx="6987238" cy="1715756"/>
          </a:xfrm>
          <a:custGeom>
            <a:avLst/>
            <a:gdLst>
              <a:gd name="connsiteX0" fmla="*/ 0 w 6987238"/>
              <a:gd name="connsiteY0" fmla="*/ 206601 h 2066006"/>
              <a:gd name="connsiteX1" fmla="*/ 206601 w 6987238"/>
              <a:gd name="connsiteY1" fmla="*/ 0 h 2066006"/>
              <a:gd name="connsiteX2" fmla="*/ 6780637 w 6987238"/>
              <a:gd name="connsiteY2" fmla="*/ 0 h 2066006"/>
              <a:gd name="connsiteX3" fmla="*/ 6987238 w 6987238"/>
              <a:gd name="connsiteY3" fmla="*/ 206601 h 2066006"/>
              <a:gd name="connsiteX4" fmla="*/ 6987238 w 6987238"/>
              <a:gd name="connsiteY4" fmla="*/ 1859405 h 2066006"/>
              <a:gd name="connsiteX5" fmla="*/ 6780637 w 6987238"/>
              <a:gd name="connsiteY5" fmla="*/ 2066006 h 2066006"/>
              <a:gd name="connsiteX6" fmla="*/ 206601 w 6987238"/>
              <a:gd name="connsiteY6" fmla="*/ 2066006 h 2066006"/>
              <a:gd name="connsiteX7" fmla="*/ 0 w 6987238"/>
              <a:gd name="connsiteY7" fmla="*/ 1859405 h 2066006"/>
              <a:gd name="connsiteX8" fmla="*/ 0 w 6987238"/>
              <a:gd name="connsiteY8" fmla="*/ 206601 h 2066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87238" h="2066006">
                <a:moveTo>
                  <a:pt x="0" y="206601"/>
                </a:moveTo>
                <a:cubicBezTo>
                  <a:pt x="0" y="92498"/>
                  <a:pt x="92498" y="0"/>
                  <a:pt x="206601" y="0"/>
                </a:cubicBezTo>
                <a:lnTo>
                  <a:pt x="6780637" y="0"/>
                </a:lnTo>
                <a:cubicBezTo>
                  <a:pt x="6894740" y="0"/>
                  <a:pt x="6987238" y="92498"/>
                  <a:pt x="6987238" y="206601"/>
                </a:cubicBezTo>
                <a:lnTo>
                  <a:pt x="6987238" y="1859405"/>
                </a:lnTo>
                <a:cubicBezTo>
                  <a:pt x="6987238" y="1973508"/>
                  <a:pt x="6894740" y="2066006"/>
                  <a:pt x="6780637" y="2066006"/>
                </a:cubicBezTo>
                <a:lnTo>
                  <a:pt x="206601" y="2066006"/>
                </a:lnTo>
                <a:cubicBezTo>
                  <a:pt x="92498" y="2066006"/>
                  <a:pt x="0" y="1973508"/>
                  <a:pt x="0" y="1859405"/>
                </a:cubicBezTo>
                <a:lnTo>
                  <a:pt x="0" y="206601"/>
                </a:lnTo>
                <a:close/>
              </a:path>
            </a:pathLst>
          </a:cu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155761" tIns="155761" rIns="155761" bIns="155761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/>
              <a:t>To elevate the competence of cardiac nurses in the early recognition of cancer therapy-related cardiotoxicity symptoms through education.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F10970-C733-F2DC-1170-CB399F3C9174}"/>
              </a:ext>
            </a:extLst>
          </p:cNvPr>
          <p:cNvGrpSpPr/>
          <p:nvPr/>
        </p:nvGrpSpPr>
        <p:grpSpPr>
          <a:xfrm>
            <a:off x="2609870" y="3441666"/>
            <a:ext cx="7008510" cy="2394506"/>
            <a:chOff x="2609870" y="3441666"/>
            <a:chExt cx="7008510" cy="239450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B757082-9FEA-B038-CC7C-0E83CA836AF9}"/>
                </a:ext>
              </a:extLst>
            </p:cNvPr>
            <p:cNvSpPr/>
            <p:nvPr/>
          </p:nvSpPr>
          <p:spPr>
            <a:xfrm>
              <a:off x="2609870" y="4716150"/>
              <a:ext cx="7008510" cy="1120022"/>
            </a:xfrm>
            <a:custGeom>
              <a:avLst/>
              <a:gdLst>
                <a:gd name="connsiteX0" fmla="*/ 0 w 7008510"/>
                <a:gd name="connsiteY0" fmla="*/ 206601 h 2066006"/>
                <a:gd name="connsiteX1" fmla="*/ 206601 w 7008510"/>
                <a:gd name="connsiteY1" fmla="*/ 0 h 2066006"/>
                <a:gd name="connsiteX2" fmla="*/ 6801909 w 7008510"/>
                <a:gd name="connsiteY2" fmla="*/ 0 h 2066006"/>
                <a:gd name="connsiteX3" fmla="*/ 7008510 w 7008510"/>
                <a:gd name="connsiteY3" fmla="*/ 206601 h 2066006"/>
                <a:gd name="connsiteX4" fmla="*/ 7008510 w 7008510"/>
                <a:gd name="connsiteY4" fmla="*/ 1859405 h 2066006"/>
                <a:gd name="connsiteX5" fmla="*/ 6801909 w 7008510"/>
                <a:gd name="connsiteY5" fmla="*/ 2066006 h 2066006"/>
                <a:gd name="connsiteX6" fmla="*/ 206601 w 7008510"/>
                <a:gd name="connsiteY6" fmla="*/ 2066006 h 2066006"/>
                <a:gd name="connsiteX7" fmla="*/ 0 w 7008510"/>
                <a:gd name="connsiteY7" fmla="*/ 1859405 h 2066006"/>
                <a:gd name="connsiteX8" fmla="*/ 0 w 7008510"/>
                <a:gd name="connsiteY8" fmla="*/ 206601 h 206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08510" h="2066006">
                  <a:moveTo>
                    <a:pt x="0" y="206601"/>
                  </a:moveTo>
                  <a:cubicBezTo>
                    <a:pt x="0" y="92498"/>
                    <a:pt x="92498" y="0"/>
                    <a:pt x="206601" y="0"/>
                  </a:cubicBezTo>
                  <a:lnTo>
                    <a:pt x="6801909" y="0"/>
                  </a:lnTo>
                  <a:cubicBezTo>
                    <a:pt x="6916012" y="0"/>
                    <a:pt x="7008510" y="92498"/>
                    <a:pt x="7008510" y="206601"/>
                  </a:cubicBezTo>
                  <a:lnTo>
                    <a:pt x="7008510" y="1859405"/>
                  </a:lnTo>
                  <a:cubicBezTo>
                    <a:pt x="7008510" y="1973508"/>
                    <a:pt x="6916012" y="2066006"/>
                    <a:pt x="6801909" y="2066006"/>
                  </a:cubicBezTo>
                  <a:lnTo>
                    <a:pt x="206601" y="2066006"/>
                  </a:lnTo>
                  <a:cubicBezTo>
                    <a:pt x="92498" y="2066006"/>
                    <a:pt x="0" y="1973508"/>
                    <a:pt x="0" y="1859405"/>
                  </a:cubicBezTo>
                  <a:lnTo>
                    <a:pt x="0" y="206601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55761" tIns="155761" rIns="155761" bIns="155761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/>
                <a:t>Enhancing the quality of patient care and outcomes. 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3CEC06-F592-BBBB-A1F1-A149C05513B7}"/>
                </a:ext>
              </a:extLst>
            </p:cNvPr>
            <p:cNvSpPr/>
            <p:nvPr/>
          </p:nvSpPr>
          <p:spPr>
            <a:xfrm>
              <a:off x="5649273" y="3812272"/>
              <a:ext cx="929704" cy="774753"/>
            </a:xfrm>
            <a:custGeom>
              <a:avLst/>
              <a:gdLst>
                <a:gd name="connsiteX0" fmla="*/ 0 w 774752"/>
                <a:gd name="connsiteY0" fmla="*/ 185941 h 929703"/>
                <a:gd name="connsiteX1" fmla="*/ 387376 w 774752"/>
                <a:gd name="connsiteY1" fmla="*/ 185941 h 929703"/>
                <a:gd name="connsiteX2" fmla="*/ 387376 w 774752"/>
                <a:gd name="connsiteY2" fmla="*/ 0 h 929703"/>
                <a:gd name="connsiteX3" fmla="*/ 774752 w 774752"/>
                <a:gd name="connsiteY3" fmla="*/ 464852 h 929703"/>
                <a:gd name="connsiteX4" fmla="*/ 387376 w 774752"/>
                <a:gd name="connsiteY4" fmla="*/ 929703 h 929703"/>
                <a:gd name="connsiteX5" fmla="*/ 387376 w 774752"/>
                <a:gd name="connsiteY5" fmla="*/ 743762 h 929703"/>
                <a:gd name="connsiteX6" fmla="*/ 0 w 774752"/>
                <a:gd name="connsiteY6" fmla="*/ 743762 h 929703"/>
                <a:gd name="connsiteX7" fmla="*/ 0 w 774752"/>
                <a:gd name="connsiteY7" fmla="*/ 185941 h 929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4752" h="929703">
                  <a:moveTo>
                    <a:pt x="619801" y="1"/>
                  </a:moveTo>
                  <a:lnTo>
                    <a:pt x="619801" y="464852"/>
                  </a:lnTo>
                  <a:lnTo>
                    <a:pt x="774752" y="464851"/>
                  </a:lnTo>
                  <a:lnTo>
                    <a:pt x="387376" y="929702"/>
                  </a:lnTo>
                  <a:lnTo>
                    <a:pt x="0" y="464852"/>
                  </a:lnTo>
                  <a:lnTo>
                    <a:pt x="154951" y="464852"/>
                  </a:lnTo>
                  <a:lnTo>
                    <a:pt x="154951" y="1"/>
                  </a:lnTo>
                  <a:lnTo>
                    <a:pt x="619801" y="1"/>
                  </a:lnTo>
                  <a:close/>
                </a:path>
              </a:pathLst>
            </a:custGeom>
            <a:ln/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85942" tIns="0" rIns="185941" bIns="232427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000" kern="1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545B2B-2CF7-D6AE-7069-FC998556422B}"/>
                </a:ext>
              </a:extLst>
            </p:cNvPr>
            <p:cNvSpPr txBox="1"/>
            <p:nvPr/>
          </p:nvSpPr>
          <p:spPr>
            <a:xfrm>
              <a:off x="5298817" y="3441666"/>
              <a:ext cx="2560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with the goal of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618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 b="1"/>
              <a:t>Methodology</a:t>
            </a:r>
            <a:r>
              <a:rPr lang="en-US"/>
              <a:t> </a:t>
            </a:r>
            <a:br>
              <a:rPr lang="en-US" sz="2000"/>
            </a:br>
            <a:r>
              <a:rPr lang="en-US" sz="2000"/>
              <a:t>Setting/sample, study design, &amp; intervention overview.</a:t>
            </a:r>
          </a:p>
        </p:txBody>
      </p:sp>
    </p:spTree>
    <p:extLst>
      <p:ext uri="{BB962C8B-B14F-4D97-AF65-F5344CB8AC3E}">
        <p14:creationId xmlns:p14="http://schemas.microsoft.com/office/powerpoint/2010/main" val="1367878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33" y="142688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Design: Setting &amp; Sample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AC67B7-64B5-73E9-3EA1-7353F386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3" y="617408"/>
            <a:ext cx="11302964" cy="402371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4A2D80-9DB4-6BA9-848E-A97FF392EB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356525"/>
              </p:ext>
            </p:extLst>
          </p:nvPr>
        </p:nvGraphicFramePr>
        <p:xfrm>
          <a:off x="715276" y="1476259"/>
          <a:ext cx="10680995" cy="4814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4760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223D8-6A9A-4BED-D9A3-4B3AFFA3D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11" y="3462454"/>
            <a:ext cx="3319462" cy="339561"/>
          </a:xfrm>
        </p:spPr>
        <p:txBody>
          <a:bodyPr/>
          <a:lstStyle/>
          <a:p>
            <a:r>
              <a:rPr lang="en-US" sz="2500"/>
              <a:t>High Cardiotoxicity Risk Population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1C50C-521A-C9D6-5FE7-1D47988867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36269" y="3462456"/>
            <a:ext cx="3319462" cy="339561"/>
          </a:xfrm>
        </p:spPr>
        <p:txBody>
          <a:bodyPr/>
          <a:lstStyle/>
          <a:p>
            <a:r>
              <a:rPr lang="en-US" sz="2500"/>
              <a:t>Cardio-oncology Providers on Hospital Site-staff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056667-0E00-3B41-5052-C1B408DEB1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32827" y="3543413"/>
            <a:ext cx="3319462" cy="339561"/>
          </a:xfrm>
        </p:spPr>
        <p:txBody>
          <a:bodyPr/>
          <a:lstStyle/>
          <a:p>
            <a:r>
              <a:rPr lang="en-US" sz="2500" b="0"/>
              <a:t>Cardio-Oncology Risk Score</a:t>
            </a:r>
          </a:p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A9102F-D049-9A3F-75CB-F6230FB2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Study Design: Setting &amp; Sample Rationale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8F08560-507D-9AB5-0943-99594798BF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CD9B8C-57A2-3DF1-FD41-654EFCAF50D8}"/>
              </a:ext>
            </a:extLst>
          </p:cNvPr>
          <p:cNvSpPr txBox="1"/>
          <p:nvPr/>
        </p:nvSpPr>
        <p:spPr>
          <a:xfrm>
            <a:off x="2014250" y="2360084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73FB1F-3D93-0DAB-C707-2722670A3B21}"/>
              </a:ext>
            </a:extLst>
          </p:cNvPr>
          <p:cNvSpPr txBox="1"/>
          <p:nvPr/>
        </p:nvSpPr>
        <p:spPr>
          <a:xfrm>
            <a:off x="5610808" y="2360084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595B0A-12AE-BBDC-D154-5A65339D59F2}"/>
              </a:ext>
            </a:extLst>
          </p:cNvPr>
          <p:cNvSpPr txBox="1"/>
          <p:nvPr/>
        </p:nvSpPr>
        <p:spPr>
          <a:xfrm>
            <a:off x="9207366" y="2360084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38265-BC10-D99F-38DB-B76C9A8BE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6" y="853808"/>
            <a:ext cx="1130296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1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8" grpId="0" build="p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3" y="608288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Design Overview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AC67B7-64B5-73E9-3EA1-7353F386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93" y="1062147"/>
            <a:ext cx="11302964" cy="402371"/>
          </a:xfrm>
          <a:prstGeom prst="rect">
            <a:avLst/>
          </a:prstGeom>
        </p:spPr>
      </p:pic>
      <p:sp>
        <p:nvSpPr>
          <p:cNvPr id="8" name="Arrow: Chevron 7">
            <a:extLst>
              <a:ext uri="{FF2B5EF4-FFF2-40B4-BE49-F238E27FC236}">
                <a16:creationId xmlns:a16="http://schemas.microsoft.com/office/drawing/2014/main" id="{D2D68317-ACB8-8EB9-3123-3A52B8D5BC4B}"/>
              </a:ext>
            </a:extLst>
          </p:cNvPr>
          <p:cNvSpPr/>
          <p:nvPr/>
        </p:nvSpPr>
        <p:spPr>
          <a:xfrm>
            <a:off x="617135" y="2971334"/>
            <a:ext cx="2375001" cy="916750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6FD39AD-866D-A85A-C374-8E0F353EDAA8}"/>
              </a:ext>
            </a:extLst>
          </p:cNvPr>
          <p:cNvSpPr/>
          <p:nvPr/>
        </p:nvSpPr>
        <p:spPr>
          <a:xfrm>
            <a:off x="1250468" y="3200522"/>
            <a:ext cx="2005556" cy="916750"/>
          </a:xfrm>
          <a:custGeom>
            <a:avLst/>
            <a:gdLst>
              <a:gd name="connsiteX0" fmla="*/ 0 w 2005556"/>
              <a:gd name="connsiteY0" fmla="*/ 91675 h 916750"/>
              <a:gd name="connsiteX1" fmla="*/ 91675 w 2005556"/>
              <a:gd name="connsiteY1" fmla="*/ 0 h 916750"/>
              <a:gd name="connsiteX2" fmla="*/ 1913881 w 2005556"/>
              <a:gd name="connsiteY2" fmla="*/ 0 h 916750"/>
              <a:gd name="connsiteX3" fmla="*/ 2005556 w 2005556"/>
              <a:gd name="connsiteY3" fmla="*/ 91675 h 916750"/>
              <a:gd name="connsiteX4" fmla="*/ 2005556 w 2005556"/>
              <a:gd name="connsiteY4" fmla="*/ 825075 h 916750"/>
              <a:gd name="connsiteX5" fmla="*/ 1913881 w 2005556"/>
              <a:gd name="connsiteY5" fmla="*/ 916750 h 916750"/>
              <a:gd name="connsiteX6" fmla="*/ 91675 w 2005556"/>
              <a:gd name="connsiteY6" fmla="*/ 916750 h 916750"/>
              <a:gd name="connsiteX7" fmla="*/ 0 w 2005556"/>
              <a:gd name="connsiteY7" fmla="*/ 825075 h 916750"/>
              <a:gd name="connsiteX8" fmla="*/ 0 w 2005556"/>
              <a:gd name="connsiteY8" fmla="*/ 91675 h 9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5556" h="916750">
                <a:moveTo>
                  <a:pt x="0" y="91675"/>
                </a:moveTo>
                <a:cubicBezTo>
                  <a:pt x="0" y="41044"/>
                  <a:pt x="41044" y="0"/>
                  <a:pt x="91675" y="0"/>
                </a:cubicBezTo>
                <a:lnTo>
                  <a:pt x="1913881" y="0"/>
                </a:lnTo>
                <a:cubicBezTo>
                  <a:pt x="1964512" y="0"/>
                  <a:pt x="2005556" y="41044"/>
                  <a:pt x="2005556" y="91675"/>
                </a:cubicBezTo>
                <a:lnTo>
                  <a:pt x="2005556" y="825075"/>
                </a:lnTo>
                <a:cubicBezTo>
                  <a:pt x="2005556" y="875706"/>
                  <a:pt x="1964512" y="916750"/>
                  <a:pt x="1913881" y="916750"/>
                </a:cubicBezTo>
                <a:lnTo>
                  <a:pt x="91675" y="916750"/>
                </a:lnTo>
                <a:cubicBezTo>
                  <a:pt x="41044" y="916750"/>
                  <a:pt x="0" y="875706"/>
                  <a:pt x="0" y="825075"/>
                </a:cubicBezTo>
                <a:lnTo>
                  <a:pt x="0" y="91675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091" tIns="169091" rIns="169091" bIns="16909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latin typeface="+mj-lt"/>
              </a:rPr>
              <a:t>Recruit</a:t>
            </a:r>
            <a:r>
              <a:rPr lang="en-US" sz="2000">
                <a:latin typeface="+mj-lt"/>
              </a:rPr>
              <a:t>ment of</a:t>
            </a:r>
            <a:r>
              <a:rPr lang="en-US" sz="2000" kern="1200">
                <a:latin typeface="+mj-lt"/>
              </a:rPr>
              <a:t> Participants 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A01FA228-67BD-792E-3DF1-08BF52DDEBF1}"/>
              </a:ext>
            </a:extLst>
          </p:cNvPr>
          <p:cNvSpPr/>
          <p:nvPr/>
        </p:nvSpPr>
        <p:spPr>
          <a:xfrm>
            <a:off x="3329914" y="2971334"/>
            <a:ext cx="2375001" cy="916750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112C598-428A-3EAD-4B5C-38EB734EA039}"/>
              </a:ext>
            </a:extLst>
          </p:cNvPr>
          <p:cNvSpPr/>
          <p:nvPr/>
        </p:nvSpPr>
        <p:spPr>
          <a:xfrm>
            <a:off x="3963248" y="3200522"/>
            <a:ext cx="2005556" cy="916750"/>
          </a:xfrm>
          <a:custGeom>
            <a:avLst/>
            <a:gdLst>
              <a:gd name="connsiteX0" fmla="*/ 0 w 2005556"/>
              <a:gd name="connsiteY0" fmla="*/ 91675 h 916750"/>
              <a:gd name="connsiteX1" fmla="*/ 91675 w 2005556"/>
              <a:gd name="connsiteY1" fmla="*/ 0 h 916750"/>
              <a:gd name="connsiteX2" fmla="*/ 1913881 w 2005556"/>
              <a:gd name="connsiteY2" fmla="*/ 0 h 916750"/>
              <a:gd name="connsiteX3" fmla="*/ 2005556 w 2005556"/>
              <a:gd name="connsiteY3" fmla="*/ 91675 h 916750"/>
              <a:gd name="connsiteX4" fmla="*/ 2005556 w 2005556"/>
              <a:gd name="connsiteY4" fmla="*/ 825075 h 916750"/>
              <a:gd name="connsiteX5" fmla="*/ 1913881 w 2005556"/>
              <a:gd name="connsiteY5" fmla="*/ 916750 h 916750"/>
              <a:gd name="connsiteX6" fmla="*/ 91675 w 2005556"/>
              <a:gd name="connsiteY6" fmla="*/ 916750 h 916750"/>
              <a:gd name="connsiteX7" fmla="*/ 0 w 2005556"/>
              <a:gd name="connsiteY7" fmla="*/ 825075 h 916750"/>
              <a:gd name="connsiteX8" fmla="*/ 0 w 2005556"/>
              <a:gd name="connsiteY8" fmla="*/ 91675 h 9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5556" h="916750">
                <a:moveTo>
                  <a:pt x="0" y="91675"/>
                </a:moveTo>
                <a:cubicBezTo>
                  <a:pt x="0" y="41044"/>
                  <a:pt x="41044" y="0"/>
                  <a:pt x="91675" y="0"/>
                </a:cubicBezTo>
                <a:lnTo>
                  <a:pt x="1913881" y="0"/>
                </a:lnTo>
                <a:cubicBezTo>
                  <a:pt x="1964512" y="0"/>
                  <a:pt x="2005556" y="41044"/>
                  <a:pt x="2005556" y="91675"/>
                </a:cubicBezTo>
                <a:lnTo>
                  <a:pt x="2005556" y="825075"/>
                </a:lnTo>
                <a:cubicBezTo>
                  <a:pt x="2005556" y="875706"/>
                  <a:pt x="1964512" y="916750"/>
                  <a:pt x="1913881" y="916750"/>
                </a:cubicBezTo>
                <a:lnTo>
                  <a:pt x="91675" y="916750"/>
                </a:lnTo>
                <a:cubicBezTo>
                  <a:pt x="41044" y="916750"/>
                  <a:pt x="0" y="875706"/>
                  <a:pt x="0" y="825075"/>
                </a:cubicBezTo>
                <a:lnTo>
                  <a:pt x="0" y="91675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091" tIns="169091" rIns="169091" bIns="16909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latin typeface="+mj-lt"/>
              </a:rPr>
              <a:t>Pre-Education Survey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FCCE5827-1DE4-1CEE-7264-194892855415}"/>
              </a:ext>
            </a:extLst>
          </p:cNvPr>
          <p:cNvSpPr/>
          <p:nvPr/>
        </p:nvSpPr>
        <p:spPr>
          <a:xfrm>
            <a:off x="6042693" y="2971334"/>
            <a:ext cx="2375001" cy="916750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D28B54C-A5F8-4B34-5BBF-185E94D55A25}"/>
              </a:ext>
            </a:extLst>
          </p:cNvPr>
          <p:cNvSpPr/>
          <p:nvPr/>
        </p:nvSpPr>
        <p:spPr>
          <a:xfrm>
            <a:off x="6676027" y="3200522"/>
            <a:ext cx="2005556" cy="916750"/>
          </a:xfrm>
          <a:custGeom>
            <a:avLst/>
            <a:gdLst>
              <a:gd name="connsiteX0" fmla="*/ 0 w 2005556"/>
              <a:gd name="connsiteY0" fmla="*/ 91675 h 916750"/>
              <a:gd name="connsiteX1" fmla="*/ 91675 w 2005556"/>
              <a:gd name="connsiteY1" fmla="*/ 0 h 916750"/>
              <a:gd name="connsiteX2" fmla="*/ 1913881 w 2005556"/>
              <a:gd name="connsiteY2" fmla="*/ 0 h 916750"/>
              <a:gd name="connsiteX3" fmla="*/ 2005556 w 2005556"/>
              <a:gd name="connsiteY3" fmla="*/ 91675 h 916750"/>
              <a:gd name="connsiteX4" fmla="*/ 2005556 w 2005556"/>
              <a:gd name="connsiteY4" fmla="*/ 825075 h 916750"/>
              <a:gd name="connsiteX5" fmla="*/ 1913881 w 2005556"/>
              <a:gd name="connsiteY5" fmla="*/ 916750 h 916750"/>
              <a:gd name="connsiteX6" fmla="*/ 91675 w 2005556"/>
              <a:gd name="connsiteY6" fmla="*/ 916750 h 916750"/>
              <a:gd name="connsiteX7" fmla="*/ 0 w 2005556"/>
              <a:gd name="connsiteY7" fmla="*/ 825075 h 916750"/>
              <a:gd name="connsiteX8" fmla="*/ 0 w 2005556"/>
              <a:gd name="connsiteY8" fmla="*/ 91675 h 9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5556" h="916750">
                <a:moveTo>
                  <a:pt x="0" y="91675"/>
                </a:moveTo>
                <a:cubicBezTo>
                  <a:pt x="0" y="41044"/>
                  <a:pt x="41044" y="0"/>
                  <a:pt x="91675" y="0"/>
                </a:cubicBezTo>
                <a:lnTo>
                  <a:pt x="1913881" y="0"/>
                </a:lnTo>
                <a:cubicBezTo>
                  <a:pt x="1964512" y="0"/>
                  <a:pt x="2005556" y="41044"/>
                  <a:pt x="2005556" y="91675"/>
                </a:cubicBezTo>
                <a:lnTo>
                  <a:pt x="2005556" y="825075"/>
                </a:lnTo>
                <a:cubicBezTo>
                  <a:pt x="2005556" y="875706"/>
                  <a:pt x="1964512" y="916750"/>
                  <a:pt x="1913881" y="916750"/>
                </a:cubicBezTo>
                <a:lnTo>
                  <a:pt x="91675" y="916750"/>
                </a:lnTo>
                <a:cubicBezTo>
                  <a:pt x="41044" y="916750"/>
                  <a:pt x="0" y="875706"/>
                  <a:pt x="0" y="825075"/>
                </a:cubicBezTo>
                <a:lnTo>
                  <a:pt x="0" y="91675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091" tIns="169091" rIns="169091" bIns="16909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latin typeface="+mj-lt"/>
              </a:rPr>
              <a:t>Education Intervention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8D1B023A-F60B-124D-3FCE-3127000739CE}"/>
              </a:ext>
            </a:extLst>
          </p:cNvPr>
          <p:cNvSpPr/>
          <p:nvPr/>
        </p:nvSpPr>
        <p:spPr>
          <a:xfrm>
            <a:off x="8755473" y="2971334"/>
            <a:ext cx="2375001" cy="916750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5C11C53-CA5F-07CD-DC08-5D01F3D18429}"/>
              </a:ext>
            </a:extLst>
          </p:cNvPr>
          <p:cNvSpPr/>
          <p:nvPr/>
        </p:nvSpPr>
        <p:spPr>
          <a:xfrm>
            <a:off x="9388807" y="3200522"/>
            <a:ext cx="2005556" cy="916750"/>
          </a:xfrm>
          <a:custGeom>
            <a:avLst/>
            <a:gdLst>
              <a:gd name="connsiteX0" fmla="*/ 0 w 2005556"/>
              <a:gd name="connsiteY0" fmla="*/ 91675 h 916750"/>
              <a:gd name="connsiteX1" fmla="*/ 91675 w 2005556"/>
              <a:gd name="connsiteY1" fmla="*/ 0 h 916750"/>
              <a:gd name="connsiteX2" fmla="*/ 1913881 w 2005556"/>
              <a:gd name="connsiteY2" fmla="*/ 0 h 916750"/>
              <a:gd name="connsiteX3" fmla="*/ 2005556 w 2005556"/>
              <a:gd name="connsiteY3" fmla="*/ 91675 h 916750"/>
              <a:gd name="connsiteX4" fmla="*/ 2005556 w 2005556"/>
              <a:gd name="connsiteY4" fmla="*/ 825075 h 916750"/>
              <a:gd name="connsiteX5" fmla="*/ 1913881 w 2005556"/>
              <a:gd name="connsiteY5" fmla="*/ 916750 h 916750"/>
              <a:gd name="connsiteX6" fmla="*/ 91675 w 2005556"/>
              <a:gd name="connsiteY6" fmla="*/ 916750 h 916750"/>
              <a:gd name="connsiteX7" fmla="*/ 0 w 2005556"/>
              <a:gd name="connsiteY7" fmla="*/ 825075 h 916750"/>
              <a:gd name="connsiteX8" fmla="*/ 0 w 2005556"/>
              <a:gd name="connsiteY8" fmla="*/ 91675 h 9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5556" h="916750">
                <a:moveTo>
                  <a:pt x="0" y="91675"/>
                </a:moveTo>
                <a:cubicBezTo>
                  <a:pt x="0" y="41044"/>
                  <a:pt x="41044" y="0"/>
                  <a:pt x="91675" y="0"/>
                </a:cubicBezTo>
                <a:lnTo>
                  <a:pt x="1913881" y="0"/>
                </a:lnTo>
                <a:cubicBezTo>
                  <a:pt x="1964512" y="0"/>
                  <a:pt x="2005556" y="41044"/>
                  <a:pt x="2005556" y="91675"/>
                </a:cubicBezTo>
                <a:lnTo>
                  <a:pt x="2005556" y="825075"/>
                </a:lnTo>
                <a:cubicBezTo>
                  <a:pt x="2005556" y="875706"/>
                  <a:pt x="1964512" y="916750"/>
                  <a:pt x="1913881" y="916750"/>
                </a:cubicBezTo>
                <a:lnTo>
                  <a:pt x="91675" y="916750"/>
                </a:lnTo>
                <a:cubicBezTo>
                  <a:pt x="41044" y="916750"/>
                  <a:pt x="0" y="875706"/>
                  <a:pt x="0" y="825075"/>
                </a:cubicBezTo>
                <a:lnTo>
                  <a:pt x="0" y="91675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9091" tIns="169091" rIns="169091" bIns="16909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>
                <a:latin typeface="+mj-lt"/>
              </a:rPr>
              <a:t>Post-Education Survey</a:t>
            </a:r>
          </a:p>
        </p:txBody>
      </p:sp>
    </p:spTree>
    <p:extLst>
      <p:ext uri="{BB962C8B-B14F-4D97-AF65-F5344CB8AC3E}">
        <p14:creationId xmlns:p14="http://schemas.microsoft.com/office/powerpoint/2010/main" val="277321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3" y="608288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Design: Recruitment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AC67B7-64B5-73E9-3EA1-7353F386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93" y="1052622"/>
            <a:ext cx="11302964" cy="402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4A223D-AA14-44B4-5540-531B6B7F77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0"/>
          <a:stretch/>
        </p:blipFill>
        <p:spPr>
          <a:xfrm>
            <a:off x="1878459" y="1975083"/>
            <a:ext cx="3807693" cy="4122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C6029E-D339-522D-09FE-36F3F4DE72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66" t="7006" r="9345"/>
          <a:stretch/>
        </p:blipFill>
        <p:spPr>
          <a:xfrm>
            <a:off x="6496049" y="1975083"/>
            <a:ext cx="3464807" cy="4273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84F6C6-55F3-D388-63C4-2D2D10B6F59A}"/>
              </a:ext>
            </a:extLst>
          </p:cNvPr>
          <p:cNvSpPr txBox="1"/>
          <p:nvPr/>
        </p:nvSpPr>
        <p:spPr>
          <a:xfrm>
            <a:off x="3150869" y="1361904"/>
            <a:ext cx="1262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Flyer</a:t>
            </a:r>
            <a:endParaRPr lang="en-US" b="1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FF782B-A6FE-0E55-0396-53C9A7B8DB28}"/>
              </a:ext>
            </a:extLst>
          </p:cNvPr>
          <p:cNvSpPr txBox="1"/>
          <p:nvPr/>
        </p:nvSpPr>
        <p:spPr>
          <a:xfrm>
            <a:off x="6752871" y="1361905"/>
            <a:ext cx="2951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Recruitment Email</a:t>
            </a:r>
            <a:endParaRPr lang="en-US" b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694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3" y="144615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Design: Survey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AC67B7-64B5-73E9-3EA1-7353F386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93" y="630332"/>
            <a:ext cx="11302964" cy="402371"/>
          </a:xfrm>
          <a:prstGeom prst="rect">
            <a:avLst/>
          </a:prstGeom>
        </p:spPr>
      </p:pic>
      <p:graphicFrame>
        <p:nvGraphicFramePr>
          <p:cNvPr id="10" name="Text Placeholder 2">
            <a:extLst>
              <a:ext uri="{FF2B5EF4-FFF2-40B4-BE49-F238E27FC236}">
                <a16:creationId xmlns:a16="http://schemas.microsoft.com/office/drawing/2014/main" id="{D8BC0E13-28A7-9AB1-33F3-7A25714C39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020522"/>
              </p:ext>
            </p:extLst>
          </p:nvPr>
        </p:nvGraphicFramePr>
        <p:xfrm>
          <a:off x="362233" y="924753"/>
          <a:ext cx="11467182" cy="5215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51AB67D-8678-89C2-84D8-DA5473F78F01}"/>
              </a:ext>
            </a:extLst>
          </p:cNvPr>
          <p:cNvSpPr txBox="1"/>
          <p:nvPr/>
        </p:nvSpPr>
        <p:spPr>
          <a:xfrm>
            <a:off x="5545226" y="5285314"/>
            <a:ext cx="3929171" cy="99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Education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Previous Oncology Nursing Experience </a:t>
            </a:r>
          </a:p>
          <a:p>
            <a:pPr marL="114300" lvl="1" indent="-114300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Primary Unit of Employment </a:t>
            </a:r>
          </a:p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8CB601-F6E0-20F4-0205-FD3794A0CD34}"/>
              </a:ext>
            </a:extLst>
          </p:cNvPr>
          <p:cNvSpPr txBox="1"/>
          <p:nvPr/>
        </p:nvSpPr>
        <p:spPr>
          <a:xfrm>
            <a:off x="10498093" y="6371429"/>
            <a:ext cx="609407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(Magon et al., 2023)</a:t>
            </a:r>
          </a:p>
        </p:txBody>
      </p:sp>
    </p:spTree>
    <p:extLst>
      <p:ext uri="{BB962C8B-B14F-4D97-AF65-F5344CB8AC3E}">
        <p14:creationId xmlns:p14="http://schemas.microsoft.com/office/powerpoint/2010/main" val="3124802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90" y="268785"/>
            <a:ext cx="11610500" cy="589032"/>
          </a:xfrm>
        </p:spPr>
        <p:txBody>
          <a:bodyPr>
            <a:noAutofit/>
          </a:bodyPr>
          <a:lstStyle/>
          <a:p>
            <a:r>
              <a:rPr lang="en-US" sz="3200"/>
              <a:t>Study Design: Participant Surveys &amp; Education Intervention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634663" y="6344054"/>
            <a:ext cx="1100137" cy="365125"/>
          </a:xfrm>
        </p:spPr>
        <p:txBody>
          <a:bodyPr/>
          <a:lstStyle/>
          <a:p>
            <a:fld id="{3086EA1D-707D-B54C-8FFB-433BD1A27D0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EE2299-1293-78DB-2C45-7A077722C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00" y="715188"/>
            <a:ext cx="11302964" cy="402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3F4DF4-677B-D44E-ACC2-579815495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5198" y="692640"/>
            <a:ext cx="2787592" cy="5738326"/>
          </a:xfrm>
          <a:prstGeom prst="rect">
            <a:avLst/>
          </a:prstGeom>
        </p:spPr>
      </p:pic>
      <p:pic>
        <p:nvPicPr>
          <p:cNvPr id="6" name="Video 3">
            <a:hlinkClick r:id="" action="ppaction://media"/>
            <a:extLst>
              <a:ext uri="{FF2B5EF4-FFF2-40B4-BE49-F238E27FC236}">
                <a16:creationId xmlns:a16="http://schemas.microsoft.com/office/drawing/2014/main" id="{B39B93F8-9D2A-E380-8769-EF113BF6BA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b="8699"/>
          <a:stretch/>
        </p:blipFill>
        <p:spPr>
          <a:xfrm>
            <a:off x="9169284" y="1336860"/>
            <a:ext cx="2412576" cy="4902805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A849505-BFB3-7C69-5FD8-7C70E04A2EE3}"/>
                  </a:ext>
                </a:extLst>
              </p14:cNvPr>
              <p14:cNvContentPartPr/>
              <p14:nvPr/>
            </p14:nvContentPartPr>
            <p14:xfrm>
              <a:off x="10587064" y="6245019"/>
              <a:ext cx="14040" cy="752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A849505-BFB3-7C69-5FD8-7C70E04A2E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578064" y="6236019"/>
                <a:ext cx="3168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D34F4ED-8C4D-6B68-6DF4-9EB4B9082921}"/>
                  </a:ext>
                </a:extLst>
              </p14:cNvPr>
              <p14:cNvContentPartPr/>
              <p14:nvPr/>
            </p14:nvContentPartPr>
            <p14:xfrm>
              <a:off x="10632064" y="6534925"/>
              <a:ext cx="36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D34F4ED-8C4D-6B68-6DF4-9EB4B908292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569064" y="647192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507F5488-4DFB-4A8B-8C20-D08C5061D038}"/>
                  </a:ext>
                </a:extLst>
              </p14:cNvPr>
              <p14:cNvContentPartPr/>
              <p14:nvPr/>
            </p14:nvContentPartPr>
            <p14:xfrm>
              <a:off x="10676704" y="6481285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507F5488-4DFB-4A8B-8C20-D08C5061D03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613704" y="6418285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F400B5A7-F963-5F71-721A-AB6EBBE61B88}"/>
                  </a:ext>
                </a:extLst>
              </p14:cNvPr>
              <p14:cNvContentPartPr/>
              <p14:nvPr/>
            </p14:nvContentPartPr>
            <p14:xfrm>
              <a:off x="10542064" y="6606565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F400B5A7-F963-5F71-721A-AB6EBBE61B8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79064" y="6543565"/>
                <a:ext cx="12600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035923A9-9529-B24D-3132-DBB5D46FB831}"/>
              </a:ext>
            </a:extLst>
          </p:cNvPr>
          <p:cNvGrpSpPr/>
          <p:nvPr/>
        </p:nvGrpSpPr>
        <p:grpSpPr>
          <a:xfrm>
            <a:off x="8094784" y="6533485"/>
            <a:ext cx="125640" cy="73440"/>
            <a:chOff x="8094784" y="6533485"/>
            <a:chExt cx="125640" cy="7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04B2E76-DF41-7907-7BB5-3D1EEAAE0F9C}"/>
                    </a:ext>
                  </a:extLst>
                </p14:cNvPr>
                <p14:cNvContentPartPr/>
                <p14:nvPr/>
              </p14:nvContentPartPr>
              <p14:xfrm>
                <a:off x="8094784" y="6533485"/>
                <a:ext cx="360" cy="1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04B2E76-DF41-7907-7BB5-3D1EEAAE0F9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031784" y="6470485"/>
                  <a:ext cx="1260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27BF248-2692-9120-78CB-68D46C0C9ED8}"/>
                    </a:ext>
                  </a:extLst>
                </p14:cNvPr>
                <p14:cNvContentPartPr/>
                <p14:nvPr/>
              </p14:nvContentPartPr>
              <p14:xfrm>
                <a:off x="8112784" y="6543925"/>
                <a:ext cx="360" cy="3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27BF248-2692-9120-78CB-68D46C0C9E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049784" y="648092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0A4E1A0-5006-1976-EFFE-E43EC93236AB}"/>
                    </a:ext>
                  </a:extLst>
                </p14:cNvPr>
                <p14:cNvContentPartPr/>
                <p14:nvPr/>
              </p14:nvContentPartPr>
              <p14:xfrm>
                <a:off x="8220064" y="6606565"/>
                <a:ext cx="360" cy="3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0A4E1A0-5006-1976-EFFE-E43EC93236A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157064" y="6543565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7EA14CD-13C7-7BBC-97E3-7C61D84BFE2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300" y="1329487"/>
            <a:ext cx="8561294" cy="26549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D0BB1D-3505-B306-9D9D-340A46B25C8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9184" y="3978040"/>
            <a:ext cx="8580344" cy="2710836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DDAC5F9B-198A-597D-E06E-9A484D7437F1}"/>
              </a:ext>
            </a:extLst>
          </p:cNvPr>
          <p:cNvSpPr/>
          <p:nvPr/>
        </p:nvSpPr>
        <p:spPr>
          <a:xfrm>
            <a:off x="6553562" y="5334001"/>
            <a:ext cx="2191825" cy="1361854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360F75-DDDF-5FF7-5B9D-8F656D20B554}"/>
              </a:ext>
            </a:extLst>
          </p:cNvPr>
          <p:cNvSpPr/>
          <p:nvPr/>
        </p:nvSpPr>
        <p:spPr>
          <a:xfrm>
            <a:off x="111999" y="1281952"/>
            <a:ext cx="2200894" cy="1391394"/>
          </a:xfrm>
          <a:prstGeom prst="rect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703372F-3E19-90C3-2C8F-F839406EA806}"/>
                  </a:ext>
                </a:extLst>
              </p14:cNvPr>
              <p14:cNvContentPartPr/>
              <p14:nvPr/>
            </p14:nvContentPartPr>
            <p14:xfrm>
              <a:off x="9172380" y="6238485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703372F-3E19-90C3-2C8F-F839406EA80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166260" y="6232365"/>
                <a:ext cx="12600" cy="126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3FA6A315-0C23-4A7E-7D5E-4252941F289F}"/>
              </a:ext>
            </a:extLst>
          </p:cNvPr>
          <p:cNvGrpSpPr/>
          <p:nvPr/>
        </p:nvGrpSpPr>
        <p:grpSpPr>
          <a:xfrm>
            <a:off x="9143220" y="6106725"/>
            <a:ext cx="143640" cy="179640"/>
            <a:chOff x="9143220" y="6106725"/>
            <a:chExt cx="143640" cy="17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2781116-FA52-E7D3-A79B-91DFC40F3A03}"/>
                    </a:ext>
                  </a:extLst>
                </p14:cNvPr>
                <p14:cNvContentPartPr/>
                <p14:nvPr/>
              </p14:nvContentPartPr>
              <p14:xfrm>
                <a:off x="9161940" y="6106725"/>
                <a:ext cx="124920" cy="170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2781116-FA52-E7D3-A79B-91DFC40F3A0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55820" y="6100605"/>
                  <a:ext cx="1371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DDBF554-3704-5C3B-6910-D4111A4A1CD0}"/>
                    </a:ext>
                  </a:extLst>
                </p14:cNvPr>
                <p14:cNvContentPartPr/>
                <p14:nvPr/>
              </p14:nvContentPartPr>
              <p14:xfrm>
                <a:off x="9152580" y="6145965"/>
                <a:ext cx="77040" cy="1404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DDBF554-3704-5C3B-6910-D4111A4A1CD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146431" y="6139845"/>
                  <a:ext cx="89337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1F7CEA5-1A75-EF5F-C9A3-460DA7B0B1A4}"/>
                    </a:ext>
                  </a:extLst>
                </p14:cNvPr>
                <p14:cNvContentPartPr/>
                <p14:nvPr/>
              </p14:nvContentPartPr>
              <p14:xfrm>
                <a:off x="9143220" y="6135165"/>
                <a:ext cx="77040" cy="132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1F7CEA5-1A75-EF5F-C9A3-460DA7B0B1A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137071" y="6129028"/>
                  <a:ext cx="89337" cy="144753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BF0FF0D-4D06-60A7-8EAF-32DC94812AEC}"/>
              </a:ext>
            </a:extLst>
          </p:cNvPr>
          <p:cNvGrpSpPr/>
          <p:nvPr/>
        </p:nvGrpSpPr>
        <p:grpSpPr>
          <a:xfrm>
            <a:off x="11448660" y="6084765"/>
            <a:ext cx="144000" cy="220680"/>
            <a:chOff x="11448660" y="6084765"/>
            <a:chExt cx="144000" cy="22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F6BDEF1-A170-B675-40D0-7508A9D855A4}"/>
                    </a:ext>
                  </a:extLst>
                </p14:cNvPr>
                <p14:cNvContentPartPr/>
                <p14:nvPr/>
              </p14:nvContentPartPr>
              <p14:xfrm>
                <a:off x="11544060" y="6238485"/>
                <a:ext cx="36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F6BDEF1-A170-B675-40D0-7508A9D855A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537940" y="623236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2CC6BB0-C2CF-4CA0-B6CB-C86B2D3FB6AF}"/>
                    </a:ext>
                  </a:extLst>
                </p14:cNvPr>
                <p14:cNvContentPartPr/>
                <p14:nvPr/>
              </p14:nvContentPartPr>
              <p14:xfrm>
                <a:off x="11582220" y="6229125"/>
                <a:ext cx="3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2CC6BB0-C2CF-4CA0-B6CB-C86B2D3FB6A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576100" y="6223005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44C86E4-7801-8DC7-4020-CB00E0B6D489}"/>
                    </a:ext>
                  </a:extLst>
                </p14:cNvPr>
                <p14:cNvContentPartPr/>
                <p14:nvPr/>
              </p14:nvContentPartPr>
              <p14:xfrm>
                <a:off x="11538300" y="6190965"/>
                <a:ext cx="44280" cy="507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44C86E4-7801-8DC7-4020-CB00E0B6D4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532130" y="6184888"/>
                  <a:ext cx="56620" cy="629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C1EF6B9-F542-AC4F-039C-1F2473526CEB}"/>
                    </a:ext>
                  </a:extLst>
                </p14:cNvPr>
                <p14:cNvContentPartPr/>
                <p14:nvPr/>
              </p14:nvContentPartPr>
              <p14:xfrm>
                <a:off x="11448660" y="6084765"/>
                <a:ext cx="144000" cy="2206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C1EF6B9-F542-AC4F-039C-1F2473526CE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442555" y="6078635"/>
                  <a:ext cx="156209" cy="2329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84812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/>
              <a:t>Results</a:t>
            </a:r>
            <a:br>
              <a:rPr lang="en-US"/>
            </a:br>
            <a:r>
              <a:rPr lang="en-US" sz="2000"/>
              <a:t>Key findings: Improved self-efficacy in recognizing cardiotoxicity.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0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1507864" y="2673481"/>
            <a:ext cx="91626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Monitor for signs and symptoms of deteriorating cardiovascular functions over time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01529" y="1909431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6293225" y="4294097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8032378" y="4294097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6989981" y="3034534"/>
            <a:ext cx="527055" cy="1763191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5995853" y="449338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3.19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7680355" y="448142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3.77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6528725" y="3392180"/>
            <a:ext cx="12805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 = </a:t>
            </a:r>
            <a:r>
              <a:rPr lang="en-US" sz="1400"/>
              <a:t>0.0021</a:t>
            </a:r>
            <a:r>
              <a:rPr lang="en-US" sz="1400" b="0" i="1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1400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B2521B80-9E8B-02B5-2CAC-79443B94E3FA}"/>
              </a:ext>
            </a:extLst>
          </p:cNvPr>
          <p:cNvSpPr/>
          <p:nvPr/>
        </p:nvSpPr>
        <p:spPr>
          <a:xfrm flipH="1">
            <a:off x="5082987" y="3738782"/>
            <a:ext cx="499423" cy="241547"/>
          </a:xfrm>
          <a:prstGeom prst="borderCallout1">
            <a:avLst>
              <a:gd name="adj1" fmla="val 44730"/>
              <a:gd name="adj2" fmla="val -6538"/>
              <a:gd name="adj3" fmla="val 196997"/>
              <a:gd name="adj4" fmla="val -12994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509E56C9-B893-A5E4-4120-2A5AACE1FCD0}"/>
              </a:ext>
            </a:extLst>
          </p:cNvPr>
          <p:cNvSpPr/>
          <p:nvPr/>
        </p:nvSpPr>
        <p:spPr>
          <a:xfrm>
            <a:off x="8788265" y="3738782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144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346590"/>
            <a:ext cx="11521751" cy="4697257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Introduction</a:t>
            </a:r>
            <a:r>
              <a:rPr lang="en-US" sz="2000"/>
              <a:t> </a:t>
            </a:r>
          </a:p>
          <a:p>
            <a:pPr lvl="1"/>
            <a:r>
              <a:rPr lang="en-US" sz="1600"/>
              <a:t>Study objective and overview of cardiotoxicity in cancer treatment</a:t>
            </a:r>
            <a:r>
              <a:rPr lang="en-US" sz="18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Background</a:t>
            </a:r>
            <a:r>
              <a:rPr lang="en-US" sz="2000"/>
              <a:t> </a:t>
            </a:r>
          </a:p>
          <a:p>
            <a:pPr lvl="1"/>
            <a:r>
              <a:rPr lang="en-US" sz="1600"/>
              <a:t>Importance of cardiotoxicity and nurse's role in early detection</a:t>
            </a:r>
            <a:r>
              <a:rPr lang="en-US" sz="18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Study Aim </a:t>
            </a:r>
          </a:p>
          <a:p>
            <a:pPr lvl="1"/>
            <a:r>
              <a:rPr lang="en-US" sz="1600"/>
              <a:t>Objective: Assess educational intervention on nurse's self-efficacy.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Methodology</a:t>
            </a:r>
            <a:r>
              <a:rPr lang="en-US" sz="2000"/>
              <a:t> </a:t>
            </a:r>
          </a:p>
          <a:p>
            <a:pPr lvl="1"/>
            <a:r>
              <a:rPr lang="en-US" sz="1600"/>
              <a:t>Sample/Setting, study design, &amp; intervention overview.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/>
              <a:t>Results</a:t>
            </a:r>
            <a:r>
              <a:rPr lang="en-US" sz="2200"/>
              <a:t> 	</a:t>
            </a:r>
          </a:p>
          <a:p>
            <a:pPr lvl="1"/>
            <a:r>
              <a:rPr lang="en-US" sz="1600"/>
              <a:t>Key findings: Improved self-efficacy in recognizing cardiotoxicity.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Discussion</a:t>
            </a:r>
            <a:r>
              <a:rPr lang="en-US" sz="2000"/>
              <a:t> </a:t>
            </a:r>
          </a:p>
          <a:p>
            <a:pPr lvl="1"/>
            <a:r>
              <a:rPr lang="en-US" sz="1600"/>
              <a:t>Significance of results and study limitations.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Implications</a:t>
            </a:r>
            <a:r>
              <a:rPr lang="en-US" sz="2000"/>
              <a:t> </a:t>
            </a:r>
          </a:p>
          <a:p>
            <a:pPr lvl="1"/>
            <a:r>
              <a:rPr lang="en-US" sz="1600"/>
              <a:t>Impact on healthcare systems, healthcare economics, and nursing practice.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/>
              <a:t>Conclusion &amp; Q&amp;A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Agenda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9270" y="900501"/>
            <a:ext cx="11277600" cy="365760"/>
          </a:xfrm>
        </p:spPr>
        <p:txBody>
          <a:bodyPr/>
          <a:lstStyle/>
          <a:p>
            <a:r>
              <a:rPr lang="en-US" sz="1500"/>
              <a:t>Enhancing Nurse Competence in Early Recognition of Cardiotoxicity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4314E02-B829-D46D-EAE9-83F73BD793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45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624395" y="2534682"/>
            <a:ext cx="109432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Recognize the signs and symptoms of secondary cardiotoxicity caused by chemotherapy treatments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848266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2877673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7540070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5027569" y="1583387"/>
            <a:ext cx="523220" cy="4661649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2459423" y="446791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1.88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7164009" y="446791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3.65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4487547" y="3378084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1692757" y="3775515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211843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268312" y="3797240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9335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314325" y="2555556"/>
            <a:ext cx="11563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Recognize which chemotherapy treatments can damage the heart in reversible and irreversible ways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848266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2850778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7306986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4897581" y="1686481"/>
            <a:ext cx="523220" cy="4455461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2459423" y="446791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1.85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6930925" y="4484318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4344108" y="3378084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1692757" y="3775515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211843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010751" y="3797541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7984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727501" y="2535626"/>
            <a:ext cx="107716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Recognize chemotherapy treatments that may lead to both early and late cardiovascular damage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848266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3137650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7289050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5027569" y="1843363"/>
            <a:ext cx="523220" cy="4141698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2517476" y="4485889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1.92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6949383" y="4470579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4478582" y="3378084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2016809" y="3735912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211843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056014" y="3813596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1865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124302" y="2541760"/>
            <a:ext cx="116440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Identify risk factors, both modifiable and not, for chemotherapy-related cardiovascular complications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848266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2779058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8006230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5211342" y="1292035"/>
            <a:ext cx="523220" cy="5244353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2459423" y="446791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1.78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7630169" y="4541803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3.81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4648914" y="3360509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1692757" y="3775515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211843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753724" y="3777416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3878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457946" y="2545796"/>
            <a:ext cx="109432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Monitor the factors that may have a negative impact on cardiovascular clinical outcomes over time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848266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3933385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7934510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5762677" y="1915083"/>
            <a:ext cx="523220" cy="3998258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3506725" y="4489792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2.23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7484592" y="4517780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3.77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5263114" y="3335736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2786452" y="3749994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211843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753724" y="3777416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695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1" y="472481"/>
            <a:ext cx="11610500" cy="589032"/>
          </a:xfrm>
        </p:spPr>
        <p:txBody>
          <a:bodyPr>
            <a:noAutofit/>
          </a:bodyPr>
          <a:lstStyle/>
          <a:p>
            <a:r>
              <a:rPr lang="en-US" sz="4000"/>
              <a:t>Results: Pre- &amp; Post-Education Survey Comparative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0F66A6-88CC-788B-8C5A-96BBC48A99C2}"/>
              </a:ext>
            </a:extLst>
          </p:cNvPr>
          <p:cNvSpPr txBox="1"/>
          <p:nvPr/>
        </p:nvSpPr>
        <p:spPr>
          <a:xfrm>
            <a:off x="204982" y="2134878"/>
            <a:ext cx="11610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u="none" strike="noStrike" baseline="0">
                <a:solidFill>
                  <a:srgbClr val="000000"/>
                </a:solidFill>
              </a:rPr>
              <a:t>Educate the patient undergoing cardiotoxic chemotherapy on how to recognize the symptoms and indicators of altered cardiovascular function (examples: fatigue, pain, dizziness)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952F5F-FFD3-AD78-340B-5596C0F52540}"/>
              </a:ext>
            </a:extLst>
          </p:cNvPr>
          <p:cNvGrpSpPr/>
          <p:nvPr/>
        </p:nvGrpSpPr>
        <p:grpSpPr>
          <a:xfrm>
            <a:off x="0" y="3916130"/>
            <a:ext cx="12038576" cy="1267499"/>
            <a:chOff x="-80682" y="3214574"/>
            <a:chExt cx="12038576" cy="12674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10E7A62-C539-4A70-2A4F-67C07AC6E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F35054-D3FA-D850-2A8A-84D9981D08BA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A0F0D8-3FCF-E1D2-8086-DB7DFB411ACD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171777-F1FE-020E-78F5-88ABE79A41B3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6AF49A-C9CA-C25E-151D-06506CA7A5AF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5B443E-578A-92F1-FC96-4E1D31F42358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958B416-6437-275D-F9CA-09CB0291CEC0}"/>
              </a:ext>
            </a:extLst>
          </p:cNvPr>
          <p:cNvSpPr txBox="1"/>
          <p:nvPr/>
        </p:nvSpPr>
        <p:spPr>
          <a:xfrm>
            <a:off x="5444359" y="1439165"/>
            <a:ext cx="970384" cy="754053"/>
          </a:xfrm>
          <a:prstGeom prst="rect">
            <a:avLst/>
          </a:prstGeom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#7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592B83-3297-8839-5D5C-D0B78D7DC4E7}"/>
              </a:ext>
            </a:extLst>
          </p:cNvPr>
          <p:cNvSpPr/>
          <p:nvPr/>
        </p:nvSpPr>
        <p:spPr>
          <a:xfrm>
            <a:off x="3933385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46CA066-3E0A-4DA6-90C4-C1F603BFD048}"/>
              </a:ext>
            </a:extLst>
          </p:cNvPr>
          <p:cNvSpPr/>
          <p:nvPr/>
        </p:nvSpPr>
        <p:spPr>
          <a:xfrm>
            <a:off x="7423519" y="4310498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B6BFB22C-71CC-B050-6B7B-5D16F972A46C}"/>
              </a:ext>
            </a:extLst>
          </p:cNvPr>
          <p:cNvSpPr/>
          <p:nvPr/>
        </p:nvSpPr>
        <p:spPr>
          <a:xfrm rot="16200000">
            <a:off x="5502699" y="2175061"/>
            <a:ext cx="523220" cy="3478301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27D1ED-0EE6-012A-71C0-22FE4602AB11}"/>
              </a:ext>
            </a:extLst>
          </p:cNvPr>
          <p:cNvSpPr txBox="1"/>
          <p:nvPr/>
        </p:nvSpPr>
        <p:spPr>
          <a:xfrm>
            <a:off x="3506725" y="4489792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M = 2.23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7F6056-6F6C-5400-2A09-EAA19C5A4A42}"/>
              </a:ext>
            </a:extLst>
          </p:cNvPr>
          <p:cNvSpPr txBox="1"/>
          <p:nvPr/>
        </p:nvSpPr>
        <p:spPr>
          <a:xfrm>
            <a:off x="7018155" y="4513294"/>
            <a:ext cx="909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M = 3.58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06607B-4D4D-F481-7B8F-6E0AF7331EB5}"/>
              </a:ext>
            </a:extLst>
          </p:cNvPr>
          <p:cNvSpPr txBox="1"/>
          <p:nvPr/>
        </p:nvSpPr>
        <p:spPr>
          <a:xfrm>
            <a:off x="4949728" y="3371397"/>
            <a:ext cx="144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p</a:t>
            </a:r>
            <a:r>
              <a:rPr lang="en-US" sz="1400"/>
              <a:t> &lt; 0.0001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0CD9B-B417-032B-27F3-CBF5BAFD059C}"/>
              </a:ext>
            </a:extLst>
          </p:cNvPr>
          <p:cNvSpPr txBox="1"/>
          <p:nvPr/>
        </p:nvSpPr>
        <p:spPr>
          <a:xfrm>
            <a:off x="404228" y="422854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A0B027-9C30-4A9B-735A-0FD3B94FE939}"/>
              </a:ext>
            </a:extLst>
          </p:cNvPr>
          <p:cNvSpPr txBox="1"/>
          <p:nvPr/>
        </p:nvSpPr>
        <p:spPr>
          <a:xfrm>
            <a:off x="11290913" y="4198189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5" name="Callout: Line 24">
            <a:extLst>
              <a:ext uri="{FF2B5EF4-FFF2-40B4-BE49-F238E27FC236}">
                <a16:creationId xmlns:a16="http://schemas.microsoft.com/office/drawing/2014/main" id="{D9CC5F70-7D50-2A0A-0C03-9F761DA1A615}"/>
              </a:ext>
            </a:extLst>
          </p:cNvPr>
          <p:cNvSpPr/>
          <p:nvPr/>
        </p:nvSpPr>
        <p:spPr>
          <a:xfrm flipH="1">
            <a:off x="2786452" y="3795339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196997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Pre</a:t>
            </a:r>
            <a:r>
              <a:rPr lang="en-US"/>
              <a:t> </a:t>
            </a:r>
          </a:p>
        </p:txBody>
      </p:sp>
      <p:sp>
        <p:nvSpPr>
          <p:cNvPr id="26" name="Callout: Line 25">
            <a:extLst>
              <a:ext uri="{FF2B5EF4-FFF2-40B4-BE49-F238E27FC236}">
                <a16:creationId xmlns:a16="http://schemas.microsoft.com/office/drawing/2014/main" id="{141A189F-9D6C-BD7A-5D40-4BDC576E1F0A}"/>
              </a:ext>
            </a:extLst>
          </p:cNvPr>
          <p:cNvSpPr/>
          <p:nvPr/>
        </p:nvSpPr>
        <p:spPr>
          <a:xfrm>
            <a:off x="8098294" y="3795339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Post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813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CFA464-6BBA-E755-1CE0-26E0D3F4E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16" y="766997"/>
            <a:ext cx="11302964" cy="40237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E27F4C0-BC05-2619-DDC5-0E1B18D81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16" y="596418"/>
            <a:ext cx="11302964" cy="589032"/>
          </a:xfrm>
        </p:spPr>
        <p:txBody>
          <a:bodyPr>
            <a:normAutofit fontScale="90000"/>
          </a:bodyPr>
          <a:lstStyle/>
          <a:p>
            <a:r>
              <a:rPr lang="en-US" sz="4000"/>
              <a:t>Results: Pre- &amp; Post-Education Survey Comparative Analysis </a:t>
            </a:r>
            <a:br>
              <a:rPr lang="en-US" sz="4800"/>
            </a:br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3A917F9-422F-52E3-9EDD-2CB497BFE5AE}"/>
              </a:ext>
            </a:extLst>
          </p:cNvPr>
          <p:cNvSpPr txBox="1">
            <a:spLocks/>
          </p:cNvSpPr>
          <p:nvPr/>
        </p:nvSpPr>
        <p:spPr>
          <a:xfrm>
            <a:off x="124301" y="472481"/>
            <a:ext cx="11610500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fontAlgn="t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i="1" kern="1200" cap="none" baseline="0" dirty="0">
                <a:solidFill>
                  <a:schemeClr val="tx1"/>
                </a:solidFill>
                <a:latin typeface="Franklin Gothic Medium Cond" panose="020B0606030402020204" pitchFamily="34" charset="0"/>
                <a:ea typeface="+mj-ea"/>
                <a:cs typeface="+mj-cs"/>
              </a:defRPr>
            </a:lvl1pPr>
          </a:lstStyle>
          <a:p>
            <a:endParaRPr lang="en-US" sz="400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0FAACAA-BE67-3468-F3D0-94F677B5E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20343"/>
              </p:ext>
            </p:extLst>
          </p:nvPr>
        </p:nvGraphicFramePr>
        <p:xfrm>
          <a:off x="242259" y="2671475"/>
          <a:ext cx="11707481" cy="249218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579374">
                  <a:extLst>
                    <a:ext uri="{9D8B030D-6E8A-4147-A177-3AD203B41FA5}">
                      <a16:colId xmlns:a16="http://schemas.microsoft.com/office/drawing/2014/main" val="3128342998"/>
                    </a:ext>
                  </a:extLst>
                </a:gridCol>
                <a:gridCol w="1375666">
                  <a:extLst>
                    <a:ext uri="{9D8B030D-6E8A-4147-A177-3AD203B41FA5}">
                      <a16:colId xmlns:a16="http://schemas.microsoft.com/office/drawing/2014/main" val="360666801"/>
                    </a:ext>
                  </a:extLst>
                </a:gridCol>
                <a:gridCol w="1752441">
                  <a:extLst>
                    <a:ext uri="{9D8B030D-6E8A-4147-A177-3AD203B41FA5}">
                      <a16:colId xmlns:a16="http://schemas.microsoft.com/office/drawing/2014/main" val="1833307859"/>
                    </a:ext>
                  </a:extLst>
                </a:gridCol>
              </a:tblGrid>
              <a:tr h="614662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cap="none" baseline="0">
                          <a:solidFill>
                            <a:schemeClr val="tx1"/>
                          </a:solidFill>
                        </a:rPr>
                        <a:t>Yes</a:t>
                      </a:r>
                      <a:endParaRPr lang="en-US" sz="2000" b="0" i="0" kern="1200" cap="none" baseline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cap="none" baseline="0">
                          <a:solidFill>
                            <a:schemeClr val="tx1"/>
                          </a:solidFill>
                        </a:rPr>
                        <a:t>No</a:t>
                      </a:r>
                      <a:endParaRPr lang="en-US" sz="2000" b="0" i="0" kern="1200" cap="none" baseline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767246"/>
                  </a:ext>
                </a:extLst>
              </a:tr>
              <a:tr h="8163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kern="1200">
                          <a:ln w="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Before</a:t>
                      </a:r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 taking part in this education, do you think you can recognize a patient with symptoms of cancer therapy-related cardiotoxicity? </a:t>
                      </a:r>
                      <a:endParaRPr lang="en-US"/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</a:t>
                      </a:r>
                    </a:p>
                    <a:p>
                      <a:pPr algn="ctr"/>
                      <a:r>
                        <a:rPr lang="en-US"/>
                        <a:t>(7.7%)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24</a:t>
                      </a:r>
                    </a:p>
                    <a:p>
                      <a:pPr algn="ctr"/>
                      <a:r>
                        <a:rPr lang="en-US"/>
                        <a:t>(92.3%)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439083"/>
                  </a:ext>
                </a:extLst>
              </a:tr>
              <a:tr h="1061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kern="1200">
                          <a:ln w="0"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After</a:t>
                      </a:r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 taking part in this education, do you think you can recognize a patient with symptoms of cancer therapy-related cardiotoxicity? </a:t>
                      </a:r>
                      <a:endParaRPr lang="en-US"/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26</a:t>
                      </a:r>
                    </a:p>
                    <a:p>
                      <a:pPr algn="ctr"/>
                      <a:r>
                        <a:rPr lang="en-US"/>
                        <a:t>(100%)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  <a:p>
                      <a:pPr algn="ctr"/>
                      <a:r>
                        <a:rPr lang="en-US"/>
                        <a:t>(0%)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904180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44AF140-C3E0-9EBD-6568-8A2578D3E764}"/>
              </a:ext>
            </a:extLst>
          </p:cNvPr>
          <p:cNvSpPr txBox="1"/>
          <p:nvPr/>
        </p:nvSpPr>
        <p:spPr>
          <a:xfrm>
            <a:off x="4248237" y="2073218"/>
            <a:ext cx="388556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000" i="1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Self-efficacy yes or no question </a:t>
            </a:r>
          </a:p>
        </p:txBody>
      </p:sp>
    </p:spTree>
    <p:extLst>
      <p:ext uri="{BB962C8B-B14F-4D97-AF65-F5344CB8AC3E}">
        <p14:creationId xmlns:p14="http://schemas.microsoft.com/office/powerpoint/2010/main" val="40217130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/>
              <a:t>Discussion </a:t>
            </a:r>
            <a:br>
              <a:rPr lang="en-US"/>
            </a:br>
            <a:r>
              <a:rPr lang="en-US" sz="2000"/>
              <a:t>Significance of  the results and study limitations.</a:t>
            </a:r>
          </a:p>
        </p:txBody>
      </p:sp>
    </p:spTree>
    <p:extLst>
      <p:ext uri="{BB962C8B-B14F-4D97-AF65-F5344CB8AC3E}">
        <p14:creationId xmlns:p14="http://schemas.microsoft.com/office/powerpoint/2010/main" val="2702986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223D8-6A9A-4BED-D9A3-4B3AFFA3D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3505" y="3332715"/>
            <a:ext cx="3319461" cy="339561"/>
          </a:xfrm>
        </p:spPr>
        <p:txBody>
          <a:bodyPr/>
          <a:lstStyle/>
          <a:p>
            <a:r>
              <a:rPr lang="en-US"/>
              <a:t>High-level of formal education among study participants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524A7-DB40-6488-B98E-6E7DAE3C36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7942" y="4062324"/>
            <a:ext cx="2950588" cy="1691333"/>
          </a:xfrm>
        </p:spPr>
        <p:txBody>
          <a:bodyPr/>
          <a:lstStyle/>
          <a:p>
            <a:pPr algn="ctr"/>
            <a:r>
              <a:rPr lang="en-US"/>
              <a:t>Most common: Bachelor’s degree in nursing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1C50C-521A-C9D6-5FE7-1D47988867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35286" y="3332715"/>
            <a:ext cx="3319461" cy="339561"/>
          </a:xfrm>
        </p:spPr>
        <p:txBody>
          <a:bodyPr/>
          <a:lstStyle/>
          <a:p>
            <a:r>
              <a:rPr lang="en-US"/>
              <a:t>Zero nurses reported prior oncology nursing experience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CDA29C-2E71-8DCB-BC56-29DA754038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2592" y="4062324"/>
            <a:ext cx="2950588" cy="1691333"/>
          </a:xfrm>
        </p:spPr>
        <p:txBody>
          <a:bodyPr/>
          <a:lstStyle/>
          <a:p>
            <a:pPr algn="ctr"/>
            <a:r>
              <a:rPr lang="en-US"/>
              <a:t>Critical data point given the context of the study</a:t>
            </a:r>
          </a:p>
        </p:txBody>
      </p:sp>
      <p:pic>
        <p:nvPicPr>
          <p:cNvPr id="15" name="Picture Placeholder 14" descr="Graduation cap with solid fill">
            <a:extLst>
              <a:ext uri="{FF2B5EF4-FFF2-40B4-BE49-F238E27FC236}">
                <a16:creationId xmlns:a16="http://schemas.microsoft.com/office/drawing/2014/main" id="{F38DC6D2-D16E-5FA0-820C-42A488F4F65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3642" b="23642"/>
          <a:stretch>
            <a:fillRect/>
          </a:stretch>
        </p:blipFill>
        <p:spPr>
          <a:xfrm>
            <a:off x="1706841" y="1933185"/>
            <a:ext cx="1650484" cy="870077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056667-0E00-3B41-5052-C1B408DEB1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65271" y="3429000"/>
            <a:ext cx="3319461" cy="339561"/>
          </a:xfrm>
        </p:spPr>
        <p:txBody>
          <a:bodyPr/>
          <a:lstStyle/>
          <a:p>
            <a:r>
              <a:rPr lang="en-US" b="0"/>
              <a:t>Majority of the respondents were employed in the CCU </a:t>
            </a:r>
          </a:p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3A04DE-6110-296A-574D-A8FA39F3F3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3470" y="4062324"/>
            <a:ext cx="2950588" cy="1691333"/>
          </a:xfrm>
        </p:spPr>
        <p:txBody>
          <a:bodyPr/>
          <a:lstStyle/>
          <a:p>
            <a:pPr algn="ctr"/>
            <a:r>
              <a:rPr lang="en-US" b="0"/>
              <a:t>Focused expertise in cardiac care </a:t>
            </a:r>
            <a:r>
              <a:rPr lang="en-US" sz="1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care</a:t>
            </a:r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A9102F-D049-9A3F-75CB-F6230FB2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Discussion: Demographic Highlights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8F08560-507D-9AB5-0943-99594798BF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BB44F6-B355-13EC-D7C7-303FEEB12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86" y="854055"/>
            <a:ext cx="11302964" cy="402371"/>
          </a:xfrm>
          <a:prstGeom prst="rect">
            <a:avLst/>
          </a:prstGeom>
        </p:spPr>
      </p:pic>
      <p:pic>
        <p:nvPicPr>
          <p:cNvPr id="21" name="Graphic 20" descr="Left Brain with solid fill">
            <a:extLst>
              <a:ext uri="{FF2B5EF4-FFF2-40B4-BE49-F238E27FC236}">
                <a16:creationId xmlns:a16="http://schemas.microsoft.com/office/drawing/2014/main" id="{F219289D-FAE0-D022-7E5B-77C8F24991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3705" y="1632988"/>
            <a:ext cx="1463040" cy="1463040"/>
          </a:xfrm>
          <a:prstGeom prst="rect">
            <a:avLst/>
          </a:prstGeom>
        </p:spPr>
      </p:pic>
      <p:pic>
        <p:nvPicPr>
          <p:cNvPr id="23" name="Graphic 22" descr="Heart with pulse with solid fill">
            <a:extLst>
              <a:ext uri="{FF2B5EF4-FFF2-40B4-BE49-F238E27FC236}">
                <a16:creationId xmlns:a16="http://schemas.microsoft.com/office/drawing/2014/main" id="{B9C93DE6-7D3D-4CED-3C28-4091F09F00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13125" y="1670253"/>
            <a:ext cx="1464984" cy="146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0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5" grpId="0" build="p"/>
      <p:bldP spid="6" grpId="0" build="p"/>
      <p:bldP spid="8" grpId="0" build="p"/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" y="411933"/>
            <a:ext cx="11610500" cy="589032"/>
          </a:xfrm>
        </p:spPr>
        <p:txBody>
          <a:bodyPr>
            <a:normAutofit fontScale="90000"/>
          </a:bodyPr>
          <a:lstStyle/>
          <a:p>
            <a:r>
              <a:rPr lang="en-US"/>
              <a:t>Discussion: Significance of Results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C62599-F7C0-2840-B954-DDB7CEE2D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9" y="900222"/>
            <a:ext cx="11302964" cy="4023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DE2C80-7D22-4F85-43E3-32CEA53F44D9}"/>
              </a:ext>
            </a:extLst>
          </p:cNvPr>
          <p:cNvSpPr txBox="1"/>
          <p:nvPr/>
        </p:nvSpPr>
        <p:spPr>
          <a:xfrm>
            <a:off x="100719" y="1826066"/>
            <a:ext cx="119253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 </a:t>
            </a:r>
          </a:p>
          <a:p>
            <a:endParaRPr lang="en-US" sz="2400" b="1" dirty="0">
              <a:latin typeface="+mj-lt"/>
            </a:endParaRPr>
          </a:p>
          <a:p>
            <a:pPr algn="ctr"/>
            <a:r>
              <a:rPr lang="en-US" sz="2400" b="1" dirty="0">
                <a:latin typeface="+mj-lt"/>
              </a:rPr>
              <a:t>					</a:t>
            </a:r>
          </a:p>
          <a:p>
            <a:pPr algn="ctr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en-US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Cardiac RNs with no previous oncology experience can </a:t>
            </a:r>
            <a:r>
              <a:rPr lang="en-US" sz="2400" dirty="0">
                <a:solidFill>
                  <a:srgbClr val="000000"/>
                </a:solidFill>
                <a:latin typeface="+mj-lt"/>
              </a:rPr>
              <a:t>progress </a:t>
            </a:r>
            <a:r>
              <a:rPr lang="en-US" sz="2400" b="1" u="sng" strike="noStrike" baseline="0" dirty="0">
                <a:solidFill>
                  <a:srgbClr val="000000"/>
                </a:solidFill>
                <a:latin typeface="+mj-lt"/>
              </a:rPr>
              <a:t>from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 little </a:t>
            </a:r>
            <a:r>
              <a:rPr lang="en-US" sz="2400" b="0" i="0" u="none" strike="noStrike" baseline="0">
                <a:solidFill>
                  <a:srgbClr val="000000"/>
                </a:solidFill>
                <a:latin typeface="+mj-lt"/>
              </a:rPr>
              <a:t>confidence </a:t>
            </a:r>
            <a:r>
              <a:rPr lang="en-US" sz="2400" b="1" u="sng" strike="noStrike" baseline="0">
                <a:solidFill>
                  <a:srgbClr val="000000"/>
                </a:solidFill>
                <a:latin typeface="+mj-lt"/>
              </a:rPr>
              <a:t>towards</a:t>
            </a:r>
            <a:r>
              <a:rPr lang="en-US" sz="2400" b="0" i="0" u="none" strike="noStrike" baseline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+mj-lt"/>
              </a:rPr>
              <a:t>confident in early recognition after one educational intervention. </a:t>
            </a:r>
            <a:endParaRPr lang="en-US" sz="2400" dirty="0">
              <a:latin typeface="+mj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53A196B-9226-6F20-E799-CF78159814CB}"/>
              </a:ext>
            </a:extLst>
          </p:cNvPr>
          <p:cNvGrpSpPr/>
          <p:nvPr/>
        </p:nvGrpSpPr>
        <p:grpSpPr>
          <a:xfrm>
            <a:off x="76712" y="3020780"/>
            <a:ext cx="12038576" cy="1267499"/>
            <a:chOff x="-80682" y="3214574"/>
            <a:chExt cx="12038576" cy="126749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80486B7-53C1-1CAF-2702-FBA5A699D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300" y="3214574"/>
              <a:ext cx="11563350" cy="93345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7FBDC1-2614-2680-7FCA-E68D7E7A029B}"/>
                </a:ext>
              </a:extLst>
            </p:cNvPr>
            <p:cNvSpPr txBox="1"/>
            <p:nvPr/>
          </p:nvSpPr>
          <p:spPr>
            <a:xfrm>
              <a:off x="-80682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1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No Confidence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897DD2-7365-3677-8326-A2ABF161E978}"/>
                </a:ext>
              </a:extLst>
            </p:cNvPr>
            <p:cNvSpPr txBox="1"/>
            <p:nvPr/>
          </p:nvSpPr>
          <p:spPr>
            <a:xfrm>
              <a:off x="2492188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2</a:t>
              </a:r>
            </a:p>
            <a:p>
              <a:pPr algn="ctr"/>
              <a:r>
                <a:rPr lang="en-US" sz="1400">
                  <a:solidFill>
                    <a:srgbClr val="000000"/>
                  </a:solidFill>
                </a:rPr>
                <a:t>Little </a:t>
              </a:r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Confidence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9B7840-6E82-06F4-6D2F-2D9CA5AF196E}"/>
                </a:ext>
              </a:extLst>
            </p:cNvPr>
            <p:cNvSpPr txBox="1"/>
            <p:nvPr/>
          </p:nvSpPr>
          <p:spPr>
            <a:xfrm>
              <a:off x="5083171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3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Some Confidence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9CEA9B-CAAD-0AA8-23E9-9223734C3396}"/>
                </a:ext>
              </a:extLst>
            </p:cNvPr>
            <p:cNvSpPr txBox="1"/>
            <p:nvPr/>
          </p:nvSpPr>
          <p:spPr>
            <a:xfrm>
              <a:off x="7674154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4</a:t>
              </a: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Confident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52A5B9D-DEC8-0EA6-8E81-6D40188A36E2}"/>
                </a:ext>
              </a:extLst>
            </p:cNvPr>
            <p:cNvSpPr txBox="1"/>
            <p:nvPr/>
          </p:nvSpPr>
          <p:spPr>
            <a:xfrm>
              <a:off x="10265137" y="3958853"/>
              <a:ext cx="16927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000000"/>
                  </a:solidFill>
                </a:rPr>
                <a:t>5</a:t>
              </a:r>
              <a:endParaRPr lang="en-US" sz="1400" i="0" u="none" strike="noStrike" baseline="0">
                <a:solidFill>
                  <a:srgbClr val="000000"/>
                </a:solidFill>
              </a:endParaRPr>
            </a:p>
            <a:p>
              <a:pPr algn="ctr"/>
              <a:r>
                <a:rPr lang="en-US" sz="1400" i="0" u="none" strike="noStrike" baseline="0">
                  <a:solidFill>
                    <a:srgbClr val="000000"/>
                  </a:solidFill>
                </a:rPr>
                <a:t>High Confidence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95A5000-4DF0-93D9-315F-A9D6597206E4}"/>
              </a:ext>
            </a:extLst>
          </p:cNvPr>
          <p:cNvSpPr txBox="1"/>
          <p:nvPr/>
        </p:nvSpPr>
        <p:spPr>
          <a:xfrm>
            <a:off x="528053" y="3361378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772619-500D-DB27-0274-CA9A82B434F6}"/>
              </a:ext>
            </a:extLst>
          </p:cNvPr>
          <p:cNvSpPr txBox="1"/>
          <p:nvPr/>
        </p:nvSpPr>
        <p:spPr>
          <a:xfrm>
            <a:off x="11502310" y="275991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E8E95E8-02FA-1DC7-728A-D503AE0FECB6}"/>
              </a:ext>
            </a:extLst>
          </p:cNvPr>
          <p:cNvSpPr/>
          <p:nvPr/>
        </p:nvSpPr>
        <p:spPr>
          <a:xfrm>
            <a:off x="3678376" y="3401592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13B5CAB5-E131-E00A-777A-B2371A804B80}"/>
              </a:ext>
            </a:extLst>
          </p:cNvPr>
          <p:cNvSpPr/>
          <p:nvPr/>
        </p:nvSpPr>
        <p:spPr>
          <a:xfrm rot="16200000">
            <a:off x="5532270" y="966016"/>
            <a:ext cx="523220" cy="4075336"/>
          </a:xfrm>
          <a:prstGeom prst="rightBrace">
            <a:avLst>
              <a:gd name="adj1" fmla="val 8333"/>
              <a:gd name="adj2" fmla="val 49492"/>
            </a:avLst>
          </a:prstGeom>
          <a:noFill/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allout: Line 35">
            <a:extLst>
              <a:ext uri="{FF2B5EF4-FFF2-40B4-BE49-F238E27FC236}">
                <a16:creationId xmlns:a16="http://schemas.microsoft.com/office/drawing/2014/main" id="{A1FF4755-D114-4798-971B-21B9673AE42D}"/>
              </a:ext>
            </a:extLst>
          </p:cNvPr>
          <p:cNvSpPr/>
          <p:nvPr/>
        </p:nvSpPr>
        <p:spPr>
          <a:xfrm flipH="1">
            <a:off x="2541566" y="2887699"/>
            <a:ext cx="499423" cy="241547"/>
          </a:xfrm>
          <a:prstGeom prst="borderCallout1">
            <a:avLst>
              <a:gd name="adj1" fmla="val 59575"/>
              <a:gd name="adj2" fmla="val -8333"/>
              <a:gd name="adj3" fmla="val 196997"/>
              <a:gd name="adj4" fmla="val -126358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 dirty="0">
                <a:latin typeface="+mj-lt"/>
              </a:rPr>
              <a:t>From</a:t>
            </a:r>
            <a:r>
              <a:rPr lang="en-US" dirty="0"/>
              <a:t> </a:t>
            </a:r>
          </a:p>
        </p:txBody>
      </p:sp>
      <p:sp>
        <p:nvSpPr>
          <p:cNvPr id="38" name="Callout: Line 37">
            <a:extLst>
              <a:ext uri="{FF2B5EF4-FFF2-40B4-BE49-F238E27FC236}">
                <a16:creationId xmlns:a16="http://schemas.microsoft.com/office/drawing/2014/main" id="{CEBC83C3-5A75-6B2B-209C-F530FE29057B}"/>
              </a:ext>
            </a:extLst>
          </p:cNvPr>
          <p:cNvSpPr/>
          <p:nvPr/>
        </p:nvSpPr>
        <p:spPr>
          <a:xfrm>
            <a:off x="8426466" y="2909391"/>
            <a:ext cx="502920" cy="237744"/>
          </a:xfrm>
          <a:prstGeom prst="borderCallout1">
            <a:avLst>
              <a:gd name="adj1" fmla="val 48916"/>
              <a:gd name="adj2" fmla="val -10116"/>
              <a:gd name="adj3" fmla="val 196798"/>
              <a:gd name="adj4" fmla="val -107141"/>
            </a:avLst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800">
                <a:latin typeface="+mj-lt"/>
              </a:rPr>
              <a:t>To</a:t>
            </a:r>
            <a:r>
              <a:rPr lang="en-US"/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6FCBF1-E898-EA52-C5D6-5E66BD6DFBFD}"/>
              </a:ext>
            </a:extLst>
          </p:cNvPr>
          <p:cNvSpPr txBox="1"/>
          <p:nvPr/>
        </p:nvSpPr>
        <p:spPr>
          <a:xfrm>
            <a:off x="4635292" y="2459639"/>
            <a:ext cx="23182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Educational Intervention </a:t>
            </a:r>
            <a:endParaRPr lang="en-US" sz="1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EF3FB8-08D0-CEFA-C2AF-B0DA4315573D}"/>
              </a:ext>
            </a:extLst>
          </p:cNvPr>
          <p:cNvSpPr txBox="1"/>
          <p:nvPr/>
        </p:nvSpPr>
        <p:spPr>
          <a:xfrm>
            <a:off x="11342363" y="326529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C6FE7B-9025-5E83-BED8-960627EE6A05}"/>
              </a:ext>
            </a:extLst>
          </p:cNvPr>
          <p:cNvSpPr txBox="1"/>
          <p:nvPr/>
        </p:nvSpPr>
        <p:spPr>
          <a:xfrm>
            <a:off x="3486156" y="3557335"/>
            <a:ext cx="1335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Total M = 2.15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39C18-57B9-3A93-3AD0-44B0A14ACE12}"/>
              </a:ext>
            </a:extLst>
          </p:cNvPr>
          <p:cNvSpPr txBox="1"/>
          <p:nvPr/>
        </p:nvSpPr>
        <p:spPr>
          <a:xfrm>
            <a:off x="7252852" y="3559685"/>
            <a:ext cx="1335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Total M = 3.65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C1AC0C-6A5E-500B-C472-88158088BC6A}"/>
              </a:ext>
            </a:extLst>
          </p:cNvPr>
          <p:cNvSpPr/>
          <p:nvPr/>
        </p:nvSpPr>
        <p:spPr>
          <a:xfrm>
            <a:off x="3684857" y="3408074"/>
            <a:ext cx="157377" cy="17929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8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.00139 L 0.33425 -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6" y="-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1855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Study Objective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1140202"/>
            <a:ext cx="11277600" cy="365760"/>
          </a:xfrm>
        </p:spPr>
        <p:txBody>
          <a:bodyPr/>
          <a:lstStyle/>
          <a:p>
            <a:r>
              <a:rPr lang="en-US" sz="1500"/>
              <a:t>Enhancing Nurse Competence in Early Recognition of Cardiotoxicity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4314E02-B829-D46D-EAE9-83F73BD793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3816C2-1575-7302-8A8D-089E5F2E858F}"/>
              </a:ext>
            </a:extLst>
          </p:cNvPr>
          <p:cNvGrpSpPr/>
          <p:nvPr/>
        </p:nvGrpSpPr>
        <p:grpSpPr>
          <a:xfrm>
            <a:off x="746450" y="2070938"/>
            <a:ext cx="7608511" cy="1015663"/>
            <a:chOff x="746450" y="2070938"/>
            <a:chExt cx="7608511" cy="1015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63BB39-E9D6-168A-BFAD-70813191F3D5}"/>
                </a:ext>
              </a:extLst>
            </p:cNvPr>
            <p:cNvSpPr txBox="1"/>
            <p:nvPr/>
          </p:nvSpPr>
          <p:spPr>
            <a:xfrm>
              <a:off x="746450" y="2137613"/>
              <a:ext cx="970384" cy="754053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300" b="1"/>
                <a:t>#1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846567-DF25-B4B9-BD0F-20426A72EF23}"/>
                </a:ext>
              </a:extLst>
            </p:cNvPr>
            <p:cNvSpPr txBox="1"/>
            <p:nvPr/>
          </p:nvSpPr>
          <p:spPr>
            <a:xfrm>
              <a:off x="2031167" y="2070938"/>
              <a:ext cx="6323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To assess the impact of an education intervention on nurses self-efficacy in recognizing symptoms of cardiotoxicity.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615B3AE-F457-76F2-154D-094B9B898AAD}"/>
              </a:ext>
            </a:extLst>
          </p:cNvPr>
          <p:cNvGrpSpPr/>
          <p:nvPr/>
        </p:nvGrpSpPr>
        <p:grpSpPr>
          <a:xfrm>
            <a:off x="746450" y="3987437"/>
            <a:ext cx="7645382" cy="754053"/>
            <a:chOff x="746450" y="3987437"/>
            <a:chExt cx="7645382" cy="7540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EC4CC3-11DD-4604-D8F2-2E03CEBDE21B}"/>
                </a:ext>
              </a:extLst>
            </p:cNvPr>
            <p:cNvSpPr txBox="1"/>
            <p:nvPr/>
          </p:nvSpPr>
          <p:spPr>
            <a:xfrm>
              <a:off x="746450" y="3987437"/>
              <a:ext cx="970384" cy="754053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300" b="1"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pPr algn="ctr"/>
              <a:r>
                <a:rPr lang="en-US"/>
                <a:t>#2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086DEF-4EDC-A1E5-18BD-855E85AF2330}"/>
                </a:ext>
              </a:extLst>
            </p:cNvPr>
            <p:cNvSpPr txBox="1"/>
            <p:nvPr/>
          </p:nvSpPr>
          <p:spPr>
            <a:xfrm>
              <a:off x="1994296" y="4027849"/>
              <a:ext cx="63975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/>
                <a:t>Highlight the importance of enhancing nurse competence in early recognition of cardiotoxic symptoms.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99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" y="411933"/>
            <a:ext cx="11610500" cy="589032"/>
          </a:xfrm>
        </p:spPr>
        <p:txBody>
          <a:bodyPr>
            <a:normAutofit fontScale="90000"/>
          </a:bodyPr>
          <a:lstStyle/>
          <a:p>
            <a:r>
              <a:rPr lang="en-US"/>
              <a:t>Discussion: Limitations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C62599-F7C0-2840-B954-DDB7CEE2D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9" y="900222"/>
            <a:ext cx="11302964" cy="4023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DB0A84-4EE5-6DFF-6D73-47C2BFBC1994}"/>
              </a:ext>
            </a:extLst>
          </p:cNvPr>
          <p:cNvSpPr txBox="1"/>
          <p:nvPr/>
        </p:nvSpPr>
        <p:spPr>
          <a:xfrm>
            <a:off x="175917" y="1816953"/>
            <a:ext cx="115588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The use of self-reported measures for self-efficacy could introduce subjective biases.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Excluding certain questions from the NSS-CTC could limit the survey comprehensiveness.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Environmental factors in the clinical setting, such as interruptions, could impact the effectiveness of the educational intervention.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The study's one-day intervention did not capture long-term knowledge retention or implemented practice changes.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Future research should utilize mixed methods to validate self-reported data, and conduct longitudinal studies to assess the lasting impacts of education interventions. </a:t>
            </a:r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772619-500D-DB27-0274-CA9A82B434F6}"/>
              </a:ext>
            </a:extLst>
          </p:cNvPr>
          <p:cNvSpPr txBox="1"/>
          <p:nvPr/>
        </p:nvSpPr>
        <p:spPr>
          <a:xfrm>
            <a:off x="11502310" y="275991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41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/>
              <a:t>Implications </a:t>
            </a:r>
            <a:br>
              <a:rPr lang="en-US"/>
            </a:br>
            <a:r>
              <a:rPr lang="en-US" sz="2000"/>
              <a:t>Impact on healthcare systems, healthcare economics, and nursing practice.</a:t>
            </a:r>
          </a:p>
        </p:txBody>
      </p:sp>
    </p:spTree>
    <p:extLst>
      <p:ext uri="{BB962C8B-B14F-4D97-AF65-F5344CB8AC3E}">
        <p14:creationId xmlns:p14="http://schemas.microsoft.com/office/powerpoint/2010/main" val="2924350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" y="411933"/>
            <a:ext cx="11610500" cy="589032"/>
          </a:xfrm>
        </p:spPr>
        <p:txBody>
          <a:bodyPr>
            <a:normAutofit fontScale="90000"/>
          </a:bodyPr>
          <a:lstStyle/>
          <a:p>
            <a:r>
              <a:rPr lang="en-US"/>
              <a:t>Implications: Healthcare Systems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C62599-F7C0-2840-B954-DDB7CEE2D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9" y="900222"/>
            <a:ext cx="11302964" cy="4023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1772619-500D-DB27-0274-CA9A82B434F6}"/>
              </a:ext>
            </a:extLst>
          </p:cNvPr>
          <p:cNvSpPr txBox="1"/>
          <p:nvPr/>
        </p:nvSpPr>
        <p:spPr>
          <a:xfrm>
            <a:off x="11502310" y="275991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559A01-B610-BB4A-C650-12714E00884C}"/>
              </a:ext>
            </a:extLst>
          </p:cNvPr>
          <p:cNvGrpSpPr/>
          <p:nvPr/>
        </p:nvGrpSpPr>
        <p:grpSpPr>
          <a:xfrm>
            <a:off x="7066436" y="1610140"/>
            <a:ext cx="4597510" cy="3637719"/>
            <a:chOff x="6660495" y="1491671"/>
            <a:chExt cx="4597510" cy="363771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376949DF-E15E-9208-E546-E26EBD0B16D0}"/>
                </a:ext>
              </a:extLst>
            </p:cNvPr>
            <p:cNvCxnSpPr/>
            <p:nvPr/>
          </p:nvCxnSpPr>
          <p:spPr>
            <a:xfrm>
              <a:off x="7006571" y="4543743"/>
              <a:ext cx="38823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86F7FD-60E1-3698-96EF-EFA68B28B5C3}"/>
                </a:ext>
              </a:extLst>
            </p:cNvPr>
            <p:cNvSpPr txBox="1"/>
            <p:nvPr/>
          </p:nvSpPr>
          <p:spPr>
            <a:xfrm>
              <a:off x="7263095" y="4602207"/>
              <a:ext cx="34918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450"/>
                </a:spcAft>
              </a:pPr>
              <a:r>
                <a:rPr lang="da-DK" sz="800">
                  <a:solidFill>
                    <a:srgbClr val="FFFFFF">
                      <a:lumMod val="65000"/>
                    </a:srgbClr>
                  </a:solidFill>
                  <a:latin typeface="Franklin Gothic Medium Cond" panose="020B0606030402020204" pitchFamily="34" charset="0"/>
                </a:rPr>
                <a:t>(Lyon et al., 2020)</a:t>
              </a:r>
              <a:endParaRPr lang="de-DE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D3A86F-6DFA-C07C-3302-B3FA61B1C6CD}"/>
                </a:ext>
              </a:extLst>
            </p:cNvPr>
            <p:cNvSpPr txBox="1"/>
            <p:nvPr/>
          </p:nvSpPr>
          <p:spPr>
            <a:xfrm>
              <a:off x="7006571" y="2699135"/>
              <a:ext cx="3882343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/>
                <a:t>As cardiotoxicity in cancer patients continues to rise, integrating cardio-oncology into healthcare services becomes imperative.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606D7D2-6C05-6DEE-28D6-4419DEBF2DDF}"/>
                </a:ext>
              </a:extLst>
            </p:cNvPr>
            <p:cNvGrpSpPr/>
            <p:nvPr/>
          </p:nvGrpSpPr>
          <p:grpSpPr>
            <a:xfrm>
              <a:off x="6660495" y="1908013"/>
              <a:ext cx="4597510" cy="3221377"/>
              <a:chOff x="6660495" y="1908011"/>
              <a:chExt cx="4597510" cy="322137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2493297-A672-9559-A964-5E846D1B283B}"/>
                  </a:ext>
                </a:extLst>
              </p:cNvPr>
              <p:cNvSpPr/>
              <p:nvPr/>
            </p:nvSpPr>
            <p:spPr>
              <a:xfrm>
                <a:off x="6660495" y="2233766"/>
                <a:ext cx="4597510" cy="2895622"/>
              </a:xfrm>
              <a:prstGeom prst="rect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5C04B9F-AC58-B0AB-C1B4-6832CEE14D5E}"/>
                  </a:ext>
                </a:extLst>
              </p:cNvPr>
              <p:cNvSpPr/>
              <p:nvPr/>
            </p:nvSpPr>
            <p:spPr>
              <a:xfrm>
                <a:off x="8427367" y="1908011"/>
                <a:ext cx="1191947" cy="651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pic>
          <p:nvPicPr>
            <p:cNvPr id="12" name="Graphic 11" descr="Open quotation mark with solid fill">
              <a:extLst>
                <a:ext uri="{FF2B5EF4-FFF2-40B4-BE49-F238E27FC236}">
                  <a16:creationId xmlns:a16="http://schemas.microsoft.com/office/drawing/2014/main" id="{0FEF8FE5-6E19-A3E6-61F7-7B5EF6EE3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76283" y="1491671"/>
              <a:ext cx="1294114" cy="130302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97E046F-B388-C6D9-6840-59A5F98668AA}"/>
              </a:ext>
            </a:extLst>
          </p:cNvPr>
          <p:cNvSpPr txBox="1"/>
          <p:nvPr/>
        </p:nvSpPr>
        <p:spPr>
          <a:xfrm>
            <a:off x="473898" y="1987460"/>
            <a:ext cx="62234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+mj-lt"/>
              </a:rPr>
              <a:t>Education to detect early signs of cardiotoxicity </a:t>
            </a:r>
          </a:p>
          <a:p>
            <a:endParaRPr lang="en-US" b="1">
              <a:latin typeface="+mj-lt"/>
            </a:endParaRPr>
          </a:p>
          <a:p>
            <a:pPr lvl="1"/>
            <a:r>
              <a:rPr lang="en-US"/>
              <a:t>is a strategic move to curtail the long-term morbidity and mortality linked to cancer treatments.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/>
              <a:t>fosters interdisciplinary collaboration, enhancing the synergy between nurses and cardio-oncology experts.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r>
              <a:rPr lang="en-US">
                <a:solidFill>
                  <a:srgbClr val="000000"/>
                </a:solidFill>
              </a:rPr>
              <a:t>h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ighlights the critical role of continuous nursing education within healthcare systems in elevating patient outcomes and overall healthcare quality.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EAD5CC-4E4D-08A8-FCE0-5B378CD6A614}"/>
              </a:ext>
            </a:extLst>
          </p:cNvPr>
          <p:cNvSpPr txBox="1"/>
          <p:nvPr/>
        </p:nvSpPr>
        <p:spPr>
          <a:xfrm>
            <a:off x="290233" y="2645058"/>
            <a:ext cx="614363" cy="47705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500" b="1"/>
              <a:t>#1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8B0104-515E-5A9E-CCAB-1C67789C99E5}"/>
              </a:ext>
            </a:extLst>
          </p:cNvPr>
          <p:cNvSpPr txBox="1"/>
          <p:nvPr/>
        </p:nvSpPr>
        <p:spPr>
          <a:xfrm>
            <a:off x="312261" y="3734092"/>
            <a:ext cx="614363" cy="47705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500" b="1"/>
              <a:t>#2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A5EA21-839D-597D-D706-B10DE6D06BF1}"/>
              </a:ext>
            </a:extLst>
          </p:cNvPr>
          <p:cNvSpPr txBox="1"/>
          <p:nvPr/>
        </p:nvSpPr>
        <p:spPr>
          <a:xfrm>
            <a:off x="312260" y="4849694"/>
            <a:ext cx="614363" cy="47705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500" b="1"/>
              <a:t>#3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CEE042-32AA-D3C8-2466-C3BFD6AC9645}"/>
              </a:ext>
            </a:extLst>
          </p:cNvPr>
          <p:cNvSpPr txBox="1"/>
          <p:nvPr/>
        </p:nvSpPr>
        <p:spPr>
          <a:xfrm>
            <a:off x="926623" y="4211146"/>
            <a:ext cx="615391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u="none" strike="noStrike" baseline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(Alvar</a:t>
            </a:r>
            <a:r>
              <a:rPr lang="en-US" sz="8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ez-Cardona et al., 2020</a:t>
            </a:r>
            <a:r>
              <a:rPr lang="en-US" sz="800" b="0" i="0" u="none" strike="noStrike" baseline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) </a:t>
            </a:r>
            <a:endParaRPr lang="en-US" sz="80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839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" y="411933"/>
            <a:ext cx="11610500" cy="589032"/>
          </a:xfrm>
        </p:spPr>
        <p:txBody>
          <a:bodyPr>
            <a:normAutofit fontScale="90000"/>
          </a:bodyPr>
          <a:lstStyle/>
          <a:p>
            <a:r>
              <a:rPr lang="en-US"/>
              <a:t>Implications: Healthcare Economics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C62599-F7C0-2840-B954-DDB7CEE2D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9" y="900222"/>
            <a:ext cx="11302964" cy="4023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1772619-500D-DB27-0274-CA9A82B434F6}"/>
              </a:ext>
            </a:extLst>
          </p:cNvPr>
          <p:cNvSpPr txBox="1"/>
          <p:nvPr/>
        </p:nvSpPr>
        <p:spPr>
          <a:xfrm>
            <a:off x="11502310" y="275991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5818F-6AAF-F4EE-BFAB-E3AACC952B92}"/>
              </a:ext>
            </a:extLst>
          </p:cNvPr>
          <p:cNvSpPr txBox="1"/>
          <p:nvPr/>
        </p:nvSpPr>
        <p:spPr>
          <a:xfrm>
            <a:off x="147859" y="1790882"/>
            <a:ext cx="11901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Early recognition of cardiotoxicity can reduce long-term costs.</a:t>
            </a:r>
          </a:p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0134DF5-F422-6E65-120E-F9B623FDD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121026"/>
              </p:ext>
            </p:extLst>
          </p:nvPr>
        </p:nvGraphicFramePr>
        <p:xfrm>
          <a:off x="2632879" y="3286520"/>
          <a:ext cx="6926241" cy="25603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393323">
                  <a:extLst>
                    <a:ext uri="{9D8B030D-6E8A-4147-A177-3AD203B41FA5}">
                      <a16:colId xmlns:a16="http://schemas.microsoft.com/office/drawing/2014/main" val="336496911"/>
                    </a:ext>
                  </a:extLst>
                </a:gridCol>
                <a:gridCol w="3532918">
                  <a:extLst>
                    <a:ext uri="{9D8B030D-6E8A-4147-A177-3AD203B41FA5}">
                      <a16:colId xmlns:a16="http://schemas.microsoft.com/office/drawing/2014/main" val="954559169"/>
                    </a:ext>
                  </a:extLst>
                </a:gridCol>
              </a:tblGrid>
              <a:tr h="357003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+mj-lt"/>
                        </a:rPr>
                        <a:t>Adverse Cardiotoxic Event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+mj-lt"/>
                        </a:rPr>
                        <a:t>Cost Per </a:t>
                      </a: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>
                          <a:latin typeface="+mj-lt"/>
                        </a:rPr>
                        <a:t>Episode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701013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Hypertension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$28,983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806189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Chest pain/angina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$20,081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4082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Thromboembolic events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$26,080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8431047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Arrhythmias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$25,232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76009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Heart failure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$26,348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765655"/>
                  </a:ext>
                </a:extLst>
              </a:tr>
              <a:tr h="361962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Hypotension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</a:t>
                      </a:r>
                      <a:r>
                        <a:rPr lang="en-US" sz="1800" b="0" u="none" strike="noStrike" kern="1200" baseline="0">
                          <a:solidFill>
                            <a:schemeClr val="dk1"/>
                          </a:solidFill>
                        </a:rPr>
                        <a:t>21,378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50384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5B27888-E764-F194-60D1-4B8FDF96F768}"/>
              </a:ext>
            </a:extLst>
          </p:cNvPr>
          <p:cNvSpPr txBox="1"/>
          <p:nvPr/>
        </p:nvSpPr>
        <p:spPr>
          <a:xfrm>
            <a:off x="2632879" y="2298249"/>
            <a:ext cx="69262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Examples (below) from Wong et al.’s (2018) assessment of health care costs associated with adverse cardiotoxic events in 412,005 patients with cancer.</a:t>
            </a:r>
          </a:p>
        </p:txBody>
      </p:sp>
    </p:spTree>
    <p:extLst>
      <p:ext uri="{BB962C8B-B14F-4D97-AF65-F5344CB8AC3E}">
        <p14:creationId xmlns:p14="http://schemas.microsoft.com/office/powerpoint/2010/main" val="281379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223D8-6A9A-4BED-D9A3-4B3AFFA3D4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11" y="3115438"/>
            <a:ext cx="3319462" cy="1217122"/>
          </a:xfrm>
        </p:spPr>
        <p:txBody>
          <a:bodyPr/>
          <a:lstStyle/>
          <a:p>
            <a:pPr algn="l"/>
            <a:endParaRPr lang="en-US" sz="1800" b="0" i="0" u="none" strike="noStrike" baseline="0">
              <a:latin typeface="Arial" panose="020B0604020202020204" pitchFamily="34" charset="0"/>
            </a:endParaRPr>
          </a:p>
          <a:p>
            <a:r>
              <a:rPr lang="en-US" sz="1800" b="0" i="0" u="none" strike="noStrike" baseline="0">
                <a:latin typeface="Arial" panose="020B0604020202020204" pitchFamily="34" charset="0"/>
              </a:rPr>
              <a:t>A cardiac nurse is a crucial member of the interdisciplinary </a:t>
            </a:r>
            <a:r>
              <a:rPr lang="en-US" sz="1800" b="0" i="0" u="none" strike="noStrike" baseline="0">
                <a:latin typeface="+mn-lt"/>
              </a:rPr>
              <a:t>cardio-oncology</a:t>
            </a:r>
            <a:r>
              <a:rPr lang="en-US" sz="1800" b="0" i="0" u="none" strike="noStrike" baseline="0">
                <a:latin typeface="Arial" panose="020B0604020202020204" pitchFamily="34" charset="0"/>
              </a:rPr>
              <a:t> team.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A1C50C-521A-C9D6-5FE7-1D47988867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36269" y="3259219"/>
            <a:ext cx="3319462" cy="339561"/>
          </a:xfrm>
        </p:spPr>
        <p:txBody>
          <a:bodyPr/>
          <a:lstStyle/>
          <a:p>
            <a:r>
              <a:rPr lang="en-US">
                <a:latin typeface="+mn-lt"/>
              </a:rPr>
              <a:t>A patient may first present signs of cardiotoxicity in the presence of an RN on a cardiac unit, rather than an oncology unit.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056667-0E00-3B41-5052-C1B408DEB1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50531" y="2990966"/>
            <a:ext cx="3319462" cy="339561"/>
          </a:xfrm>
        </p:spPr>
        <p:txBody>
          <a:bodyPr/>
          <a:lstStyle/>
          <a:p>
            <a:pPr algn="l"/>
            <a:endParaRPr lang="en-US" b="0" i="0" u="none" strike="noStrike" baseline="0">
              <a:latin typeface="+mn-lt"/>
            </a:endParaRPr>
          </a:p>
          <a:p>
            <a:r>
              <a:rPr lang="en-US" b="0" i="0" u="none" strike="noStrike" baseline="0">
                <a:latin typeface="+mn-lt"/>
              </a:rPr>
              <a:t>Self-efficacy of cardiac nurses with no previous oncology experience can be increased from little confidence to confident after one educational intervention.</a:t>
            </a:r>
            <a:endParaRPr lang="en-US">
              <a:latin typeface="+mn-lt"/>
            </a:endParaRPr>
          </a:p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A9102F-D049-9A3F-75CB-F6230FB2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Implications: Nursing Practice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8F08560-507D-9AB5-0943-99594798BF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CD9B8C-57A2-3DF1-FD41-654EFCAF50D8}"/>
              </a:ext>
            </a:extLst>
          </p:cNvPr>
          <p:cNvSpPr txBox="1"/>
          <p:nvPr/>
        </p:nvSpPr>
        <p:spPr>
          <a:xfrm>
            <a:off x="2014250" y="1914330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73FB1F-3D93-0DAB-C707-2722670A3B21}"/>
              </a:ext>
            </a:extLst>
          </p:cNvPr>
          <p:cNvSpPr txBox="1"/>
          <p:nvPr/>
        </p:nvSpPr>
        <p:spPr>
          <a:xfrm>
            <a:off x="5610808" y="1914332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595B0A-12AE-BBDC-D154-5A65339D59F2}"/>
              </a:ext>
            </a:extLst>
          </p:cNvPr>
          <p:cNvSpPr txBox="1"/>
          <p:nvPr/>
        </p:nvSpPr>
        <p:spPr>
          <a:xfrm>
            <a:off x="9207366" y="2011001"/>
            <a:ext cx="970384" cy="75405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300" b="1"/>
              <a:t>#3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38265-BC10-D99F-38DB-B76C9A8BE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86" y="853808"/>
            <a:ext cx="1130296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1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8" grpId="0" build="p"/>
      <p:bldP spid="19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/>
              <a:t>Conclusion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619792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00" y="411933"/>
            <a:ext cx="11610500" cy="589032"/>
          </a:xfrm>
        </p:spPr>
        <p:txBody>
          <a:bodyPr>
            <a:normAutofit fontScale="90000"/>
          </a:bodyPr>
          <a:lstStyle/>
          <a:p>
            <a:r>
              <a:rPr lang="en-US"/>
              <a:t>Conclusion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C62599-F7C0-2840-B954-DDB7CEE2D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9" y="900222"/>
            <a:ext cx="11302964" cy="4023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1772619-500D-DB27-0274-CA9A82B434F6}"/>
              </a:ext>
            </a:extLst>
          </p:cNvPr>
          <p:cNvSpPr txBox="1"/>
          <p:nvPr/>
        </p:nvSpPr>
        <p:spPr>
          <a:xfrm>
            <a:off x="11502310" y="2759914"/>
            <a:ext cx="323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C05C83-D8C4-9360-1255-F1F61E3833FD}"/>
              </a:ext>
            </a:extLst>
          </p:cNvPr>
          <p:cNvGrpSpPr/>
          <p:nvPr/>
        </p:nvGrpSpPr>
        <p:grpSpPr>
          <a:xfrm>
            <a:off x="909808" y="2343150"/>
            <a:ext cx="4324328" cy="1914525"/>
            <a:chOff x="909808" y="2343150"/>
            <a:chExt cx="4324328" cy="19145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49C70F-64AA-B12A-3636-DD43509DC513}"/>
                </a:ext>
              </a:extLst>
            </p:cNvPr>
            <p:cNvSpPr txBox="1"/>
            <p:nvPr/>
          </p:nvSpPr>
          <p:spPr>
            <a:xfrm>
              <a:off x="1009650" y="2343150"/>
              <a:ext cx="4143374" cy="1914525"/>
            </a:xfrm>
            <a:prstGeom prst="rect">
              <a:avLst/>
            </a:prstGeom>
            <a:noFill/>
            <a:ln w="28575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6" name="Graphic 5" descr="Arrow Down with solid fill">
              <a:extLst>
                <a:ext uri="{FF2B5EF4-FFF2-40B4-BE49-F238E27FC236}">
                  <a16:creationId xmlns:a16="http://schemas.microsoft.com/office/drawing/2014/main" id="{9460199C-F1E5-A023-1436-0DFA5E74C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01547" y="2456651"/>
              <a:ext cx="1221628" cy="122162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B9C87E-781B-5D3A-F559-07C051A1CC7C}"/>
                </a:ext>
              </a:extLst>
            </p:cNvPr>
            <p:cNvSpPr txBox="1"/>
            <p:nvPr/>
          </p:nvSpPr>
          <p:spPr>
            <a:xfrm>
              <a:off x="909808" y="3723104"/>
              <a:ext cx="4324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Lack of cardiotoxicity nursing education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0F8F33-4277-20FD-D8B9-5BF7E3F78A5F}"/>
              </a:ext>
            </a:extLst>
          </p:cNvPr>
          <p:cNvGrpSpPr/>
          <p:nvPr/>
        </p:nvGrpSpPr>
        <p:grpSpPr>
          <a:xfrm>
            <a:off x="5799341" y="2356201"/>
            <a:ext cx="4522992" cy="1914525"/>
            <a:chOff x="5799341" y="2356201"/>
            <a:chExt cx="4522992" cy="19145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78E290-0D08-6466-B32C-FD79F56009B3}"/>
                </a:ext>
              </a:extLst>
            </p:cNvPr>
            <p:cNvSpPr txBox="1"/>
            <p:nvPr/>
          </p:nvSpPr>
          <p:spPr>
            <a:xfrm>
              <a:off x="5858317" y="2356201"/>
              <a:ext cx="4389200" cy="1914525"/>
            </a:xfrm>
            <a:prstGeom prst="rect">
              <a:avLst/>
            </a:prstGeom>
            <a:noFill/>
            <a:ln w="28575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8" name="Graphic 7" descr="Arrow Down with solid fill">
              <a:extLst>
                <a:ext uri="{FF2B5EF4-FFF2-40B4-BE49-F238E27FC236}">
                  <a16:creationId xmlns:a16="http://schemas.microsoft.com/office/drawing/2014/main" id="{4B10F8AA-8CDB-C8C4-5899-9814927CF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7516358" y="2482168"/>
              <a:ext cx="1123384" cy="122529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E3AA3D-C468-7B5D-D5EC-342C022A9F04}"/>
                </a:ext>
              </a:extLst>
            </p:cNvPr>
            <p:cNvSpPr txBox="1"/>
            <p:nvPr/>
          </p:nvSpPr>
          <p:spPr>
            <a:xfrm>
              <a:off x="5799341" y="3710520"/>
              <a:ext cx="452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Increasing c</a:t>
              </a:r>
              <a:r>
                <a:rPr lang="en-US" sz="1800" b="0" i="0" u="none" strike="noStrike" baseline="0">
                  <a:solidFill>
                    <a:srgbClr val="000000"/>
                  </a:solidFill>
                </a:rPr>
                <a:t>ardiotoxicity in cancer patients </a:t>
              </a:r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BDCC26D-A7BC-6415-558D-F17D6AEC1E53}"/>
              </a:ext>
            </a:extLst>
          </p:cNvPr>
          <p:cNvSpPr txBox="1"/>
          <p:nvPr/>
        </p:nvSpPr>
        <p:spPr>
          <a:xfrm>
            <a:off x="5223899" y="2966536"/>
            <a:ext cx="91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+mj-lt"/>
              </a:rPr>
              <a:t>+</a:t>
            </a:r>
            <a:r>
              <a:rPr lang="en-US" sz="440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B00FE4-598A-F67C-ADC9-192F40516929}"/>
              </a:ext>
            </a:extLst>
          </p:cNvPr>
          <p:cNvSpPr txBox="1"/>
          <p:nvPr/>
        </p:nvSpPr>
        <p:spPr>
          <a:xfrm>
            <a:off x="10354494" y="2967335"/>
            <a:ext cx="392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/>
              <a:t>=</a:t>
            </a:r>
            <a:r>
              <a:rPr lang="en-US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3571FB-AFBC-DABD-B145-6F0B82AEAC60}"/>
              </a:ext>
            </a:extLst>
          </p:cNvPr>
          <p:cNvSpPr txBox="1"/>
          <p:nvPr/>
        </p:nvSpPr>
        <p:spPr>
          <a:xfrm>
            <a:off x="1009650" y="4730630"/>
            <a:ext cx="9237867" cy="1077218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>
                <a:solidFill>
                  <a:srgbClr val="000000"/>
                </a:solidFill>
              </a:rPr>
              <a:t>Essential need for cardiac nurse early symptom recognition education</a:t>
            </a:r>
            <a:r>
              <a:rPr lang="en-US" sz="3200" b="0" i="0" u="none" strike="noStrike" baseline="0">
                <a:solidFill>
                  <a:srgbClr val="000000"/>
                </a:solidFill>
                <a:latin typeface="+mj-lt"/>
              </a:rPr>
              <a:t>. </a:t>
            </a:r>
            <a:endParaRPr lang="en-US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880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4D2E5-2016-D0DC-6F9C-ABB4CDE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438" y="193459"/>
            <a:ext cx="11266715" cy="589032"/>
          </a:xfrm>
        </p:spPr>
        <p:txBody>
          <a:bodyPr>
            <a:normAutofit fontScale="90000"/>
          </a:bodyPr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500C-C9EE-14FB-B6C6-E7A6CF148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496" y="1367515"/>
            <a:ext cx="10476933" cy="501882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Alvarez-Cardona, J. A., Ray, J., Carver, J., Zaha, V., Cheng, R., Yang, E., Mitchell, J. D.,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Stockerl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-Goldstein, K.,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Kondapalli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L., Dent, S., Arnold, A., Brown, S. A.,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Leja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M., Barac, A.,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Lenihan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D. J., Herrmann, J., &amp; Cardio-Oncology Leadership Council (2020). Cardio-oncology education and training: JACC council perspectives. Journal of the American College of Cardiology, 76(19), 2267-2281. https://doi.org/10.1016/j.jacc.2020.08.079</a:t>
            </a:r>
            <a:endParaRPr lang="en-US" sz="1200">
              <a:latin typeface="Franklin Gothic Book" panose="020B0503020102020204" pitchFamily="34" charset="0"/>
              <a:ea typeface="Arial" panose="020B0604020202020204" pitchFamily="34" charset="0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ffectLst/>
              <a:latin typeface="Franklin Gothic Book" panose="020B0503020102020204" pitchFamily="34" charset="0"/>
              <a:ea typeface="Arial" panose="020B0604020202020204" pitchFamily="34" charset="0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Belloni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S., Arrigoni, C.,</a:t>
            </a:r>
            <a:r>
              <a:rPr lang="en-US" sz="1200" spc="-1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Dellafiore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F.,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Biagioli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V., </a:t>
            </a:r>
            <a:r>
              <a:rPr lang="en-US" sz="1200" err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Piredda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A., &amp; Caruso, R. (2021). Symptom- level</a:t>
            </a:r>
            <a:r>
              <a:rPr lang="en-US" sz="1200" spc="-45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description</a:t>
            </a:r>
            <a:r>
              <a:rPr lang="en-US" sz="1200" spc="-4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of</a:t>
            </a:r>
            <a:r>
              <a:rPr lang="en-US" sz="1200" spc="-45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nursing</a:t>
            </a:r>
            <a:r>
              <a:rPr lang="en-US" sz="1200" spc="-4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perceptions</a:t>
            </a:r>
            <a:r>
              <a:rPr lang="en-US" sz="1200" spc="-4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about</a:t>
            </a:r>
            <a:r>
              <a:rPr lang="en-US" sz="1200" spc="-45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unwarranted</a:t>
            </a:r>
            <a:r>
              <a:rPr lang="en-US" sz="1200" spc="-5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clinical</a:t>
            </a:r>
            <a:r>
              <a:rPr lang="en-US" sz="1200" spc="-45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variation,</a:t>
            </a:r>
            <a:r>
              <a:rPr lang="en-US" sz="1200" spc="-15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inequality</a:t>
            </a:r>
            <a:r>
              <a:rPr lang="en-US" sz="1200" spc="-2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 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in access to cancer services, specific-symptom knowledge: An Italian web-based survey. </a:t>
            </a:r>
            <a:r>
              <a:rPr lang="en-US" sz="1200" i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Seminars in Oncology Nursing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, </a:t>
            </a:r>
            <a:r>
              <a:rPr lang="en-US" sz="1200" i="1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37</a:t>
            </a:r>
            <a:r>
              <a:rPr lang="en-US" sz="120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(2). </a:t>
            </a:r>
            <a:r>
              <a:rPr lang="en-US" sz="1200" spc="-10">
                <a:effectLst/>
                <a:latin typeface="Franklin Gothic Book" panose="020B0503020102020204" pitchFamily="34" charset="0"/>
                <a:ea typeface="Arial" panose="020B0604020202020204" pitchFamily="34" charset="0"/>
              </a:rPr>
              <a:t>https://doi.org/10.1016/j.soncn.2021.151138</a:t>
            </a:r>
            <a:endParaRPr lang="en-US" sz="1200">
              <a:effectLst/>
              <a:latin typeface="Franklin Gothic Book" panose="020B0503020102020204" pitchFamily="34" charset="0"/>
              <a:ea typeface="Arial" panose="020B0604020202020204" pitchFamily="34" charset="0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/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 err="1"/>
              <a:t>Ghizzardi</a:t>
            </a:r>
            <a:r>
              <a:rPr lang="en-US" sz="1200">
                <a:ea typeface="+mn-lt"/>
                <a:cs typeface="+mn-lt"/>
              </a:rPr>
              <a:t>, G., </a:t>
            </a:r>
            <a:r>
              <a:rPr lang="en-US" sz="1200" err="1">
                <a:ea typeface="+mn-lt"/>
                <a:cs typeface="+mn-lt"/>
              </a:rPr>
              <a:t>Pittella</a:t>
            </a:r>
            <a:r>
              <a:rPr lang="en-US" sz="1200">
                <a:ea typeface="+mn-lt"/>
                <a:cs typeface="+mn-lt"/>
              </a:rPr>
              <a:t>, F., </a:t>
            </a:r>
            <a:r>
              <a:rPr lang="en-US" sz="1200" err="1">
                <a:ea typeface="+mn-lt"/>
                <a:cs typeface="+mn-lt"/>
              </a:rPr>
              <a:t>Dellafiore</a:t>
            </a:r>
            <a:r>
              <a:rPr lang="en-US" sz="1200">
                <a:ea typeface="+mn-lt"/>
                <a:cs typeface="+mn-lt"/>
              </a:rPr>
              <a:t>, F., &amp; Caruso, R. (2017). Does cardiotoxicity management represent a rare bird for cancer nursing care delivery? An Italian study on nurses' self- efficacy. </a:t>
            </a:r>
            <a:r>
              <a:rPr lang="en-US" sz="1200" i="1">
                <a:ea typeface="+mn-lt"/>
                <a:cs typeface="+mn-lt"/>
              </a:rPr>
              <a:t>European Journal of Cancer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i="1">
                <a:ea typeface="+mn-lt"/>
                <a:cs typeface="+mn-lt"/>
              </a:rPr>
              <a:t>71</a:t>
            </a:r>
            <a:r>
              <a:rPr lang="en-US" sz="1200">
                <a:ea typeface="+mn-lt"/>
                <a:cs typeface="+mn-lt"/>
              </a:rPr>
              <a:t>(1), 119-120. </a:t>
            </a:r>
            <a:r>
              <a:rPr lang="en-US" sz="1200">
                <a:ea typeface="+mn-lt"/>
                <a:cs typeface="+mn-lt"/>
                <a:hlinkClick r:id="rId2"/>
              </a:rPr>
              <a:t>https://doi.org/10.1016/S0959-8049(17)30473-2</a:t>
            </a: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Kelly, F., Carroll, S. K., Carley, M., Dent, S., </a:t>
            </a:r>
            <a:r>
              <a:rPr lang="en-US" sz="1200" err="1">
                <a:ea typeface="+mn-lt"/>
                <a:cs typeface="+mn-lt"/>
              </a:rPr>
              <a:t>Shorr</a:t>
            </a:r>
            <a:r>
              <a:rPr lang="en-US" sz="1200">
                <a:ea typeface="+mn-lt"/>
                <a:cs typeface="+mn-lt"/>
              </a:rPr>
              <a:t>, R., Hu, J., </a:t>
            </a:r>
            <a:r>
              <a:rPr lang="en-US" sz="1200" err="1">
                <a:ea typeface="+mn-lt"/>
                <a:cs typeface="+mn-lt"/>
              </a:rPr>
              <a:t>Morash</a:t>
            </a:r>
            <a:r>
              <a:rPr lang="en-US" sz="1200">
                <a:ea typeface="+mn-lt"/>
                <a:cs typeface="+mn-lt"/>
              </a:rPr>
              <a:t>, R., &amp; Stacey, D. (2017). Symptom practice guide for telephone assessment of patients with cancer treatment-related cardiotoxic dyspnea: Adaptation and evaluation of acceptability. </a:t>
            </a:r>
            <a:r>
              <a:rPr lang="en-US" sz="1200" i="1">
                <a:ea typeface="+mn-lt"/>
                <a:cs typeface="+mn-lt"/>
              </a:rPr>
              <a:t>Cardio-Oncology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i="1">
                <a:ea typeface="+mn-lt"/>
                <a:cs typeface="+mn-lt"/>
              </a:rPr>
              <a:t>3</a:t>
            </a:r>
            <a:r>
              <a:rPr lang="en-US" sz="1200">
                <a:ea typeface="+mn-lt"/>
                <a:cs typeface="+mn-lt"/>
              </a:rPr>
              <a:t>(7), 1-12. </a:t>
            </a:r>
            <a:r>
              <a:rPr lang="en-US" sz="1200">
                <a:ea typeface="+mn-lt"/>
                <a:cs typeface="+mn-lt"/>
                <a:hlinkClick r:id="rId3"/>
              </a:rPr>
              <a:t>https://doi.org/10.1186/s40959-017-0026-6</a:t>
            </a:r>
            <a:r>
              <a:rPr lang="en-US" sz="1200">
                <a:ea typeface="+mn-lt"/>
                <a:cs typeface="+mn-lt"/>
              </a:rPr>
              <a:t> </a:t>
            </a: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Lyon, A. R., Dent, S., Stanway, S., Earl, H., </a:t>
            </a:r>
            <a:r>
              <a:rPr lang="en-US" sz="1200" err="1">
                <a:ea typeface="+mn-lt"/>
                <a:cs typeface="+mn-lt"/>
              </a:rPr>
              <a:t>Brezden-Masley</a:t>
            </a:r>
            <a:r>
              <a:rPr lang="en-US" sz="1200">
                <a:ea typeface="+mn-lt"/>
                <a:cs typeface="+mn-lt"/>
              </a:rPr>
              <a:t>, C., Cohen-Solal, A., </a:t>
            </a:r>
            <a:r>
              <a:rPr lang="en-US" sz="1200" err="1">
                <a:ea typeface="+mn-lt"/>
                <a:cs typeface="+mn-lt"/>
              </a:rPr>
              <a:t>Tocchetti</a:t>
            </a:r>
            <a:r>
              <a:rPr lang="en-US" sz="1200">
                <a:ea typeface="+mn-lt"/>
                <a:cs typeface="+mn-lt"/>
              </a:rPr>
              <a:t>, C. G., Moslehi, J. J., </a:t>
            </a:r>
            <a:r>
              <a:rPr lang="en-US" sz="1200" err="1">
                <a:ea typeface="+mn-lt"/>
                <a:cs typeface="+mn-lt"/>
              </a:rPr>
              <a:t>Groarke</a:t>
            </a:r>
            <a:r>
              <a:rPr lang="en-US" sz="1200">
                <a:ea typeface="+mn-lt"/>
                <a:cs typeface="+mn-lt"/>
              </a:rPr>
              <a:t>, J. D., </a:t>
            </a:r>
            <a:r>
              <a:rPr lang="en-US" sz="1200" err="1">
                <a:ea typeface="+mn-lt"/>
                <a:cs typeface="+mn-lt"/>
              </a:rPr>
              <a:t>Bergler</a:t>
            </a:r>
            <a:r>
              <a:rPr lang="en-US" sz="1200">
                <a:ea typeface="+mn-lt"/>
                <a:cs typeface="+mn-lt"/>
              </a:rPr>
              <a:t>-Klein, J., Khoo, V., Tan, L. L., Anker, M. S., von </a:t>
            </a:r>
            <a:r>
              <a:rPr lang="en-US" sz="1200" err="1">
                <a:ea typeface="+mn-lt"/>
                <a:cs typeface="+mn-lt"/>
              </a:rPr>
              <a:t>Haehling</a:t>
            </a:r>
            <a:r>
              <a:rPr lang="en-US" sz="1200">
                <a:ea typeface="+mn-lt"/>
                <a:cs typeface="+mn-lt"/>
              </a:rPr>
              <a:t>, S., </a:t>
            </a:r>
            <a:r>
              <a:rPr lang="en-US" sz="1200" err="1">
                <a:ea typeface="+mn-lt"/>
                <a:cs typeface="+mn-lt"/>
              </a:rPr>
              <a:t>Maack</a:t>
            </a:r>
            <a:r>
              <a:rPr lang="en-US" sz="1200">
                <a:ea typeface="+mn-lt"/>
                <a:cs typeface="+mn-lt"/>
              </a:rPr>
              <a:t>, C., </a:t>
            </a:r>
            <a:r>
              <a:rPr lang="en-US" sz="1200" err="1">
                <a:ea typeface="+mn-lt"/>
                <a:cs typeface="+mn-lt"/>
              </a:rPr>
              <a:t>Pudil</a:t>
            </a:r>
            <a:r>
              <a:rPr lang="en-US" sz="1200">
                <a:ea typeface="+mn-lt"/>
                <a:cs typeface="+mn-lt"/>
              </a:rPr>
              <a:t>, R., Barac, A., </a:t>
            </a:r>
            <a:r>
              <a:rPr lang="en-US" sz="1200" err="1">
                <a:ea typeface="+mn-lt"/>
                <a:cs typeface="+mn-lt"/>
              </a:rPr>
              <a:t>Thavendiranathan</a:t>
            </a:r>
            <a:r>
              <a:rPr lang="en-US" sz="1200">
                <a:ea typeface="+mn-lt"/>
                <a:cs typeface="+mn-lt"/>
              </a:rPr>
              <a:t>, P., Ky, B., </a:t>
            </a:r>
            <a:r>
              <a:rPr lang="en-US" sz="1200" err="1">
                <a:ea typeface="+mn-lt"/>
                <a:cs typeface="+mn-lt"/>
              </a:rPr>
              <a:t>Neilan</a:t>
            </a:r>
            <a:r>
              <a:rPr lang="en-US" sz="1200">
                <a:ea typeface="+mn-lt"/>
                <a:cs typeface="+mn-lt"/>
              </a:rPr>
              <a:t>, T. G., … </a:t>
            </a:r>
            <a:r>
              <a:rPr lang="en-US" sz="1200" err="1">
                <a:ea typeface="+mn-lt"/>
                <a:cs typeface="+mn-lt"/>
              </a:rPr>
              <a:t>Lenihan</a:t>
            </a:r>
            <a:r>
              <a:rPr lang="en-US" sz="1200">
                <a:ea typeface="+mn-lt"/>
                <a:cs typeface="+mn-lt"/>
              </a:rPr>
              <a:t>, D. (2020). Baseline cardiovascular risk assessment in cancer patients scheduled to receive cardiotoxic cancer therapies: a position statement and new risk assessment tools from the Cardio-Oncology Study Group of the Heart Failure Association of the European Society of Cardiology in collaboration with the International Cardio-Oncology Society. </a:t>
            </a:r>
            <a:r>
              <a:rPr lang="en-US" sz="1200" i="1">
                <a:ea typeface="+mn-lt"/>
                <a:cs typeface="+mn-lt"/>
              </a:rPr>
              <a:t>European Journal of Heart Failure, 22</a:t>
            </a:r>
            <a:r>
              <a:rPr lang="en-US" sz="1200">
                <a:ea typeface="+mn-lt"/>
                <a:cs typeface="+mn-lt"/>
              </a:rPr>
              <a:t>(11), 1945-1960. </a:t>
            </a:r>
            <a:r>
              <a:rPr lang="en-US" sz="1200">
                <a:ea typeface="+mn-lt"/>
                <a:cs typeface="+mn-lt"/>
                <a:hlinkClick r:id="rId4"/>
              </a:rPr>
              <a:t>https://doi.org/10.1002/ejhf.1920</a:t>
            </a: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Lyon, A. R., López-Fernández, T., Couch, L. S., </a:t>
            </a:r>
            <a:r>
              <a:rPr lang="en-US" sz="1200" err="1">
                <a:ea typeface="+mn-lt"/>
                <a:cs typeface="+mn-lt"/>
              </a:rPr>
              <a:t>Asteggiano</a:t>
            </a:r>
            <a:r>
              <a:rPr lang="en-US" sz="1200">
                <a:ea typeface="+mn-lt"/>
                <a:cs typeface="+mn-lt"/>
              </a:rPr>
              <a:t>, R., Aznar, M. C., </a:t>
            </a:r>
            <a:r>
              <a:rPr lang="en-US" sz="1200" err="1">
                <a:ea typeface="+mn-lt"/>
                <a:cs typeface="+mn-lt"/>
              </a:rPr>
              <a:t>Bergler</a:t>
            </a:r>
            <a:r>
              <a:rPr lang="en-US" sz="1200">
                <a:ea typeface="+mn-lt"/>
                <a:cs typeface="+mn-lt"/>
              </a:rPr>
              <a:t>-Klein, J., </a:t>
            </a:r>
            <a:r>
              <a:rPr lang="en-US" sz="1200" err="1">
                <a:ea typeface="+mn-lt"/>
                <a:cs typeface="+mn-lt"/>
              </a:rPr>
              <a:t>Boriani</a:t>
            </a:r>
            <a:r>
              <a:rPr lang="en-US" sz="1200">
                <a:ea typeface="+mn-lt"/>
                <a:cs typeface="+mn-lt"/>
              </a:rPr>
              <a:t>, G., Cardinale, D., Cordoba, R., </a:t>
            </a:r>
            <a:r>
              <a:rPr lang="en-US" sz="1200" err="1">
                <a:ea typeface="+mn-lt"/>
                <a:cs typeface="+mn-lt"/>
              </a:rPr>
              <a:t>Cosyns</a:t>
            </a:r>
            <a:r>
              <a:rPr lang="en-US" sz="1200">
                <a:ea typeface="+mn-lt"/>
                <a:cs typeface="+mn-lt"/>
              </a:rPr>
              <a:t>, B., Cutter, D. J., de </a:t>
            </a:r>
            <a:r>
              <a:rPr lang="en-US" sz="1200" err="1">
                <a:ea typeface="+mn-lt"/>
                <a:cs typeface="+mn-lt"/>
              </a:rPr>
              <a:t>Azambuja</a:t>
            </a:r>
            <a:r>
              <a:rPr lang="en-US" sz="1200">
                <a:ea typeface="+mn-lt"/>
                <a:cs typeface="+mn-lt"/>
              </a:rPr>
              <a:t>, E., de Boer, R. A., Dent, S. F., Farmakis, D., </a:t>
            </a:r>
            <a:r>
              <a:rPr lang="en-US" sz="1200" err="1">
                <a:ea typeface="+mn-lt"/>
                <a:cs typeface="+mn-lt"/>
              </a:rPr>
              <a:t>Gevaert</a:t>
            </a:r>
            <a:r>
              <a:rPr lang="en-US" sz="1200">
                <a:ea typeface="+mn-lt"/>
                <a:cs typeface="+mn-lt"/>
              </a:rPr>
              <a:t>, S. A., </a:t>
            </a:r>
            <a:r>
              <a:rPr lang="en-US" sz="1200" err="1">
                <a:ea typeface="+mn-lt"/>
                <a:cs typeface="+mn-lt"/>
              </a:rPr>
              <a:t>Gorog</a:t>
            </a:r>
            <a:r>
              <a:rPr lang="en-US" sz="1200">
                <a:ea typeface="+mn-lt"/>
                <a:cs typeface="+mn-lt"/>
              </a:rPr>
              <a:t>, D. A., Herrmann, J., </a:t>
            </a:r>
            <a:r>
              <a:rPr lang="en-US" sz="1200" err="1">
                <a:ea typeface="+mn-lt"/>
                <a:cs typeface="+mn-lt"/>
              </a:rPr>
              <a:t>Lenihan</a:t>
            </a:r>
            <a:r>
              <a:rPr lang="en-US" sz="1200">
                <a:ea typeface="+mn-lt"/>
                <a:cs typeface="+mn-lt"/>
              </a:rPr>
              <a:t>, D., Moslehi, J., … Zamorano, J. L. (2022). 2022 ESC Guidelines on cardio-oncology developed in collaboration with the European Hematology Association (EHA), the European Society for Therapeutic Radiology and Oncology (ESTRO) and the International Cardio-Oncology Society (IC-OS). </a:t>
            </a:r>
            <a:r>
              <a:rPr lang="en-US" sz="1200" i="1">
                <a:ea typeface="+mn-lt"/>
                <a:cs typeface="+mn-lt"/>
              </a:rPr>
              <a:t>European Heart Journal, 43</a:t>
            </a:r>
            <a:r>
              <a:rPr lang="en-US" sz="1200">
                <a:ea typeface="+mn-lt"/>
                <a:cs typeface="+mn-lt"/>
              </a:rPr>
              <a:t>(41), 4229-4361. </a:t>
            </a:r>
            <a:r>
              <a:rPr lang="en-US" sz="1200">
                <a:ea typeface="+mn-lt"/>
                <a:cs typeface="+mn-lt"/>
                <a:hlinkClick r:id="rId5"/>
              </a:rPr>
              <a:t>https://doi.org/10.1093/eurheartj/ehac244</a:t>
            </a: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Magon, A., Conte, G., Arrigoni, C., </a:t>
            </a:r>
            <a:r>
              <a:rPr lang="en-US" sz="1200" err="1">
                <a:ea typeface="+mn-lt"/>
                <a:cs typeface="+mn-lt"/>
              </a:rPr>
              <a:t>Dellafiore</a:t>
            </a:r>
            <a:r>
              <a:rPr lang="en-US" sz="1200">
                <a:ea typeface="+mn-lt"/>
                <a:cs typeface="+mn-lt"/>
              </a:rPr>
              <a:t>, F., de Maria, M., </a:t>
            </a:r>
            <a:r>
              <a:rPr lang="en-US" sz="1200" err="1">
                <a:ea typeface="+mn-lt"/>
                <a:cs typeface="+mn-lt"/>
              </a:rPr>
              <a:t>Pittella</a:t>
            </a:r>
            <a:r>
              <a:rPr lang="en-US" sz="1200">
                <a:ea typeface="+mn-lt"/>
                <a:cs typeface="+mn-lt"/>
              </a:rPr>
              <a:t>, F., Rocco, G., </a:t>
            </a:r>
            <a:r>
              <a:rPr lang="en-US" sz="1200" err="1">
                <a:ea typeface="+mn-lt"/>
                <a:cs typeface="+mn-lt"/>
              </a:rPr>
              <a:t>Stievano</a:t>
            </a:r>
            <a:r>
              <a:rPr lang="en-US" sz="1200">
                <a:ea typeface="+mn-lt"/>
                <a:cs typeface="+mn-lt"/>
              </a:rPr>
              <a:t>, A., </a:t>
            </a:r>
            <a:r>
              <a:rPr lang="en-US" sz="1200" err="1">
                <a:ea typeface="+mn-lt"/>
                <a:cs typeface="+mn-lt"/>
              </a:rPr>
              <a:t>Ghizzardi</a:t>
            </a:r>
            <a:r>
              <a:rPr lang="en-US" sz="1200">
                <a:ea typeface="+mn-lt"/>
                <a:cs typeface="+mn-lt"/>
              </a:rPr>
              <a:t>, G., &amp; Caruso, R. (2023). Development and psychometric validation of the Nursing Self-Efficacy Scale for Managing Cancer Treatment-Induced Cardiotoxicity: An exploratory mixed-method study. </a:t>
            </a:r>
            <a:r>
              <a:rPr lang="en-US" sz="1200" i="1">
                <a:ea typeface="+mn-lt"/>
                <a:cs typeface="+mn-lt"/>
              </a:rPr>
              <a:t>Seminars in Oncology Nursing</a:t>
            </a:r>
            <a:r>
              <a:rPr lang="en-US" sz="1200">
                <a:ea typeface="+mn-lt"/>
                <a:cs typeface="+mn-lt"/>
              </a:rPr>
              <a:t>, </a:t>
            </a:r>
            <a:r>
              <a:rPr lang="en-US" sz="1200" i="1">
                <a:ea typeface="+mn-lt"/>
                <a:cs typeface="+mn-lt"/>
              </a:rPr>
              <a:t>39</a:t>
            </a:r>
            <a:r>
              <a:rPr lang="en-US" sz="1200">
                <a:ea typeface="+mn-lt"/>
                <a:cs typeface="+mn-lt"/>
              </a:rPr>
              <a:t>(3), 1-7. </a:t>
            </a:r>
            <a:r>
              <a:rPr lang="en-US" sz="1200">
                <a:ea typeface="+mn-lt"/>
                <a:cs typeface="+mn-lt"/>
                <a:hlinkClick r:id="rId6"/>
              </a:rPr>
              <a:t>https://doi.org/10.1016/j.soncn.2022.151367</a:t>
            </a: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Shields</a:t>
            </a:r>
            <a:r>
              <a:rPr lang="en-US" sz="1200"/>
              <a:t>, B. (2018). Cardiotoxic effects of cancer therapy. https://www.myamericannurse.com/cardiotoxic-effects-of-cancer-therapy/ </a:t>
            </a: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endParaRPr lang="en-US" sz="1200">
              <a:ea typeface="+mn-lt"/>
              <a:cs typeface="+mn-lt"/>
            </a:endParaRPr>
          </a:p>
          <a:p>
            <a:pPr marL="457200" lvl="1" indent="-457200">
              <a:spcBef>
                <a:spcPts val="0"/>
              </a:spcBef>
              <a:buNone/>
            </a:pPr>
            <a:r>
              <a:rPr lang="en-US" sz="1200">
                <a:ea typeface="+mn-lt"/>
                <a:cs typeface="+mn-lt"/>
              </a:rPr>
              <a:t>Wong, W., Yim, Y. M., Kim, A., Cloutier, M., Gauthier-Loiselle, M., Gagnon-</a:t>
            </a:r>
            <a:r>
              <a:rPr lang="en-US" sz="1200" err="1">
                <a:ea typeface="+mn-lt"/>
                <a:cs typeface="+mn-lt"/>
              </a:rPr>
              <a:t>Sanschagrin</a:t>
            </a:r>
            <a:r>
              <a:rPr lang="en-US" sz="1200">
                <a:ea typeface="+mn-lt"/>
                <a:cs typeface="+mn-lt"/>
              </a:rPr>
              <a:t>, P., &amp; Guerin, A. (2018). Assessment of costs associated with adverse events in patients with cancer. </a:t>
            </a:r>
            <a:r>
              <a:rPr lang="en-US" sz="1200" i="1" err="1">
                <a:ea typeface="+mn-lt"/>
                <a:cs typeface="+mn-lt"/>
              </a:rPr>
              <a:t>Plos</a:t>
            </a:r>
            <a:r>
              <a:rPr lang="en-US" sz="1200" i="1">
                <a:ea typeface="+mn-lt"/>
                <a:cs typeface="+mn-lt"/>
              </a:rPr>
              <a:t> One</a:t>
            </a:r>
            <a:r>
              <a:rPr lang="en-US" sz="1200">
                <a:ea typeface="+mn-lt"/>
                <a:cs typeface="+mn-lt"/>
              </a:rPr>
              <a:t>, </a:t>
            </a:r>
            <a:r>
              <a:rPr lang="en-US" sz="1200" i="1">
                <a:ea typeface="+mn-lt"/>
                <a:cs typeface="+mn-lt"/>
              </a:rPr>
              <a:t>13</a:t>
            </a:r>
            <a:r>
              <a:rPr lang="en-US" sz="1200">
                <a:ea typeface="+mn-lt"/>
                <a:cs typeface="+mn-lt"/>
              </a:rPr>
              <a:t>(4), 1-13. </a:t>
            </a:r>
            <a:r>
              <a:rPr lang="en-US" sz="1200">
                <a:ea typeface="+mn-lt"/>
                <a:cs typeface="+mn-lt"/>
                <a:hlinkClick r:id="rId7"/>
              </a:rPr>
              <a:t>https://doi.org/10.1371/journal.pone.0196007</a:t>
            </a:r>
            <a:endParaRPr lang="en-US" sz="1200"/>
          </a:p>
          <a:p>
            <a:pPr indent="-457200">
              <a:spcBef>
                <a:spcPts val="0"/>
              </a:spcBef>
            </a:pPr>
            <a:endParaRPr lang="en-US" sz="1200"/>
          </a:p>
        </p:txBody>
      </p:sp>
      <p:pic>
        <p:nvPicPr>
          <p:cNvPr id="4" name="Purdue Logo" descr="Purdue University logo.">
            <a:extLst>
              <a:ext uri="{FF2B5EF4-FFF2-40B4-BE49-F238E27FC236}">
                <a16:creationId xmlns:a16="http://schemas.microsoft.com/office/drawing/2014/main" id="{EB946FA4-251E-B176-62A7-2BCBD776EA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935" y="6217992"/>
            <a:ext cx="1803190" cy="3227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507C9-D67E-EE28-03A5-573FC5FD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E300F-D60B-42B9-B1B1-1487E5F53526}" type="slidenum">
              <a:rPr lang="en-US" smtClean="0"/>
              <a:t>37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AD9FE2-B030-C5E9-D29F-18788B36F0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299" y="707182"/>
            <a:ext cx="1130296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01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31855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Overview of Cardiotoxicity in Cancer Treatment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20" y="1104342"/>
            <a:ext cx="11277600" cy="365760"/>
          </a:xfrm>
        </p:spPr>
        <p:txBody>
          <a:bodyPr/>
          <a:lstStyle/>
          <a:p>
            <a:r>
              <a:rPr lang="en-US" sz="1500"/>
              <a:t>Enhancing Nurse Competence in Early Recognition of Cardiotoxicity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4314E02-B829-D46D-EAE9-83F73BD793A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DE700B-2408-D570-F3D8-B5E6D47C7A3B}"/>
              </a:ext>
            </a:extLst>
          </p:cNvPr>
          <p:cNvGrpSpPr/>
          <p:nvPr/>
        </p:nvGrpSpPr>
        <p:grpSpPr>
          <a:xfrm>
            <a:off x="6660495" y="1491671"/>
            <a:ext cx="4597510" cy="3637719"/>
            <a:chOff x="6660495" y="1491671"/>
            <a:chExt cx="4597510" cy="363771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9FE5E92-22A9-B982-FC0D-84E953F81DF3}"/>
                </a:ext>
              </a:extLst>
            </p:cNvPr>
            <p:cNvCxnSpPr/>
            <p:nvPr/>
          </p:nvCxnSpPr>
          <p:spPr>
            <a:xfrm>
              <a:off x="7006571" y="4543743"/>
              <a:ext cx="38823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3C2BE4-34F4-324A-2C54-AEAB90685600}"/>
                </a:ext>
              </a:extLst>
            </p:cNvPr>
            <p:cNvSpPr txBox="1"/>
            <p:nvPr/>
          </p:nvSpPr>
          <p:spPr>
            <a:xfrm>
              <a:off x="7263095" y="4602207"/>
              <a:ext cx="34918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450"/>
                </a:spcAft>
              </a:pPr>
              <a:r>
                <a:rPr lang="da-DK" sz="800">
                  <a:solidFill>
                    <a:srgbClr val="FFFFFF">
                      <a:lumMod val="65000"/>
                    </a:srgbClr>
                  </a:solidFill>
                  <a:latin typeface="Franklin Gothic Medium Cond" panose="020B0606030402020204" pitchFamily="34" charset="0"/>
                </a:rPr>
                <a:t>(Kelly et al., 2017; Lyon et al., 2022)</a:t>
              </a:r>
              <a:endParaRPr lang="de-DE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3CE9A5-F3BC-6230-067D-FA062CAA7C31}"/>
                </a:ext>
              </a:extLst>
            </p:cNvPr>
            <p:cNvSpPr txBox="1"/>
            <p:nvPr/>
          </p:nvSpPr>
          <p:spPr>
            <a:xfrm>
              <a:off x="7006571" y="2699135"/>
              <a:ext cx="3882343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/>
                <a:t>Cardiotoxicity has alarmingly ascended to become the </a:t>
              </a:r>
              <a:r>
                <a:rPr lang="en-US" sz="2200" i="1">
                  <a:ln w="0"/>
                  <a:solidFill>
                    <a:schemeClr val="accent3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second</a:t>
              </a:r>
              <a:r>
                <a:rPr lang="en-US" sz="2000" i="1"/>
                <a:t> predominant cause of long-term morbidity and mortality among cancer treatment recipients.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A26985-2927-F59A-B1ED-52A8248817A5}"/>
                </a:ext>
              </a:extLst>
            </p:cNvPr>
            <p:cNvGrpSpPr/>
            <p:nvPr/>
          </p:nvGrpSpPr>
          <p:grpSpPr>
            <a:xfrm>
              <a:off x="6660495" y="1908013"/>
              <a:ext cx="4597510" cy="3221377"/>
              <a:chOff x="6660495" y="1908011"/>
              <a:chExt cx="4597510" cy="322137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7B16538-EF86-7236-D291-269B9C9785EC}"/>
                  </a:ext>
                </a:extLst>
              </p:cNvPr>
              <p:cNvSpPr/>
              <p:nvPr/>
            </p:nvSpPr>
            <p:spPr>
              <a:xfrm>
                <a:off x="6660495" y="2233766"/>
                <a:ext cx="4597510" cy="2895622"/>
              </a:xfrm>
              <a:prstGeom prst="rect">
                <a:avLst/>
              </a:prstGeom>
              <a:noFill/>
              <a:ln w="1270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4229F79-0ECD-9464-3B06-E18240A095D5}"/>
                  </a:ext>
                </a:extLst>
              </p:cNvPr>
              <p:cNvSpPr/>
              <p:nvPr/>
            </p:nvSpPr>
            <p:spPr>
              <a:xfrm>
                <a:off x="8427367" y="1908011"/>
                <a:ext cx="1191947" cy="6515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pic>
          <p:nvPicPr>
            <p:cNvPr id="18" name="Graphic 17" descr="Open quotation mark with solid fill">
              <a:extLst>
                <a:ext uri="{FF2B5EF4-FFF2-40B4-BE49-F238E27FC236}">
                  <a16:creationId xmlns:a16="http://schemas.microsoft.com/office/drawing/2014/main" id="{05202765-FA83-7FFB-56BC-606B72742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6283" y="1491671"/>
              <a:ext cx="1294114" cy="1303020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EC89174-5B31-F78B-7520-19257EE30260}"/>
              </a:ext>
            </a:extLst>
          </p:cNvPr>
          <p:cNvSpPr txBox="1"/>
          <p:nvPr/>
        </p:nvSpPr>
        <p:spPr>
          <a:xfrm>
            <a:off x="436722" y="2201258"/>
            <a:ext cx="5854680" cy="1354217"/>
          </a:xfrm>
          <a:prstGeom prst="rect">
            <a:avLst/>
          </a:prstGeom>
          <a:noFill/>
          <a:ln w="38100">
            <a:solidFill>
              <a:srgbClr val="CFB99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/>
              <a:t>What is Cardiotoxicity?</a:t>
            </a:r>
          </a:p>
          <a:p>
            <a:r>
              <a:rPr lang="en-US"/>
              <a:t>Heart damage that arises from certain cancer treatments or drugs. </a:t>
            </a:r>
          </a:p>
          <a:p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(Shields, 2018)</a:t>
            </a:r>
          </a:p>
          <a:p>
            <a:endParaRPr lang="en-US" sz="800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553123-7B55-4611-E0F1-F8166E99EB21}"/>
              </a:ext>
            </a:extLst>
          </p:cNvPr>
          <p:cNvSpPr txBox="1"/>
          <p:nvPr/>
        </p:nvSpPr>
        <p:spPr>
          <a:xfrm>
            <a:off x="436722" y="3845368"/>
            <a:ext cx="5854680" cy="1354217"/>
          </a:xfrm>
          <a:prstGeom prst="rect">
            <a:avLst/>
          </a:prstGeom>
          <a:noFill/>
          <a:ln w="38100">
            <a:solidFill>
              <a:srgbClr val="CFB99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b="1"/>
              <a:t>What is Cardio-oncology?</a:t>
            </a:r>
          </a:p>
          <a:p>
            <a:r>
              <a:rPr lang="en-US"/>
              <a:t>A field aiming to refine the management of cardiovascular complications stemming from cancer treatments.</a:t>
            </a:r>
          </a:p>
          <a:p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</a:t>
            </a:r>
            <a:r>
              <a:rPr lang="en-US" sz="800" err="1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Ghizzardi</a:t>
            </a: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 et al., 2017) </a:t>
            </a:r>
          </a:p>
          <a:p>
            <a:endParaRPr lang="en-US" sz="800">
              <a:solidFill>
                <a:srgbClr val="FFFFFF">
                  <a:lumMod val="65000"/>
                </a:srgbClr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10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/>
              <a:t>Background</a:t>
            </a:r>
            <a:br>
              <a:rPr lang="en-US"/>
            </a:br>
            <a:r>
              <a:rPr lang="en-US" sz="2000"/>
              <a:t>The rise of </a:t>
            </a:r>
            <a:r>
              <a:rPr lang="en-US" sz="2000" err="1"/>
              <a:t>cardiotoxicity</a:t>
            </a:r>
            <a:r>
              <a:rPr lang="en-US" sz="2000"/>
              <a:t> and nurses role in early detection.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5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8BA2C9-9CEF-3648-818C-C0163F550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43" y="602205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The Rise of Cardiotoxicity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12791D0-FBA8-FABB-5B51-912CCE79D002}"/>
              </a:ext>
            </a:extLst>
          </p:cNvPr>
          <p:cNvSpPr txBox="1">
            <a:spLocks/>
          </p:cNvSpPr>
          <p:nvPr/>
        </p:nvSpPr>
        <p:spPr>
          <a:xfrm>
            <a:off x="462643" y="1922247"/>
            <a:ext cx="11302964" cy="45317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0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i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Advances in cancer treatments have led to:</a:t>
            </a:r>
          </a:p>
          <a:p>
            <a:pPr marL="0" indent="0">
              <a:buNone/>
            </a:pPr>
            <a:endParaRPr lang="en-US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An improved survival rate of patients </a:t>
            </a:r>
            <a:r>
              <a:rPr lang="en-US" sz="2800" i="1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while</a:t>
            </a:r>
            <a:r>
              <a:rPr lang="en-US" sz="2800" dirty="0"/>
              <a:t> causing life-threating cardiac side effects. </a:t>
            </a:r>
          </a:p>
          <a:p>
            <a:pPr marL="0" indent="0">
              <a:buNone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Increase in number of patients who die from heart disease related to cardiotoxicity. </a:t>
            </a:r>
          </a:p>
          <a:p>
            <a:pPr marL="457200" lvl="1" indent="0">
              <a:buNone/>
            </a:pPr>
            <a:endParaRPr lang="en-US" sz="1900" dirty="0"/>
          </a:p>
          <a:p>
            <a:pPr lvl="1"/>
            <a:endParaRPr lang="en-US" sz="2200" dirty="0"/>
          </a:p>
          <a:p>
            <a:pPr marL="0" indent="0">
              <a:buNone/>
            </a:pPr>
            <a:r>
              <a:rPr lang="en-US" sz="2400" dirty="0"/>
              <a:t>	</a:t>
            </a:r>
          </a:p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AB381-8B8E-177D-9F6D-08913EEB37CC}"/>
              </a:ext>
            </a:extLst>
          </p:cNvPr>
          <p:cNvSpPr txBox="1"/>
          <p:nvPr/>
        </p:nvSpPr>
        <p:spPr>
          <a:xfrm>
            <a:off x="8819114" y="6386949"/>
            <a:ext cx="305745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(Herrmann et al., 2014; Bloom et al., 2016; </a:t>
            </a:r>
            <a:r>
              <a:rPr lang="en-US" sz="800" err="1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Curigliano</a:t>
            </a: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 et al., 2016)</a:t>
            </a:r>
            <a:endParaRPr lang="en-US" sz="8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685CEF-8E3A-3453-CE55-72BB9AB1A0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D5290-37AB-9931-268A-081521C29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43" y="1071185"/>
            <a:ext cx="1130296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4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614D54-CFDB-D6D4-7098-083771099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50" y="349851"/>
            <a:ext cx="10471114" cy="1600200"/>
          </a:xfrm>
        </p:spPr>
        <p:txBody>
          <a:bodyPr>
            <a:normAutofit/>
          </a:bodyPr>
          <a:lstStyle/>
          <a:p>
            <a:r>
              <a:rPr lang="en-US" sz="4800"/>
              <a:t>Cardiotoxicity: </a:t>
            </a:r>
            <a:br>
              <a:rPr lang="en-US" sz="4800"/>
            </a:br>
            <a:r>
              <a:rPr lang="en-US" sz="4800"/>
              <a:t>The Role of the Nurse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EC108-512C-A0E3-A239-3A24FB775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495" y="3006528"/>
            <a:ext cx="5947144" cy="1087444"/>
          </a:xfrm>
        </p:spPr>
        <p:txBody>
          <a:bodyPr>
            <a:normAutofit fontScale="92500" lnSpcReduction="20000"/>
          </a:bodyPr>
          <a:lstStyle/>
          <a:p>
            <a:r>
              <a:rPr lang="en-US" sz="3000"/>
              <a:t>Nurses occupy a </a:t>
            </a:r>
            <a:r>
              <a:rPr lang="en-US" sz="3000" i="1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pivotal</a:t>
            </a:r>
            <a:r>
              <a:rPr lang="en-US" sz="3000"/>
              <a:t> role in the early detection, monitoring and management of cardiotoxicity.</a:t>
            </a: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75D1A8-5BFE-2879-C299-994A1C18C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FD51A-B543-F761-CBB0-636043F1DB28}"/>
              </a:ext>
            </a:extLst>
          </p:cNvPr>
          <p:cNvSpPr txBox="1"/>
          <p:nvPr/>
        </p:nvSpPr>
        <p:spPr>
          <a:xfrm>
            <a:off x="10498093" y="6371429"/>
            <a:ext cx="609407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(Magon et al., 2023)</a:t>
            </a:r>
          </a:p>
        </p:txBody>
      </p:sp>
      <p:pic>
        <p:nvPicPr>
          <p:cNvPr id="8" name="Graphic 7" descr="Doctor male with solid fill">
            <a:extLst>
              <a:ext uri="{FF2B5EF4-FFF2-40B4-BE49-F238E27FC236}">
                <a16:creationId xmlns:a16="http://schemas.microsoft.com/office/drawing/2014/main" id="{EE17F746-08E2-2315-4094-375B34DED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2369" y="1994063"/>
            <a:ext cx="2592295" cy="2592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6074B2-B99B-793E-942A-C9508C447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95" y="1748865"/>
            <a:ext cx="1130296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72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3DAB70-D2CE-ADE3-9BE3-71D3953E8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393" y="608288"/>
            <a:ext cx="11266714" cy="589032"/>
          </a:xfrm>
        </p:spPr>
        <p:txBody>
          <a:bodyPr>
            <a:normAutofit fontScale="90000"/>
          </a:bodyPr>
          <a:lstStyle/>
          <a:p>
            <a:r>
              <a:rPr lang="en-US"/>
              <a:t>Gaps in Cardiotoxicity Management in Nurses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E546B-6C7C-8CDF-D949-0E6669C4938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086EA1D-707D-B54C-8FFB-433BD1A27D0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AC67B7-64B5-73E9-3EA1-7353F386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88" y="1070552"/>
            <a:ext cx="11302964" cy="4023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47391CA-F883-2F71-A912-02BF0702D5F8}"/>
              </a:ext>
            </a:extLst>
          </p:cNvPr>
          <p:cNvGrpSpPr/>
          <p:nvPr/>
        </p:nvGrpSpPr>
        <p:grpSpPr>
          <a:xfrm>
            <a:off x="3402649" y="4041920"/>
            <a:ext cx="5760243" cy="1745528"/>
            <a:chOff x="4353090" y="5112472"/>
            <a:chExt cx="5760243" cy="17455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14214BFB-3EF5-6100-5BBE-C6E657456A04}"/>
                </a:ext>
              </a:extLst>
            </p:cNvPr>
            <p:cNvGrpSpPr/>
            <p:nvPr/>
          </p:nvGrpSpPr>
          <p:grpSpPr>
            <a:xfrm>
              <a:off x="4353090" y="5112472"/>
              <a:ext cx="3859363" cy="1745528"/>
              <a:chOff x="1227461" y="2034134"/>
              <a:chExt cx="3859363" cy="17455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6C79642-5C28-3A58-4E13-FC15E5EC6D59}"/>
                  </a:ext>
                </a:extLst>
              </p:cNvPr>
              <p:cNvSpPr/>
              <p:nvPr/>
            </p:nvSpPr>
            <p:spPr>
              <a:xfrm>
                <a:off x="1227461" y="2034134"/>
                <a:ext cx="3859363" cy="1745528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7F0CE96-DB76-22BC-FD85-D5A1C467B450}"/>
                  </a:ext>
                </a:extLst>
              </p:cNvPr>
              <p:cNvSpPr txBox="1"/>
              <p:nvPr/>
            </p:nvSpPr>
            <p:spPr>
              <a:xfrm>
                <a:off x="1227461" y="2034134"/>
                <a:ext cx="3859363" cy="174552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marL="0" lvl="0" indent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500" kern="1200"/>
                  <a:t>Low self-efficacy around  managing cardiotoxicity</a:t>
                </a:r>
              </a:p>
            </p:txBody>
          </p:sp>
        </p:grpSp>
        <p:sp>
          <p:nvSpPr>
            <p:cNvPr id="3" name="Rectangle 2" descr="Confused face outline with solid fill">
              <a:extLst>
                <a:ext uri="{FF2B5EF4-FFF2-40B4-BE49-F238E27FC236}">
                  <a16:creationId xmlns:a16="http://schemas.microsoft.com/office/drawing/2014/main" id="{0D2C518D-C4C6-6BBF-3A89-30154F4FFC18}"/>
                </a:ext>
              </a:extLst>
            </p:cNvPr>
            <p:cNvSpPr/>
            <p:nvPr/>
          </p:nvSpPr>
          <p:spPr>
            <a:xfrm>
              <a:off x="8385260" y="5112472"/>
              <a:ext cx="1728073" cy="1745528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l="-1000" r="-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0B1F0F-81E9-6F4E-FC2B-CCCE3AC728AA}"/>
              </a:ext>
            </a:extLst>
          </p:cNvPr>
          <p:cNvGrpSpPr/>
          <p:nvPr/>
        </p:nvGrpSpPr>
        <p:grpSpPr>
          <a:xfrm>
            <a:off x="3402649" y="1935187"/>
            <a:ext cx="5760243" cy="1745528"/>
            <a:chOff x="4733782" y="782300"/>
            <a:chExt cx="5760243" cy="17455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095FBAF-D784-6B6D-DB9B-43FCEE4C5774}"/>
                </a:ext>
              </a:extLst>
            </p:cNvPr>
            <p:cNvGrpSpPr/>
            <p:nvPr/>
          </p:nvGrpSpPr>
          <p:grpSpPr>
            <a:xfrm>
              <a:off x="6634662" y="782300"/>
              <a:ext cx="3859363" cy="1745528"/>
              <a:chOff x="3128341" y="593"/>
              <a:chExt cx="3859363" cy="1745528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1D69B5A-E4B2-0B37-1622-3B3B2C58B7BB}"/>
                  </a:ext>
                </a:extLst>
              </p:cNvPr>
              <p:cNvSpPr/>
              <p:nvPr/>
            </p:nvSpPr>
            <p:spPr>
              <a:xfrm>
                <a:off x="3128341" y="593"/>
                <a:ext cx="3859363" cy="1745528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7A00FB7-B64B-63C3-BD1F-78DB7E6396E9}"/>
                  </a:ext>
                </a:extLst>
              </p:cNvPr>
              <p:cNvSpPr txBox="1"/>
              <p:nvPr/>
            </p:nvSpPr>
            <p:spPr>
              <a:xfrm>
                <a:off x="3128341" y="593"/>
                <a:ext cx="3859363" cy="174552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5250" tIns="95250" rIns="95250" bIns="95250" numCol="1" spcCol="1270" anchor="ctr" anchorCtr="0">
                <a:noAutofit/>
              </a:bodyPr>
              <a:lstStyle/>
              <a:p>
                <a:pPr marL="0" lvl="0" indent="0" algn="ctr" defTabSz="1111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2500" kern="1200"/>
                  <a:t>Lack of cardiotoxicity education </a:t>
                </a:r>
              </a:p>
            </p:txBody>
          </p:sp>
        </p:grpSp>
        <p:sp>
          <p:nvSpPr>
            <p:cNvPr id="9" name="Rectangle 8" descr="Classroom with solid fill">
              <a:extLst>
                <a:ext uri="{FF2B5EF4-FFF2-40B4-BE49-F238E27FC236}">
                  <a16:creationId xmlns:a16="http://schemas.microsoft.com/office/drawing/2014/main" id="{7E7DCFB7-ED1D-653B-B493-007A03DE1443}"/>
                </a:ext>
              </a:extLst>
            </p:cNvPr>
            <p:cNvSpPr/>
            <p:nvPr/>
          </p:nvSpPr>
          <p:spPr>
            <a:xfrm>
              <a:off x="4733782" y="782300"/>
              <a:ext cx="1728073" cy="1745528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l="-1000" r="-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B7F70A9-E1A3-35AC-C76F-593B71DB6A95}"/>
              </a:ext>
            </a:extLst>
          </p:cNvPr>
          <p:cNvSpPr txBox="1"/>
          <p:nvPr/>
        </p:nvSpPr>
        <p:spPr>
          <a:xfrm>
            <a:off x="9027414" y="6361897"/>
            <a:ext cx="2402586" cy="222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(</a:t>
            </a:r>
            <a:r>
              <a:rPr lang="en-US" sz="800" err="1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Belloni</a:t>
            </a:r>
            <a:r>
              <a:rPr lang="en-US" sz="800">
                <a:solidFill>
                  <a:srgbClr val="FFFFFF">
                    <a:lumMod val="65000"/>
                  </a:srgbClr>
                </a:solidFill>
                <a:latin typeface="Franklin Gothic Medium Cond" panose="020B0606030402020204" pitchFamily="34" charset="0"/>
              </a:rPr>
              <a:t> et al., 2021; Kelly et al., 2017; Magon et al., 2023). </a:t>
            </a:r>
          </a:p>
        </p:txBody>
      </p:sp>
    </p:spTree>
    <p:extLst>
      <p:ext uri="{BB962C8B-B14F-4D97-AF65-F5344CB8AC3E}">
        <p14:creationId xmlns:p14="http://schemas.microsoft.com/office/powerpoint/2010/main" val="282359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F6805-2205-83A2-82CC-67FF7D220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629" y="2453952"/>
            <a:ext cx="7763458" cy="1735494"/>
          </a:xfrm>
        </p:spPr>
        <p:txBody>
          <a:bodyPr/>
          <a:lstStyle/>
          <a:p>
            <a:r>
              <a:rPr lang="en-US">
                <a:latin typeface="Franklin Gothic Medium Cond"/>
              </a:rPr>
              <a:t>Study Aim </a:t>
            </a:r>
            <a:br>
              <a:rPr lang="en-US"/>
            </a:br>
            <a:r>
              <a:rPr lang="en-US" sz="2000">
                <a:latin typeface="Franklin Gothic Medium Cond"/>
              </a:rPr>
              <a:t>Objective: Assess an education intervention on nurses perceived self-efficacy.</a:t>
            </a:r>
          </a:p>
        </p:txBody>
      </p:sp>
    </p:spTree>
    <p:extLst>
      <p:ext uri="{BB962C8B-B14F-4D97-AF65-F5344CB8AC3E}">
        <p14:creationId xmlns:p14="http://schemas.microsoft.com/office/powerpoint/2010/main" val="284330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Alt-Widescreen-20231110" id="{F218E956-3EF7-C74B-B913-ECEA98BCBD3B}" vid="{FE519D9E-70B6-014C-84F2-2F94F9874F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8adc515-d22b-49f9-a699-9d150691286c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_activity xmlns="1aa6a9a6-b2b3-4837-a759-36af8b09218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1B112C212DB149AD39A711836F3A35" ma:contentTypeVersion="16" ma:contentTypeDescription="Create a new document." ma:contentTypeScope="" ma:versionID="d469cae7698f74b0872b1a44dcd2f8c2">
  <xsd:schema xmlns:xsd="http://www.w3.org/2001/XMLSchema" xmlns:xs="http://www.w3.org/2001/XMLSchema" xmlns:p="http://schemas.microsoft.com/office/2006/metadata/properties" xmlns:ns3="1aa6a9a6-b2b3-4837-a759-36af8b09218e" xmlns:ns4="28adc515-d22b-49f9-a699-9d150691286c" targetNamespace="http://schemas.microsoft.com/office/2006/metadata/properties" ma:root="true" ma:fieldsID="d240f8bf04d4943004594d489e542be9" ns3:_="" ns4:_="">
    <xsd:import namespace="1aa6a9a6-b2b3-4837-a759-36af8b09218e"/>
    <xsd:import namespace="28adc515-d22b-49f9-a699-9d150691286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6a9a6-b2b3-4837-a759-36af8b0921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dc515-d22b-49f9-a699-9d15069128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DE0D6C-581B-4814-98E7-EF172D5D46A1}">
  <ds:schemaRefs>
    <ds:schemaRef ds:uri="http://schemas.microsoft.com/office/2006/metadata/properties"/>
    <ds:schemaRef ds:uri="http://www.w3.org/2000/xmlns/"/>
    <ds:schemaRef ds:uri="28adc515-d22b-49f9-a699-9d150691286c"/>
    <ds:schemaRef ds:uri="1aa6a9a6-b2b3-4837-a759-36af8b09218e"/>
    <ds:schemaRef ds:uri="http://www.w3.org/2001/XMLSchema-instan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12F929C-B127-4F1A-BF2F-9FC2CAFCC43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1aa6a9a6-b2b3-4837-a759-36af8b09218e"/>
    <ds:schemaRef ds:uri="28adc515-d22b-49f9-a699-9d150691286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MM-23-645083-Purdue-Alt-Widescreen-20231110</Template>
  <TotalTime>12</TotalTime>
  <Words>2503</Words>
  <Application>Microsoft Office PowerPoint</Application>
  <PresentationFormat>Widescreen</PresentationFormat>
  <Paragraphs>431</Paragraphs>
  <Slides>37</Slides>
  <Notes>36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Franklin Gothic Book</vt:lpstr>
      <vt:lpstr>Franklin Gothic Medium</vt:lpstr>
      <vt:lpstr>Wingdings</vt:lpstr>
      <vt:lpstr>Franklin Gothic Medium Cond</vt:lpstr>
      <vt:lpstr>Office Theme</vt:lpstr>
      <vt:lpstr>Enhancing Nurse Competence in Early Recognition of Cardiotoxicity</vt:lpstr>
      <vt:lpstr>Agenda</vt:lpstr>
      <vt:lpstr>Study Objective</vt:lpstr>
      <vt:lpstr>Overview of Cardiotoxicity in Cancer Treatment</vt:lpstr>
      <vt:lpstr>Background The rise of cardiotoxicity and nurses role in early detection.</vt:lpstr>
      <vt:lpstr>The Rise of Cardiotoxicity </vt:lpstr>
      <vt:lpstr>Cardiotoxicity:  The Role of the Nurse</vt:lpstr>
      <vt:lpstr>Gaps in Cardiotoxicity Management in Nurses </vt:lpstr>
      <vt:lpstr>Study Aim  Objective: Assess an education intervention on nurses perceived self-efficacy.</vt:lpstr>
      <vt:lpstr>Study Aim</vt:lpstr>
      <vt:lpstr>Methodology  Setting/sample, study design, &amp; intervention overview.</vt:lpstr>
      <vt:lpstr>Study Design: Setting &amp; Sample</vt:lpstr>
      <vt:lpstr>Study Design: Setting &amp; Sample Rationale</vt:lpstr>
      <vt:lpstr>Study Design Overview </vt:lpstr>
      <vt:lpstr>Study Design: Recruitment  </vt:lpstr>
      <vt:lpstr>Study Design: Survey  </vt:lpstr>
      <vt:lpstr>Study Design: Participant Surveys &amp; Education Intervention</vt:lpstr>
      <vt:lpstr>Results Key findings: Improved self-efficacy in recognizing cardiotoxicity.</vt:lpstr>
      <vt:lpstr>Results: Pre- &amp; Post-Education Survey Comparative Analysis </vt:lpstr>
      <vt:lpstr>Results: Pre- &amp; Post-Education Survey Comparative Analysis </vt:lpstr>
      <vt:lpstr>Results: Pre- &amp; Post-Education Survey Comparative Analysis </vt:lpstr>
      <vt:lpstr>Results: Pre- &amp; Post-Education Survey Comparative Analysis </vt:lpstr>
      <vt:lpstr>Results: Pre- &amp; Post-Education Survey Comparative Analysis </vt:lpstr>
      <vt:lpstr>Results: Pre- &amp; Post-Education Survey Comparative Analysis </vt:lpstr>
      <vt:lpstr>Results: Pre- &amp; Post-Education Survey Comparative Analysis </vt:lpstr>
      <vt:lpstr>Results: Pre- &amp; Post-Education Survey Comparative Analysis  </vt:lpstr>
      <vt:lpstr>Discussion  Significance of  the results and study limitations.</vt:lpstr>
      <vt:lpstr>Discussion: Demographic Highlights</vt:lpstr>
      <vt:lpstr>Discussion: Significance of Results </vt:lpstr>
      <vt:lpstr>Discussion: Limitations </vt:lpstr>
      <vt:lpstr>Implications  Impact on healthcare systems, healthcare economics, and nursing practice.</vt:lpstr>
      <vt:lpstr>Implications: Healthcare Systems</vt:lpstr>
      <vt:lpstr>Implications: Healthcare Economics </vt:lpstr>
      <vt:lpstr>Implications: Nursing Practice </vt:lpstr>
      <vt:lpstr>Conclusion</vt:lpstr>
      <vt:lpstr>Conclusion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Enhancing Nurse Competence in Early Recognition of Cardiotoxicity</dc:title>
  <dc:creator>Leslie Phillips</dc:creator>
  <cp:lastModifiedBy>Jeffry</cp:lastModifiedBy>
  <cp:revision>26</cp:revision>
  <dcterms:created xsi:type="dcterms:W3CDTF">2024-03-30T23:18:24Z</dcterms:created>
  <dcterms:modified xsi:type="dcterms:W3CDTF">2024-04-05T15:34:10Z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0x0101006C1B112C212DB149AD39A711836F3A35</vt:lpwstr>
  </property>
  <property fmtid="{D5CDD505-2E9C-101B-9397-08002B2CF9AE}" pid="10" name="MediaServiceImageTags">
    <vt:lpwstr/>
  </property>
</Properties>
</file>