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660" r:id="rId2"/>
    <p:sldId id="1661" r:id="rId3"/>
    <p:sldId id="1664" r:id="rId4"/>
    <p:sldId id="1665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논문 제출 형태" id="{C2AD5C39-C003-4710-9A76-A834F62F559E}">
          <p14:sldIdLst>
            <p14:sldId id="1660"/>
            <p14:sldId id="1661"/>
            <p14:sldId id="1664"/>
            <p14:sldId id="16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0" autoAdjust="0"/>
    <p:restoredTop sz="81678" autoAdjust="0"/>
  </p:normalViewPr>
  <p:slideViewPr>
    <p:cSldViewPr snapToGrid="0">
      <p:cViewPr varScale="1">
        <p:scale>
          <a:sx n="69" d="100"/>
          <a:sy n="69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C48EF-87E7-4542-A82F-A785131A51B8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1FA3-7430-43A3-906B-978BA16B16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7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sz="2800" b="0" i="0" dirty="0">
                <a:solidFill>
                  <a:srgbClr val="222222"/>
                </a:solidFill>
                <a:effectLst/>
                <a:latin typeface="-apple-system"/>
              </a:rPr>
              <a:t>Method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-apple-system"/>
              </a:rPr>
              <a:t> 부분은 </a:t>
            </a:r>
            <a:r>
              <a:rPr lang="ko-KR" altLang="en-US" sz="2800" b="0" i="0" dirty="0" err="1">
                <a:solidFill>
                  <a:srgbClr val="222222"/>
                </a:solidFill>
                <a:effectLst/>
                <a:latin typeface="-apple-system"/>
              </a:rPr>
              <a:t>작성중입니다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-apple-system"/>
              </a:rPr>
              <a:t>. (</a:t>
            </a:r>
            <a:r>
              <a:rPr lang="ko-KR" altLang="en-US" sz="2800" b="0" i="0" dirty="0">
                <a:solidFill>
                  <a:srgbClr val="222222"/>
                </a:solidFill>
                <a:effectLst/>
                <a:latin typeface="-apple-system"/>
              </a:rPr>
              <a:t>시약 제품명 찾아서 넣을 예정입니다</a:t>
            </a:r>
            <a:r>
              <a:rPr lang="en-US" altLang="ko-KR" sz="2800" b="0" i="0">
                <a:solidFill>
                  <a:srgbClr val="222222"/>
                </a:solidFill>
                <a:effectLst/>
                <a:latin typeface="-apple-system"/>
              </a:rPr>
              <a:t>)</a:t>
            </a:r>
          </a:p>
          <a:p>
            <a:pPr algn="l"/>
            <a:r>
              <a:rPr lang="en-US" altLang="ko-KR" sz="2800" b="0" i="0" dirty="0">
                <a:solidFill>
                  <a:srgbClr val="222222"/>
                </a:solidFill>
                <a:effectLst/>
                <a:latin typeface="-apple-system"/>
              </a:rPr>
              <a:t>Western blot analysis</a:t>
            </a:r>
          </a:p>
          <a:p>
            <a:pPr algn="l"/>
            <a:r>
              <a:rPr lang="en-US" altLang="ko-KR" sz="2800" b="0" i="0" dirty="0">
                <a:solidFill>
                  <a:srgbClr val="222222"/>
                </a:solidFill>
                <a:effectLst/>
                <a:latin typeface="-apple-system"/>
              </a:rPr>
              <a:t>The splenocytes were isolated by cell strainer[] from rat spleen and lysed by using RIPA buffer() with a protease inhibitor and phosphatase inhibitor[]. Each samples loading on immunoblot have 20ug protein and were separated by 12% SDS-PAGE. Then the gels were transferred to PVDF membranes and blocked in 5% BSA for 1hr at room temperature. The membranes were incubated with primary antibody (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GOT1, GOT2, </a:t>
            </a:r>
            <a:r>
              <a:rPr lang="el-GR" altLang="ko-KR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β-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actin [1:1,000; sc-47778, Santa Cruz</a:t>
            </a:r>
            <a:r>
              <a:rPr lang="en-US" altLang="ko-KR" sz="2800" b="0" i="0" dirty="0">
                <a:solidFill>
                  <a:srgbClr val="222222"/>
                </a:solidFill>
                <a:effectLst/>
                <a:latin typeface="-apple-system"/>
              </a:rPr>
              <a:t>) overnight at 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4 °C and secondary antibody (for GOT1 and GOT2, for </a:t>
            </a:r>
            <a:r>
              <a:rPr lang="el-GR" altLang="ko-KR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β-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actin ) for 1hr at room temperature. The </a:t>
            </a:r>
            <a:r>
              <a:rPr lang="en-US" altLang="ko-KR" sz="4000" b="0" i="0" dirty="0">
                <a:solidFill>
                  <a:srgbClr val="222222"/>
                </a:solidFill>
                <a:effectLst/>
                <a:latin typeface="Harding"/>
              </a:rPr>
              <a:t>proteins were visualized with 000.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DE097-1C6C-4AAA-B965-C45DEA9A543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3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DE097-1C6C-4AAA-B965-C45DEA9A543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68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DE097-1C6C-4AAA-B965-C45DEA9A543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99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0690CF-42D5-4932-834C-1BED9EDCE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DC4E3E-B3B2-4D20-8B21-3675BD06B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0D96EF-C2CD-48F6-B538-C84DF91A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0D4CC3-18D3-41B9-BCED-0C1D24DA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8347F7-6E65-4F26-9903-BC5AEE79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83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246182-A51E-474E-A0AF-1C26BB26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E01DF83-C8B5-4FE8-A291-058E04B16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7CDB7D-C66F-4133-9C12-8BA8F986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1BE292-9A3D-4437-8AFE-00DCB072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041B34-B0F6-4C59-ACDB-AAE17D8B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82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BFCEC6-722F-413C-BBDD-C64DF2F44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4EC12C-F305-428A-AA2A-19D0DBCBD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1ED865-37C5-4037-A52B-0C933543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97CC14-A98F-4F6A-B2F9-08B11FAB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CF1F05-7766-42BC-91C8-581ED2D8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99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62C786-F465-4CF8-9B4D-CDEE3D7D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5AB208-C9E9-4422-8E39-B7531E79B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AF3245-8FD4-4951-80DB-D14DA2CA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ACE4CE-DF0B-42B8-99EA-9A1C5B55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061C26-2D46-433D-835A-BD865586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30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C0F523-8EAE-4027-939B-78B00414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56CD97-23D6-499C-8557-0DF0BA290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7E8B32-68B0-4151-A43C-8051DF82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3977DD-F8AA-4EC2-B003-D5E7296E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B27AFB-007C-4ADA-9DAC-A2705DC4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46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E190C6-87F6-4045-9BEC-BF7AF970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0F33A6-72E5-47AE-BF9A-C1F789415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5D5E91-BE86-4F50-9C5C-3E61B90C3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D0B9E1-336C-4F49-B2EC-058D02FE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4ED1A9-5BE0-4BCA-B863-0CC9C11D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D9438A-EEF5-47F4-B6CA-EB8508A9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83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CA6E1B-53AF-4A57-9AEE-3676364E6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41F49D-095A-424C-93C3-32E179C74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CCE096-D2A9-4989-809F-EF49127CA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7EB5993-DEEA-4EFD-A99C-B97DA3A68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64E5FCD-DD48-4D25-917F-49822B7F2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E36E31B-6105-4C65-BDA2-40502A80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C7BF58F-6E1C-4781-BFDE-152500FF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54E5B4A-B943-49BC-9D30-840AB040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16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F47632-122F-4F76-AF56-C848118A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4FDFD54-DF92-4E25-83D3-D9A90339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37AF946-196B-4441-A7CA-04B020B5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348939-B9BF-4884-936B-F463B7FA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7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A8D5A48-349E-4D3D-850C-3D6FBD03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84DB70B-5CC1-4FF7-86C4-CE6E732C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803AAE-BBBC-40E2-B0BA-8331CB49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0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45311-8EB3-4D08-91F4-3B0FC480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32A023-2993-46DE-9964-6B0B2AD7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AD884B-D1CE-4BF4-9614-CD4C45050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D2FDA4-75D6-4993-BDDC-7396AA2E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10AB32-A33D-4D02-8EB2-925F9A1B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E20675-63E1-47BA-84EE-92066830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87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C1FED-6D78-4889-B2D9-38C6F296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3936F7-378C-4E0F-8A63-7A1E30162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DF25F32-E232-4701-8F01-992FAE4F1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AC52BB-D1E1-4EC5-8208-4A0B59A2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1CAF8F9-DE5F-4101-BCE6-204A41D2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BF1A81-CBE7-48EF-BE1A-72486651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5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1DCA888-8E60-4F19-A64B-0270A25E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B34DDB-45AB-41EF-BC72-C9387A4C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382BC0-144E-4C68-98BB-725B89544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1211-374B-47D6-822A-03FC3BB4108D}" type="datetimeFigureOut">
              <a:rPr lang="ko-KR" altLang="en-US" smtClean="0"/>
              <a:t>2023-12-15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A364FB-0C5A-4D2D-8462-0CAF1B940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E5CA3D-D9B8-4A19-B36A-36D02019B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E530-10CD-4463-8E83-8B5739ACD8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4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0.jpg"/><Relationship Id="rId10" Type="http://schemas.openxmlformats.org/officeDocument/2006/relationships/image" Target="../media/image25.jpg"/><Relationship Id="rId4" Type="http://schemas.openxmlformats.org/officeDocument/2006/relationships/image" Target="../media/image21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F02DBED-4343-4837-AEEC-64F28DFB168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7496" t="47385" r="8857" b="41755"/>
          <a:stretch/>
        </p:blipFill>
        <p:spPr>
          <a:xfrm flipH="1">
            <a:off x="2436223" y="1387783"/>
            <a:ext cx="2737266" cy="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27FF12C-F98E-4309-9FBC-55DE53225D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5" t="31975" r="7290" b="44182"/>
          <a:stretch/>
        </p:blipFill>
        <p:spPr>
          <a:xfrm flipH="1">
            <a:off x="2438568" y="1815322"/>
            <a:ext cx="2734921" cy="273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34F7F4-013A-498F-BCE4-9D6BB2654970}"/>
              </a:ext>
            </a:extLst>
          </p:cNvPr>
          <p:cNvSpPr txBox="1"/>
          <p:nvPr/>
        </p:nvSpPr>
        <p:spPr>
          <a:xfrm>
            <a:off x="1926621" y="1399672"/>
            <a:ext cx="519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i="0" dirty="0">
                <a:solidFill>
                  <a:srgbClr val="000000"/>
                </a:solidFill>
                <a:effectLst/>
                <a:ea typeface="New Gulim" panose="02030600000101010101" pitchFamily="18" charset="-127"/>
              </a:rPr>
              <a:t>GOT1</a:t>
            </a:r>
            <a:endParaRPr lang="ko-KR" alt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9EA4C8-70CF-4B9E-B8B0-EF3F1939B8C8}"/>
              </a:ext>
            </a:extLst>
          </p:cNvPr>
          <p:cNvSpPr txBox="1"/>
          <p:nvPr/>
        </p:nvSpPr>
        <p:spPr>
          <a:xfrm>
            <a:off x="1818809" y="1828833"/>
            <a:ext cx="631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23D2BD-ADC8-4FB7-A915-59A3B5125F06}"/>
              </a:ext>
            </a:extLst>
          </p:cNvPr>
          <p:cNvSpPr txBox="1"/>
          <p:nvPr/>
        </p:nvSpPr>
        <p:spPr>
          <a:xfrm>
            <a:off x="7530294" y="1657783"/>
            <a:ext cx="742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*(0.0150)</a:t>
            </a:r>
            <a:endParaRPr lang="ko-KR" altLang="en-US" sz="800" dirty="0"/>
          </a:p>
        </p:txBody>
      </p:sp>
      <p:graphicFrame>
        <p:nvGraphicFramePr>
          <p:cNvPr id="23" name="개체 22">
            <a:extLst>
              <a:ext uri="{FF2B5EF4-FFF2-40B4-BE49-F238E27FC236}">
                <a16:creationId xmlns:a16="http://schemas.microsoft.com/office/drawing/2014/main" id="{A58A8B7D-911D-49B6-88BA-33F3A1FF45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8881" y="1873227"/>
          <a:ext cx="1378402" cy="173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5" r:id="rId5" imgW="2066400" imgH="2414160" progId="Prism5.Document">
                  <p:embed/>
                </p:oleObj>
              </mc:Choice>
              <mc:Fallback>
                <p:oleObj name="Prism 5" r:id="rId5" imgW="2066400" imgH="2414160" progId="Prism5.Document">
                  <p:embed/>
                  <p:pic>
                    <p:nvPicPr>
                      <p:cNvPr id="23" name="개체 22">
                        <a:extLst>
                          <a:ext uri="{FF2B5EF4-FFF2-40B4-BE49-F238E27FC236}">
                            <a16:creationId xmlns:a16="http://schemas.microsoft.com/office/drawing/2014/main" id="{A58A8B7D-911D-49B6-88BA-33F3A1FF45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8881" y="1873227"/>
                        <a:ext cx="1378402" cy="173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791167E6-FF7F-4F02-9819-C2801A5F7B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68306" y="2049261"/>
            <a:ext cx="576000" cy="558000"/>
          </a:xfrm>
          <a:prstGeom prst="bentConnector3">
            <a:avLst>
              <a:gd name="adj1" fmla="val -2692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71A4A15-0B2B-42E9-BA6A-33ECD264406D}"/>
              </a:ext>
            </a:extLst>
          </p:cNvPr>
          <p:cNvSpPr txBox="1"/>
          <p:nvPr/>
        </p:nvSpPr>
        <p:spPr>
          <a:xfrm>
            <a:off x="6416008" y="1083507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B</a:t>
            </a:r>
            <a:endParaRPr lang="ko-KR" alt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1ED04F-8DCC-4903-A743-B2D6CC504C93}"/>
              </a:ext>
            </a:extLst>
          </p:cNvPr>
          <p:cNvSpPr txBox="1"/>
          <p:nvPr/>
        </p:nvSpPr>
        <p:spPr>
          <a:xfrm rot="16200000">
            <a:off x="6270041" y="2492660"/>
            <a:ext cx="1314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>
                <a:latin typeface="+mn-ea"/>
              </a:rPr>
              <a:t>GOT</a:t>
            </a:r>
            <a:r>
              <a:rPr lang="en-US" altLang="ko-KR" sz="800" dirty="0">
                <a:latin typeface="+mn-ea"/>
              </a:rPr>
              <a:t>1 protein</a:t>
            </a:r>
            <a:r>
              <a:rPr lang="ko-KR" altLang="en-US" sz="800" dirty="0">
                <a:latin typeface="+mn-ea"/>
              </a:rPr>
              <a:t> </a:t>
            </a:r>
            <a:r>
              <a:rPr lang="ko-KR" altLang="en-US" sz="800" dirty="0" err="1">
                <a:latin typeface="+mn-ea"/>
              </a:rPr>
              <a:t>level</a:t>
            </a:r>
            <a:endParaRPr lang="en-US" altLang="ko-KR" sz="800" dirty="0">
              <a:latin typeface="+mn-ea"/>
            </a:endParaRPr>
          </a:p>
          <a:p>
            <a:pPr algn="ctr"/>
            <a:r>
              <a:rPr lang="en-US" altLang="ko-KR" sz="800" dirty="0">
                <a:latin typeface="+mn-ea"/>
              </a:rPr>
              <a:t>(normalized to ß-actin)</a:t>
            </a:r>
            <a:endParaRPr lang="ko-KR" altLang="en-US" sz="800" dirty="0">
              <a:latin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9DFE31-0BA9-49FF-844D-F04F82C20CC8}"/>
              </a:ext>
            </a:extLst>
          </p:cNvPr>
          <p:cNvSpPr txBox="1"/>
          <p:nvPr/>
        </p:nvSpPr>
        <p:spPr>
          <a:xfrm>
            <a:off x="7347228" y="3413569"/>
            <a:ext cx="535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Sham</a:t>
            </a:r>
            <a:endParaRPr lang="ko-KR" altLang="en-US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15A753-FBF6-477D-B89B-B352982A9894}"/>
              </a:ext>
            </a:extLst>
          </p:cNvPr>
          <p:cNvSpPr txBox="1"/>
          <p:nvPr/>
        </p:nvSpPr>
        <p:spPr>
          <a:xfrm>
            <a:off x="7901657" y="3407963"/>
            <a:ext cx="535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Sepsis</a:t>
            </a:r>
            <a:endParaRPr lang="ko-KR" altLang="en-US" sz="800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ACC9FF40-7BE4-48E0-9F82-76738145FC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02" t="38730" r="23222" b="44248"/>
          <a:stretch/>
        </p:blipFill>
        <p:spPr>
          <a:xfrm>
            <a:off x="2449828" y="3446564"/>
            <a:ext cx="2735999" cy="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78FA39C9-BCDF-4E40-85EE-E19EB758C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28" y="2975951"/>
            <a:ext cx="2736000" cy="27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109778-804E-4465-826F-48C3E754A3DF}"/>
              </a:ext>
            </a:extLst>
          </p:cNvPr>
          <p:cNvSpPr txBox="1"/>
          <p:nvPr/>
        </p:nvSpPr>
        <p:spPr>
          <a:xfrm>
            <a:off x="1936546" y="2987840"/>
            <a:ext cx="513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0" dirty="0">
                <a:solidFill>
                  <a:srgbClr val="000000"/>
                </a:solidFill>
                <a:effectLst/>
                <a:ea typeface="New Gulim" panose="02030600000101010101" pitchFamily="18" charset="-127"/>
              </a:rPr>
              <a:t>GOT2</a:t>
            </a:r>
            <a:endParaRPr lang="ko-KR" alt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FF431E-6107-4D63-A42A-B05181A4E54A}"/>
              </a:ext>
            </a:extLst>
          </p:cNvPr>
          <p:cNvSpPr txBox="1"/>
          <p:nvPr/>
        </p:nvSpPr>
        <p:spPr>
          <a:xfrm>
            <a:off x="1881092" y="3451445"/>
            <a:ext cx="610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3FB93E-6518-4713-8671-84E859483794}"/>
              </a:ext>
            </a:extLst>
          </p:cNvPr>
          <p:cNvSpPr txBox="1"/>
          <p:nvPr/>
        </p:nvSpPr>
        <p:spPr>
          <a:xfrm>
            <a:off x="2608441" y="2705509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5BCC79-E0AB-43C3-8C0B-7026F5877048}"/>
              </a:ext>
            </a:extLst>
          </p:cNvPr>
          <p:cNvSpPr txBox="1"/>
          <p:nvPr/>
        </p:nvSpPr>
        <p:spPr>
          <a:xfrm>
            <a:off x="2966576" y="2705509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49D872-2541-409E-A06D-7AF41754ED36}"/>
              </a:ext>
            </a:extLst>
          </p:cNvPr>
          <p:cNvSpPr txBox="1"/>
          <p:nvPr/>
        </p:nvSpPr>
        <p:spPr>
          <a:xfrm>
            <a:off x="3324711" y="2705509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80CF94-E8A5-4D3A-975B-B19326ECE6F9}"/>
              </a:ext>
            </a:extLst>
          </p:cNvPr>
          <p:cNvSpPr txBox="1"/>
          <p:nvPr/>
        </p:nvSpPr>
        <p:spPr>
          <a:xfrm>
            <a:off x="3682846" y="2705509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4873FE-CDF4-4CBB-9704-B2CEB97FB892}"/>
              </a:ext>
            </a:extLst>
          </p:cNvPr>
          <p:cNvSpPr txBox="1"/>
          <p:nvPr/>
        </p:nvSpPr>
        <p:spPr>
          <a:xfrm>
            <a:off x="4040981" y="2705509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CCF59C-67A8-4BB3-88D6-D04CA889104D}"/>
              </a:ext>
            </a:extLst>
          </p:cNvPr>
          <p:cNvSpPr txBox="1"/>
          <p:nvPr/>
        </p:nvSpPr>
        <p:spPr>
          <a:xfrm>
            <a:off x="4399116" y="2705509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1B1585-A9F8-4DC5-8312-FEF9522A4169}"/>
              </a:ext>
            </a:extLst>
          </p:cNvPr>
          <p:cNvSpPr txBox="1"/>
          <p:nvPr/>
        </p:nvSpPr>
        <p:spPr>
          <a:xfrm>
            <a:off x="4757252" y="2705509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4</a:t>
            </a:r>
            <a:endParaRPr lang="ko-KR" altLang="en-US" sz="1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05888E-8173-4680-8A19-3166EC53D441}"/>
              </a:ext>
            </a:extLst>
          </p:cNvPr>
          <p:cNvSpPr txBox="1"/>
          <p:nvPr/>
        </p:nvSpPr>
        <p:spPr>
          <a:xfrm>
            <a:off x="2839331" y="2415716"/>
            <a:ext cx="66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Sham</a:t>
            </a:r>
            <a:endParaRPr lang="ko-KR" altLang="en-US" sz="1000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E647816A-46F4-4E81-B567-FB8ACB561B85}"/>
              </a:ext>
            </a:extLst>
          </p:cNvPr>
          <p:cNvCxnSpPr>
            <a:cxnSpLocks/>
          </p:cNvCxnSpPr>
          <p:nvPr/>
        </p:nvCxnSpPr>
        <p:spPr>
          <a:xfrm>
            <a:off x="2562413" y="2695394"/>
            <a:ext cx="1044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D29B0AE-0D0C-4DE1-B4AA-DF7EB5079212}"/>
              </a:ext>
            </a:extLst>
          </p:cNvPr>
          <p:cNvSpPr txBox="1"/>
          <p:nvPr/>
        </p:nvSpPr>
        <p:spPr>
          <a:xfrm>
            <a:off x="4063652" y="2415716"/>
            <a:ext cx="615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Sepsis</a:t>
            </a:r>
            <a:endParaRPr lang="ko-KR" altLang="en-US" sz="1000" dirty="0"/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24CBF0AF-D75F-4BCF-BBC2-2DC3EB70C6B3}"/>
              </a:ext>
            </a:extLst>
          </p:cNvPr>
          <p:cNvCxnSpPr>
            <a:cxnSpLocks/>
          </p:cNvCxnSpPr>
          <p:nvPr/>
        </p:nvCxnSpPr>
        <p:spPr>
          <a:xfrm>
            <a:off x="3667055" y="2695394"/>
            <a:ext cx="13957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CEB76F83-5107-4831-8743-C1585DC681BB}"/>
              </a:ext>
            </a:extLst>
          </p:cNvPr>
          <p:cNvSpPr txBox="1"/>
          <p:nvPr/>
        </p:nvSpPr>
        <p:spPr>
          <a:xfrm>
            <a:off x="2608441" y="1093622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A86CF9-388F-4E8E-8694-81EFF3D70141}"/>
              </a:ext>
            </a:extLst>
          </p:cNvPr>
          <p:cNvSpPr txBox="1"/>
          <p:nvPr/>
        </p:nvSpPr>
        <p:spPr>
          <a:xfrm>
            <a:off x="2966576" y="1093622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6598166-305C-417F-A493-6432EF0E62D2}"/>
              </a:ext>
            </a:extLst>
          </p:cNvPr>
          <p:cNvSpPr txBox="1"/>
          <p:nvPr/>
        </p:nvSpPr>
        <p:spPr>
          <a:xfrm>
            <a:off x="3324711" y="1093622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25A76A-A670-4DE1-B20F-E66F83D717DF}"/>
              </a:ext>
            </a:extLst>
          </p:cNvPr>
          <p:cNvSpPr txBox="1"/>
          <p:nvPr/>
        </p:nvSpPr>
        <p:spPr>
          <a:xfrm>
            <a:off x="3682846" y="1093622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C39CCEA-9C1A-45EB-BA7B-63208A50EF9B}"/>
              </a:ext>
            </a:extLst>
          </p:cNvPr>
          <p:cNvSpPr txBox="1"/>
          <p:nvPr/>
        </p:nvSpPr>
        <p:spPr>
          <a:xfrm>
            <a:off x="4040981" y="1093622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40CA29-42AA-42D1-8247-E13DE2B0EB1B}"/>
              </a:ext>
            </a:extLst>
          </p:cNvPr>
          <p:cNvSpPr txBox="1"/>
          <p:nvPr/>
        </p:nvSpPr>
        <p:spPr>
          <a:xfrm>
            <a:off x="4399116" y="1093622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6EE26D-80DD-46E7-AD33-B45064ED9EF7}"/>
              </a:ext>
            </a:extLst>
          </p:cNvPr>
          <p:cNvSpPr txBox="1"/>
          <p:nvPr/>
        </p:nvSpPr>
        <p:spPr>
          <a:xfrm>
            <a:off x="4757252" y="1093622"/>
            <a:ext cx="238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4</a:t>
            </a:r>
            <a:endParaRPr lang="ko-KR" altLang="en-US" sz="1000" dirty="0"/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07902C4F-17DA-4931-B3D5-B869883C42E5}"/>
              </a:ext>
            </a:extLst>
          </p:cNvPr>
          <p:cNvCxnSpPr>
            <a:cxnSpLocks/>
          </p:cNvCxnSpPr>
          <p:nvPr/>
        </p:nvCxnSpPr>
        <p:spPr>
          <a:xfrm>
            <a:off x="2562413" y="1083507"/>
            <a:ext cx="10446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4FCF0FE0-B3B5-4D37-91B3-D55C8A6762EA}"/>
              </a:ext>
            </a:extLst>
          </p:cNvPr>
          <p:cNvCxnSpPr>
            <a:cxnSpLocks/>
          </p:cNvCxnSpPr>
          <p:nvPr/>
        </p:nvCxnSpPr>
        <p:spPr>
          <a:xfrm>
            <a:off x="3667055" y="1083507"/>
            <a:ext cx="13957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73CDF70-DFCE-4077-A8A5-5D09CF5B52EF}"/>
              </a:ext>
            </a:extLst>
          </p:cNvPr>
          <p:cNvSpPr txBox="1"/>
          <p:nvPr/>
        </p:nvSpPr>
        <p:spPr>
          <a:xfrm>
            <a:off x="2839331" y="813065"/>
            <a:ext cx="663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Sham</a:t>
            </a:r>
            <a:endParaRPr lang="ko-KR" altLang="en-US" sz="10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3472C2B-7D6A-481D-8EF7-BB3FB3EF6041}"/>
              </a:ext>
            </a:extLst>
          </p:cNvPr>
          <p:cNvSpPr txBox="1"/>
          <p:nvPr/>
        </p:nvSpPr>
        <p:spPr>
          <a:xfrm>
            <a:off x="4063652" y="813065"/>
            <a:ext cx="615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Sepsis</a:t>
            </a:r>
            <a:endParaRPr lang="ko-KR" altLang="en-US" sz="1000" dirty="0"/>
          </a:p>
        </p:txBody>
      </p:sp>
      <p:graphicFrame>
        <p:nvGraphicFramePr>
          <p:cNvPr id="87" name="개체 86">
            <a:extLst>
              <a:ext uri="{FF2B5EF4-FFF2-40B4-BE49-F238E27FC236}">
                <a16:creationId xmlns:a16="http://schemas.microsoft.com/office/drawing/2014/main" id="{CB29D418-2D18-4CAF-B39D-24C4AB12B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4788" y="1873387"/>
          <a:ext cx="1378403" cy="1731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5" r:id="rId9" imgW="2187000" imgH="2415600" progId="Prism5.Document">
                  <p:embed/>
                </p:oleObj>
              </mc:Choice>
              <mc:Fallback>
                <p:oleObj name="Prism 5" r:id="rId9" imgW="2187000" imgH="2415600" progId="Prism5.Document">
                  <p:embed/>
                  <p:pic>
                    <p:nvPicPr>
                      <p:cNvPr id="87" name="개체 86">
                        <a:extLst>
                          <a:ext uri="{FF2B5EF4-FFF2-40B4-BE49-F238E27FC236}">
                            <a16:creationId xmlns:a16="http://schemas.microsoft.com/office/drawing/2014/main" id="{CB29D418-2D18-4CAF-B39D-24C4AB12B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94788" y="1873387"/>
                        <a:ext cx="1378403" cy="1731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B12F22C2-DAEE-43DF-8A39-4F76F19C3CE6}"/>
              </a:ext>
            </a:extLst>
          </p:cNvPr>
          <p:cNvSpPr txBox="1"/>
          <p:nvPr/>
        </p:nvSpPr>
        <p:spPr>
          <a:xfrm>
            <a:off x="9426891" y="1657783"/>
            <a:ext cx="742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ns(0.7941)</a:t>
            </a:r>
            <a:endParaRPr lang="ko-KR" altLang="en-US" sz="8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0356A85-0574-437A-8611-44457D5FA755}"/>
              </a:ext>
            </a:extLst>
          </p:cNvPr>
          <p:cNvSpPr txBox="1"/>
          <p:nvPr/>
        </p:nvSpPr>
        <p:spPr>
          <a:xfrm>
            <a:off x="9262679" y="3413569"/>
            <a:ext cx="535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Sham</a:t>
            </a:r>
            <a:endParaRPr lang="ko-KR" altLang="en-US" sz="8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D885A2D-0534-41D4-B320-4006DE20021E}"/>
              </a:ext>
            </a:extLst>
          </p:cNvPr>
          <p:cNvSpPr txBox="1"/>
          <p:nvPr/>
        </p:nvSpPr>
        <p:spPr>
          <a:xfrm>
            <a:off x="9817108" y="3407963"/>
            <a:ext cx="5355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Sepsis</a:t>
            </a:r>
            <a:endParaRPr lang="ko-KR" altLang="en-US" sz="8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B84757B-AA08-4069-8A61-2EDD29C16D0B}"/>
              </a:ext>
            </a:extLst>
          </p:cNvPr>
          <p:cNvSpPr txBox="1"/>
          <p:nvPr/>
        </p:nvSpPr>
        <p:spPr>
          <a:xfrm>
            <a:off x="1240107" y="103343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A</a:t>
            </a:r>
            <a:endParaRPr lang="ko-KR" altLang="en-US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A0F8268-3326-4FCA-ABD2-206786FC78F5}"/>
              </a:ext>
            </a:extLst>
          </p:cNvPr>
          <p:cNvSpPr txBox="1"/>
          <p:nvPr/>
        </p:nvSpPr>
        <p:spPr>
          <a:xfrm rot="16200000">
            <a:off x="8175863" y="2492659"/>
            <a:ext cx="1314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>
                <a:latin typeface="+mn-ea"/>
              </a:rPr>
              <a:t>GOT</a:t>
            </a:r>
            <a:r>
              <a:rPr lang="en-US" altLang="ko-KR" sz="800" dirty="0">
                <a:latin typeface="+mn-ea"/>
              </a:rPr>
              <a:t>2 protein</a:t>
            </a:r>
            <a:r>
              <a:rPr lang="ko-KR" altLang="en-US" sz="800" dirty="0">
                <a:latin typeface="+mn-ea"/>
              </a:rPr>
              <a:t> </a:t>
            </a:r>
            <a:r>
              <a:rPr lang="ko-KR" altLang="en-US" sz="800" dirty="0" err="1">
                <a:latin typeface="+mn-ea"/>
              </a:rPr>
              <a:t>level</a:t>
            </a:r>
            <a:endParaRPr lang="en-US" altLang="ko-KR" sz="800" dirty="0">
              <a:latin typeface="+mn-ea"/>
            </a:endParaRPr>
          </a:p>
          <a:p>
            <a:pPr algn="ctr"/>
            <a:r>
              <a:rPr lang="en-US" altLang="ko-KR" sz="800" dirty="0">
                <a:latin typeface="+mn-ea"/>
              </a:rPr>
              <a:t>(normalized to ß-actin)</a:t>
            </a:r>
            <a:endParaRPr lang="ko-KR" altLang="en-US" sz="800" dirty="0">
              <a:latin typeface="+mn-e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58375DD-6F5A-4A16-B035-2D90D772C263}"/>
              </a:ext>
            </a:extLst>
          </p:cNvPr>
          <p:cNvSpPr txBox="1"/>
          <p:nvPr/>
        </p:nvSpPr>
        <p:spPr>
          <a:xfrm>
            <a:off x="1881092" y="4413719"/>
            <a:ext cx="9075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GOT1 and GOT2 protein expression in splenocyte. 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A, B. 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GOT1 and GOT2 protein expression level in the splenocytes were measured by immunoblotting 24h after induction of sepsis. The immunoblot images were shown by cropping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target protein bands except for the non-specific portion.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The </a:t>
            </a:r>
            <a:r>
              <a:rPr lang="en-US" altLang="ko-KR" sz="1600" dirty="0">
                <a:solidFill>
                  <a:srgbClr val="333333"/>
                </a:solidFill>
                <a:latin typeface="Georgia" panose="02040502050405020303" pitchFamily="18" charset="0"/>
              </a:rPr>
              <a:t>full immunoblots are provided in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Supplementary figure. (GOT1, GOT2, </a:t>
            </a:r>
            <a:r>
              <a:rPr kumimoji="0" lang="el-GR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Calibri" panose="020F0502020204030204" pitchFamily="34" charset="0"/>
              </a:rPr>
              <a:t>β</a:t>
            </a:r>
            <a:r>
              <a: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Calibri" panose="020F0502020204030204" pitchFamily="34" charset="0"/>
              </a:rPr>
              <a:t>-actin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 </a:t>
            </a:r>
            <a:r>
              <a:rPr lang="en-US" altLang="ko-KR" sz="16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 = 3 to 4 group. ***</a:t>
            </a:r>
            <a:r>
              <a:rPr lang="en-US" altLang="ko-KR" sz="16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 &lt; 0 .001, **</a:t>
            </a:r>
            <a:r>
              <a:rPr lang="en-US" altLang="ko-KR" sz="16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 &lt; 0 .01 and *</a:t>
            </a:r>
            <a:r>
              <a:rPr lang="en-US" altLang="ko-KR" sz="16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 &lt; 0.05 compared with the sham or sepsis group)</a:t>
            </a:r>
          </a:p>
        </p:txBody>
      </p:sp>
    </p:spTree>
    <p:extLst>
      <p:ext uri="{BB962C8B-B14F-4D97-AF65-F5344CB8AC3E}">
        <p14:creationId xmlns:p14="http://schemas.microsoft.com/office/powerpoint/2010/main" val="76917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그림 129">
            <a:extLst>
              <a:ext uri="{FF2B5EF4-FFF2-40B4-BE49-F238E27FC236}">
                <a16:creationId xmlns:a16="http://schemas.microsoft.com/office/drawing/2014/main" id="{7341C479-5C3E-4E14-B2A5-4152FB2B8C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7749445" y="1668899"/>
            <a:ext cx="3704121" cy="1748409"/>
          </a:xfrm>
          <a:prstGeom prst="rect">
            <a:avLst/>
          </a:prstGeom>
        </p:spPr>
      </p:pic>
      <p:pic>
        <p:nvPicPr>
          <p:cNvPr id="124" name="그림 123">
            <a:extLst>
              <a:ext uri="{FF2B5EF4-FFF2-40B4-BE49-F238E27FC236}">
                <a16:creationId xmlns:a16="http://schemas.microsoft.com/office/drawing/2014/main" id="{B51592A3-E9D5-457C-9329-49B278BD2F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9" t="5151" r="9577" b="11652"/>
          <a:stretch/>
        </p:blipFill>
        <p:spPr>
          <a:xfrm>
            <a:off x="3384652" y="1691831"/>
            <a:ext cx="3715353" cy="2408693"/>
          </a:xfrm>
          <a:prstGeom prst="rect">
            <a:avLst/>
          </a:prstGeom>
        </p:spPr>
      </p:pic>
      <p:pic>
        <p:nvPicPr>
          <p:cNvPr id="120" name="그림 119">
            <a:extLst>
              <a:ext uri="{FF2B5EF4-FFF2-40B4-BE49-F238E27FC236}">
                <a16:creationId xmlns:a16="http://schemas.microsoft.com/office/drawing/2014/main" id="{FD6DD91E-402D-4B5C-AFFA-6C2BD9E135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69" t="16411" r="8140" b="18049"/>
          <a:stretch/>
        </p:blipFill>
        <p:spPr>
          <a:xfrm>
            <a:off x="3384652" y="4369659"/>
            <a:ext cx="3682277" cy="1621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145C55-161A-4B85-A65D-3ACA4034EC25}"/>
              </a:ext>
            </a:extLst>
          </p:cNvPr>
          <p:cNvSpPr txBox="1"/>
          <p:nvPr/>
        </p:nvSpPr>
        <p:spPr>
          <a:xfrm>
            <a:off x="169682" y="122548"/>
            <a:ext cx="262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Supplementary Figure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0CB43-9535-4428-A74A-5578DFD70E91}"/>
              </a:ext>
            </a:extLst>
          </p:cNvPr>
          <p:cNvSpPr txBox="1"/>
          <p:nvPr/>
        </p:nvSpPr>
        <p:spPr>
          <a:xfrm>
            <a:off x="169682" y="697584"/>
            <a:ext cx="2434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Western blot RAW images :</a:t>
            </a:r>
            <a:endParaRPr lang="ko-KR" alt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8C184-1CC6-450C-AE24-E35E8FEAA46A}"/>
              </a:ext>
            </a:extLst>
          </p:cNvPr>
          <p:cNvSpPr txBox="1"/>
          <p:nvPr/>
        </p:nvSpPr>
        <p:spPr>
          <a:xfrm>
            <a:off x="394459" y="1188836"/>
            <a:ext cx="199138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1. Sham splenocyte</a:t>
            </a:r>
          </a:p>
          <a:p>
            <a:r>
              <a:rPr lang="en-US" altLang="ko-KR" sz="1200" dirty="0"/>
              <a:t>2. Sham splenocyte</a:t>
            </a:r>
          </a:p>
          <a:p>
            <a:r>
              <a:rPr lang="en-US" altLang="ko-KR" sz="1200" dirty="0"/>
              <a:t>3. Sham splenocyte</a:t>
            </a:r>
          </a:p>
          <a:p>
            <a:r>
              <a:rPr lang="en-US" altLang="ko-KR" sz="1200" dirty="0"/>
              <a:t>4. Sepsis splenocyte</a:t>
            </a:r>
          </a:p>
          <a:p>
            <a:r>
              <a:rPr lang="en-US" altLang="ko-KR" sz="1200" dirty="0"/>
              <a:t>5. Sepsis splenocyte</a:t>
            </a:r>
          </a:p>
          <a:p>
            <a:r>
              <a:rPr lang="en-US" altLang="ko-KR" sz="1200" dirty="0"/>
              <a:t>6. Sepsis splenocyte</a:t>
            </a:r>
          </a:p>
          <a:p>
            <a:r>
              <a:rPr lang="en-US" altLang="ko-KR" sz="1200" dirty="0"/>
              <a:t>7. Sepsis splenocyte</a:t>
            </a:r>
            <a:endParaRPr lang="ko-KR" altLang="en-US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3507209-E23B-40F1-95A1-A2593D8BCA3A}"/>
              </a:ext>
            </a:extLst>
          </p:cNvPr>
          <p:cNvSpPr/>
          <p:nvPr/>
        </p:nvSpPr>
        <p:spPr>
          <a:xfrm>
            <a:off x="8754638" y="263296"/>
            <a:ext cx="452486" cy="207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E76DC-FEE2-4E84-B3F5-5097703602AD}"/>
              </a:ext>
            </a:extLst>
          </p:cNvPr>
          <p:cNvSpPr txBox="1"/>
          <p:nvPr/>
        </p:nvSpPr>
        <p:spPr>
          <a:xfrm>
            <a:off x="9207124" y="230270"/>
            <a:ext cx="2815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: immunoblotting membrane image crop</a:t>
            </a:r>
            <a:endParaRPr lang="ko-KR" alt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5E08E-6D67-4AFC-AFC7-CEB7227F5F4B}"/>
              </a:ext>
            </a:extLst>
          </p:cNvPr>
          <p:cNvSpPr txBox="1"/>
          <p:nvPr/>
        </p:nvSpPr>
        <p:spPr>
          <a:xfrm>
            <a:off x="9124451" y="142081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0" dirty="0">
                <a:solidFill>
                  <a:srgbClr val="000000"/>
                </a:solidFill>
                <a:effectLst/>
                <a:ea typeface="New Gulim" panose="02030600000101010101" pitchFamily="18" charset="-127"/>
              </a:rPr>
              <a:t>GOT2(43kDa)</a:t>
            </a:r>
            <a:endParaRPr lang="ko-KR" altLang="en-US" sz="10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4166E09-C9AC-4AF3-AFF6-85059D045A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5" t="31560" r="22309" b="41033"/>
          <a:stretch/>
        </p:blipFill>
        <p:spPr>
          <a:xfrm>
            <a:off x="7749445" y="4292230"/>
            <a:ext cx="3705742" cy="1701388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6FAD3A2C-3137-45E7-8F0D-89DBD7BF115C}"/>
              </a:ext>
            </a:extLst>
          </p:cNvPr>
          <p:cNvSpPr/>
          <p:nvPr/>
        </p:nvSpPr>
        <p:spPr>
          <a:xfrm>
            <a:off x="8322185" y="4979658"/>
            <a:ext cx="216984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3DBD7B-58A4-49C8-9186-1F768224B6C9}"/>
              </a:ext>
            </a:extLst>
          </p:cNvPr>
          <p:cNvSpPr txBox="1"/>
          <p:nvPr/>
        </p:nvSpPr>
        <p:spPr>
          <a:xfrm>
            <a:off x="9103754" y="4020903"/>
            <a:ext cx="1040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-actin(42kDa)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71CCA7-E19B-41E7-A7FD-C8D5FABBA5C5}"/>
              </a:ext>
            </a:extLst>
          </p:cNvPr>
          <p:cNvSpPr txBox="1"/>
          <p:nvPr/>
        </p:nvSpPr>
        <p:spPr>
          <a:xfrm>
            <a:off x="4765274" y="142696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i="0" dirty="0">
                <a:solidFill>
                  <a:srgbClr val="000000"/>
                </a:solidFill>
                <a:effectLst/>
                <a:ea typeface="New Gulim" panose="02030600000101010101" pitchFamily="18" charset="-127"/>
              </a:rPr>
              <a:t>GOT1(41kDa)</a:t>
            </a:r>
            <a:endParaRPr lang="ko-KR" altLang="en-US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2DACF1-18A6-4A3A-A30C-A80135E73EFC}"/>
              </a:ext>
            </a:extLst>
          </p:cNvPr>
          <p:cNvSpPr txBox="1"/>
          <p:nvPr/>
        </p:nvSpPr>
        <p:spPr>
          <a:xfrm>
            <a:off x="4691223" y="4137817"/>
            <a:ext cx="1111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-actin(42kDa)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Calibri" panose="020F050202020403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3BACE8D-8EB2-45E0-98B4-48E88533CBC9}"/>
              </a:ext>
            </a:extLst>
          </p:cNvPr>
          <p:cNvSpPr/>
          <p:nvPr/>
        </p:nvSpPr>
        <p:spPr>
          <a:xfrm>
            <a:off x="4248120" y="5077716"/>
            <a:ext cx="1964144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2C27781-DEC2-412F-B29D-8134DB19EB1F}"/>
              </a:ext>
            </a:extLst>
          </p:cNvPr>
          <p:cNvSpPr/>
          <p:nvPr/>
        </p:nvSpPr>
        <p:spPr>
          <a:xfrm>
            <a:off x="4336330" y="2844717"/>
            <a:ext cx="1797378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A87B99A-9A45-48FB-9194-FECEA958CA80}"/>
              </a:ext>
            </a:extLst>
          </p:cNvPr>
          <p:cNvSpPr/>
          <p:nvPr/>
        </p:nvSpPr>
        <p:spPr>
          <a:xfrm>
            <a:off x="8341176" y="2511082"/>
            <a:ext cx="2141429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02E42C-96C6-4562-9D94-F04DBC41ED9C}"/>
              </a:ext>
            </a:extLst>
          </p:cNvPr>
          <p:cNvSpPr txBox="1"/>
          <p:nvPr/>
        </p:nvSpPr>
        <p:spPr>
          <a:xfrm>
            <a:off x="7794896" y="1734394"/>
            <a:ext cx="6799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Marker(</a:t>
            </a:r>
            <a:r>
              <a:rPr lang="en-US" altLang="ko-KR" sz="700" dirty="0" err="1">
                <a:solidFill>
                  <a:schemeClr val="bg1"/>
                </a:solidFill>
              </a:rPr>
              <a:t>kDa</a:t>
            </a:r>
            <a:r>
              <a:rPr lang="en-US" altLang="ko-KR" sz="700" dirty="0">
                <a:solidFill>
                  <a:schemeClr val="bg1"/>
                </a:solidFill>
              </a:rPr>
              <a:t>)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969D24-48A8-4E91-81D2-8C3EB8BC4A99}"/>
              </a:ext>
            </a:extLst>
          </p:cNvPr>
          <p:cNvSpPr txBox="1"/>
          <p:nvPr/>
        </p:nvSpPr>
        <p:spPr>
          <a:xfrm>
            <a:off x="7903991" y="2168676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63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76C883-9D18-46BF-991F-6787583DC1CC}"/>
              </a:ext>
            </a:extLst>
          </p:cNvPr>
          <p:cNvSpPr txBox="1"/>
          <p:nvPr/>
        </p:nvSpPr>
        <p:spPr>
          <a:xfrm>
            <a:off x="7903991" y="2396107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48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15BCB6-00B2-4D5B-A0E7-D58925647696}"/>
              </a:ext>
            </a:extLst>
          </p:cNvPr>
          <p:cNvSpPr txBox="1"/>
          <p:nvPr/>
        </p:nvSpPr>
        <p:spPr>
          <a:xfrm>
            <a:off x="7903991" y="2717402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A21E35-9418-4E78-B7F8-75F832023A6D}"/>
              </a:ext>
            </a:extLst>
          </p:cNvPr>
          <p:cNvSpPr txBox="1"/>
          <p:nvPr/>
        </p:nvSpPr>
        <p:spPr>
          <a:xfrm>
            <a:off x="7913418" y="4740991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63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9F821E-EFBD-4DED-9439-FE623BE8D642}"/>
              </a:ext>
            </a:extLst>
          </p:cNvPr>
          <p:cNvSpPr txBox="1"/>
          <p:nvPr/>
        </p:nvSpPr>
        <p:spPr>
          <a:xfrm>
            <a:off x="7913418" y="4968422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48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D5397F-73C6-4CB4-8230-61647AE12F4B}"/>
              </a:ext>
            </a:extLst>
          </p:cNvPr>
          <p:cNvSpPr txBox="1"/>
          <p:nvPr/>
        </p:nvSpPr>
        <p:spPr>
          <a:xfrm>
            <a:off x="7913418" y="5289717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AE1C70-6B84-4033-A665-D2E75CB7B8A6}"/>
              </a:ext>
            </a:extLst>
          </p:cNvPr>
          <p:cNvSpPr txBox="1"/>
          <p:nvPr/>
        </p:nvSpPr>
        <p:spPr>
          <a:xfrm>
            <a:off x="7913418" y="5611012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25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61301C-330B-470B-9854-4BC85AB653A6}"/>
              </a:ext>
            </a:extLst>
          </p:cNvPr>
          <p:cNvSpPr txBox="1"/>
          <p:nvPr/>
        </p:nvSpPr>
        <p:spPr>
          <a:xfrm>
            <a:off x="7913418" y="4594031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75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C94728-ECC8-4A1D-A945-B13889B92131}"/>
              </a:ext>
            </a:extLst>
          </p:cNvPr>
          <p:cNvSpPr txBox="1"/>
          <p:nvPr/>
        </p:nvSpPr>
        <p:spPr>
          <a:xfrm>
            <a:off x="7794896" y="4354730"/>
            <a:ext cx="6799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Marker(</a:t>
            </a:r>
            <a:r>
              <a:rPr lang="en-US" altLang="ko-KR" sz="700" dirty="0" err="1">
                <a:solidFill>
                  <a:schemeClr val="bg1"/>
                </a:solidFill>
              </a:rPr>
              <a:t>kDa</a:t>
            </a:r>
            <a:r>
              <a:rPr lang="en-US" altLang="ko-KR" sz="700" dirty="0">
                <a:solidFill>
                  <a:schemeClr val="bg1"/>
                </a:solidFill>
              </a:rPr>
              <a:t>)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0ACFBE3-BF8A-4B47-B0F7-CD44AA95804A}"/>
              </a:ext>
            </a:extLst>
          </p:cNvPr>
          <p:cNvSpPr txBox="1"/>
          <p:nvPr/>
        </p:nvSpPr>
        <p:spPr>
          <a:xfrm>
            <a:off x="8431377" y="170743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1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9E39FB-C171-4A0A-8905-143D21DBCC3F}"/>
              </a:ext>
            </a:extLst>
          </p:cNvPr>
          <p:cNvSpPr txBox="1"/>
          <p:nvPr/>
        </p:nvSpPr>
        <p:spPr>
          <a:xfrm>
            <a:off x="8727005" y="170743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2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55D8132-8B25-496A-81C4-0F9B4EB84118}"/>
              </a:ext>
            </a:extLst>
          </p:cNvPr>
          <p:cNvSpPr txBox="1"/>
          <p:nvPr/>
        </p:nvSpPr>
        <p:spPr>
          <a:xfrm>
            <a:off x="9022633" y="170743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4785BE-EDFA-45CC-91E7-5ECFC1289940}"/>
              </a:ext>
            </a:extLst>
          </p:cNvPr>
          <p:cNvSpPr txBox="1"/>
          <p:nvPr/>
        </p:nvSpPr>
        <p:spPr>
          <a:xfrm>
            <a:off x="9318261" y="170743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4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6E0C1F-F60A-4519-9549-960E8CE81F92}"/>
              </a:ext>
            </a:extLst>
          </p:cNvPr>
          <p:cNvSpPr txBox="1"/>
          <p:nvPr/>
        </p:nvSpPr>
        <p:spPr>
          <a:xfrm>
            <a:off x="9613889" y="170743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5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5F45042-1B06-4813-85BA-43C2061D75F5}"/>
              </a:ext>
            </a:extLst>
          </p:cNvPr>
          <p:cNvSpPr txBox="1"/>
          <p:nvPr/>
        </p:nvSpPr>
        <p:spPr>
          <a:xfrm>
            <a:off x="9909517" y="170743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6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1AA547-9B89-4A3A-AB28-D374C4C21291}"/>
              </a:ext>
            </a:extLst>
          </p:cNvPr>
          <p:cNvSpPr txBox="1"/>
          <p:nvPr/>
        </p:nvSpPr>
        <p:spPr>
          <a:xfrm>
            <a:off x="10205143" y="170743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7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B78B34-492D-49A2-8D15-220751DA16BB}"/>
              </a:ext>
            </a:extLst>
          </p:cNvPr>
          <p:cNvSpPr txBox="1"/>
          <p:nvPr/>
        </p:nvSpPr>
        <p:spPr>
          <a:xfrm>
            <a:off x="8450231" y="432276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1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98D2036-7C1E-41C4-8DC4-F26061498465}"/>
              </a:ext>
            </a:extLst>
          </p:cNvPr>
          <p:cNvSpPr txBox="1"/>
          <p:nvPr/>
        </p:nvSpPr>
        <p:spPr>
          <a:xfrm>
            <a:off x="8739574" y="432276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2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C624957-F3CE-4D3D-AA17-15A1469A125A}"/>
              </a:ext>
            </a:extLst>
          </p:cNvPr>
          <p:cNvSpPr txBox="1"/>
          <p:nvPr/>
        </p:nvSpPr>
        <p:spPr>
          <a:xfrm>
            <a:off x="9028917" y="432276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8E2312-6AF3-4633-B22D-CEA98B3AD6F7}"/>
              </a:ext>
            </a:extLst>
          </p:cNvPr>
          <p:cNvSpPr txBox="1"/>
          <p:nvPr/>
        </p:nvSpPr>
        <p:spPr>
          <a:xfrm>
            <a:off x="9318260" y="432276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4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151000-E96A-4115-A2F9-A9AA5B299142}"/>
              </a:ext>
            </a:extLst>
          </p:cNvPr>
          <p:cNvSpPr txBox="1"/>
          <p:nvPr/>
        </p:nvSpPr>
        <p:spPr>
          <a:xfrm>
            <a:off x="9607603" y="432276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5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994B35-9ED4-4EBB-BD71-52CCCB7C5CBE}"/>
              </a:ext>
            </a:extLst>
          </p:cNvPr>
          <p:cNvSpPr txBox="1"/>
          <p:nvPr/>
        </p:nvSpPr>
        <p:spPr>
          <a:xfrm>
            <a:off x="9896946" y="432276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6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20E0064-93A8-4141-9771-593C63C810F7}"/>
              </a:ext>
            </a:extLst>
          </p:cNvPr>
          <p:cNvSpPr txBox="1"/>
          <p:nvPr/>
        </p:nvSpPr>
        <p:spPr>
          <a:xfrm>
            <a:off x="10186289" y="4322762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7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619741F-D94C-4C8A-A0CA-FF09C96F2CE2}"/>
              </a:ext>
            </a:extLst>
          </p:cNvPr>
          <p:cNvSpPr txBox="1"/>
          <p:nvPr/>
        </p:nvSpPr>
        <p:spPr>
          <a:xfrm>
            <a:off x="3597936" y="1806614"/>
            <a:ext cx="7239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Marker(</a:t>
            </a:r>
            <a:r>
              <a:rPr lang="en-US" altLang="ko-KR" sz="700" dirty="0" err="1">
                <a:solidFill>
                  <a:schemeClr val="bg1"/>
                </a:solidFill>
              </a:rPr>
              <a:t>kDa</a:t>
            </a:r>
            <a:r>
              <a:rPr lang="en-US" altLang="ko-KR" sz="700" dirty="0">
                <a:solidFill>
                  <a:schemeClr val="bg1"/>
                </a:solidFill>
              </a:rPr>
              <a:t>)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0386DF-5374-4753-9C57-C3EB96D03D15}"/>
              </a:ext>
            </a:extLst>
          </p:cNvPr>
          <p:cNvSpPr txBox="1"/>
          <p:nvPr/>
        </p:nvSpPr>
        <p:spPr>
          <a:xfrm>
            <a:off x="3846019" y="4834131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63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F455BA-E7E5-401A-A256-D78EEA43F5C7}"/>
              </a:ext>
            </a:extLst>
          </p:cNvPr>
          <p:cNvSpPr txBox="1"/>
          <p:nvPr/>
        </p:nvSpPr>
        <p:spPr>
          <a:xfrm>
            <a:off x="3846019" y="5023854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48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E88ABD8-39E0-411C-B4C8-26E705229147}"/>
              </a:ext>
            </a:extLst>
          </p:cNvPr>
          <p:cNvSpPr txBox="1"/>
          <p:nvPr/>
        </p:nvSpPr>
        <p:spPr>
          <a:xfrm>
            <a:off x="3846019" y="5288587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618AFB-A7EB-4635-9900-A11B7C309A25}"/>
              </a:ext>
            </a:extLst>
          </p:cNvPr>
          <p:cNvSpPr txBox="1"/>
          <p:nvPr/>
        </p:nvSpPr>
        <p:spPr>
          <a:xfrm>
            <a:off x="3846019" y="555332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25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6B1A865-00BC-4209-91C5-B6AD1E532799}"/>
              </a:ext>
            </a:extLst>
          </p:cNvPr>
          <p:cNvSpPr txBox="1"/>
          <p:nvPr/>
        </p:nvSpPr>
        <p:spPr>
          <a:xfrm>
            <a:off x="3846019" y="4699128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75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57D5D97-4699-4177-B811-DA778927D27A}"/>
              </a:ext>
            </a:extLst>
          </p:cNvPr>
          <p:cNvSpPr txBox="1"/>
          <p:nvPr/>
        </p:nvSpPr>
        <p:spPr>
          <a:xfrm>
            <a:off x="3892310" y="2595754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63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3CFC4F3-49B0-4272-9F53-3AFACDF616FC}"/>
              </a:ext>
            </a:extLst>
          </p:cNvPr>
          <p:cNvSpPr txBox="1"/>
          <p:nvPr/>
        </p:nvSpPr>
        <p:spPr>
          <a:xfrm>
            <a:off x="3892310" y="2785477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48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0929553-3361-4F25-8201-48881DCD8314}"/>
              </a:ext>
            </a:extLst>
          </p:cNvPr>
          <p:cNvSpPr txBox="1"/>
          <p:nvPr/>
        </p:nvSpPr>
        <p:spPr>
          <a:xfrm>
            <a:off x="3892310" y="3050210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6DB30B-8F55-4524-AF5C-B12872B9AC32}"/>
              </a:ext>
            </a:extLst>
          </p:cNvPr>
          <p:cNvSpPr txBox="1"/>
          <p:nvPr/>
        </p:nvSpPr>
        <p:spPr>
          <a:xfrm>
            <a:off x="3892310" y="3277235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25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3F7506E-F40F-4694-8A29-E6B68997F3C3}"/>
              </a:ext>
            </a:extLst>
          </p:cNvPr>
          <p:cNvSpPr txBox="1"/>
          <p:nvPr/>
        </p:nvSpPr>
        <p:spPr>
          <a:xfrm>
            <a:off x="3892310" y="2460751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75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9A9AF07-3BB2-43AC-B2C2-AFE9CE59B890}"/>
              </a:ext>
            </a:extLst>
          </p:cNvPr>
          <p:cNvSpPr txBox="1"/>
          <p:nvPr/>
        </p:nvSpPr>
        <p:spPr>
          <a:xfrm>
            <a:off x="3842616" y="2359302"/>
            <a:ext cx="4235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100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27AFC15-0DB7-4E9B-98D1-237CA8BA7AA2}"/>
              </a:ext>
            </a:extLst>
          </p:cNvPr>
          <p:cNvSpPr txBox="1"/>
          <p:nvPr/>
        </p:nvSpPr>
        <p:spPr>
          <a:xfrm>
            <a:off x="3892310" y="3409602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20</a:t>
            </a:r>
            <a:r>
              <a:rPr lang="ko-KR" altLang="en-US" sz="700" dirty="0" err="1">
                <a:solidFill>
                  <a:schemeClr val="bg1"/>
                </a:solidFill>
              </a:rPr>
              <a:t>ㅡ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7C367AE-85EC-44A5-804B-B3A6104D7E6C}"/>
              </a:ext>
            </a:extLst>
          </p:cNvPr>
          <p:cNvSpPr txBox="1"/>
          <p:nvPr/>
        </p:nvSpPr>
        <p:spPr>
          <a:xfrm>
            <a:off x="3501181" y="4434395"/>
            <a:ext cx="7086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Marker(</a:t>
            </a:r>
            <a:r>
              <a:rPr lang="en-US" altLang="ko-KR" sz="700" dirty="0" err="1">
                <a:solidFill>
                  <a:schemeClr val="bg1"/>
                </a:solidFill>
              </a:rPr>
              <a:t>kDa</a:t>
            </a:r>
            <a:r>
              <a:rPr lang="en-US" altLang="ko-KR" sz="700" dirty="0">
                <a:solidFill>
                  <a:schemeClr val="bg1"/>
                </a:solidFill>
              </a:rPr>
              <a:t>)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2676F0F-64A0-4814-A480-56878BF73860}"/>
              </a:ext>
            </a:extLst>
          </p:cNvPr>
          <p:cNvSpPr txBox="1"/>
          <p:nvPr/>
        </p:nvSpPr>
        <p:spPr>
          <a:xfrm>
            <a:off x="4384027" y="1798013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1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9E00793-0AF9-4D78-9C7D-0540DEF63C56}"/>
              </a:ext>
            </a:extLst>
          </p:cNvPr>
          <p:cNvSpPr txBox="1"/>
          <p:nvPr/>
        </p:nvSpPr>
        <p:spPr>
          <a:xfrm>
            <a:off x="4637234" y="1798013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2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D029B00-E201-46A5-9E9C-20A3BBB37664}"/>
              </a:ext>
            </a:extLst>
          </p:cNvPr>
          <p:cNvSpPr txBox="1"/>
          <p:nvPr/>
        </p:nvSpPr>
        <p:spPr>
          <a:xfrm>
            <a:off x="4890440" y="1798013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4983A50-5559-438F-8E55-81BE0300F314}"/>
              </a:ext>
            </a:extLst>
          </p:cNvPr>
          <p:cNvSpPr txBox="1"/>
          <p:nvPr/>
        </p:nvSpPr>
        <p:spPr>
          <a:xfrm>
            <a:off x="5143646" y="1798013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4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FC3A54-00CC-436D-9969-23672DB4E137}"/>
              </a:ext>
            </a:extLst>
          </p:cNvPr>
          <p:cNvSpPr txBox="1"/>
          <p:nvPr/>
        </p:nvSpPr>
        <p:spPr>
          <a:xfrm>
            <a:off x="5396852" y="1798013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5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74E16BC-0C30-46DC-B148-B35887F09E7A}"/>
              </a:ext>
            </a:extLst>
          </p:cNvPr>
          <p:cNvSpPr txBox="1"/>
          <p:nvPr/>
        </p:nvSpPr>
        <p:spPr>
          <a:xfrm>
            <a:off x="5650058" y="1798013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6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652EFC0-B0EC-4FB9-924E-0DA639D85436}"/>
              </a:ext>
            </a:extLst>
          </p:cNvPr>
          <p:cNvSpPr txBox="1"/>
          <p:nvPr/>
        </p:nvSpPr>
        <p:spPr>
          <a:xfrm>
            <a:off x="5903266" y="1798013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7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C08C954-A9C4-4CC4-A93A-A17209A84E2C}"/>
              </a:ext>
            </a:extLst>
          </p:cNvPr>
          <p:cNvSpPr txBox="1"/>
          <p:nvPr/>
        </p:nvSpPr>
        <p:spPr>
          <a:xfrm>
            <a:off x="4333160" y="441705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1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7CAEA8-84F6-452B-82EB-D2F5F635B789}"/>
              </a:ext>
            </a:extLst>
          </p:cNvPr>
          <p:cNvSpPr txBox="1"/>
          <p:nvPr/>
        </p:nvSpPr>
        <p:spPr>
          <a:xfrm>
            <a:off x="4595793" y="441705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2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56ED74B-DBDC-4011-9724-EF87F82A526B}"/>
              </a:ext>
            </a:extLst>
          </p:cNvPr>
          <p:cNvSpPr txBox="1"/>
          <p:nvPr/>
        </p:nvSpPr>
        <p:spPr>
          <a:xfrm>
            <a:off x="4858427" y="441705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3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64EDB5B-C66D-4A54-B18B-139E9D921323}"/>
              </a:ext>
            </a:extLst>
          </p:cNvPr>
          <p:cNvSpPr txBox="1"/>
          <p:nvPr/>
        </p:nvSpPr>
        <p:spPr>
          <a:xfrm>
            <a:off x="5121061" y="441705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4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827F43E-A433-4D78-ABC5-712721D89B9C}"/>
              </a:ext>
            </a:extLst>
          </p:cNvPr>
          <p:cNvSpPr txBox="1"/>
          <p:nvPr/>
        </p:nvSpPr>
        <p:spPr>
          <a:xfrm>
            <a:off x="5383695" y="441705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5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909D1F8-90B3-41CA-99DD-21EE697B5FEB}"/>
              </a:ext>
            </a:extLst>
          </p:cNvPr>
          <p:cNvSpPr txBox="1"/>
          <p:nvPr/>
        </p:nvSpPr>
        <p:spPr>
          <a:xfrm>
            <a:off x="5646329" y="441705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6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0B30FB0-93A8-4F64-8DA6-D5E013EF30C0}"/>
              </a:ext>
            </a:extLst>
          </p:cNvPr>
          <p:cNvSpPr txBox="1"/>
          <p:nvPr/>
        </p:nvSpPr>
        <p:spPr>
          <a:xfrm>
            <a:off x="5908961" y="441705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7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24BF23D-AEE6-4911-B644-79A24599A612}"/>
              </a:ext>
            </a:extLst>
          </p:cNvPr>
          <p:cNvSpPr txBox="1"/>
          <p:nvPr/>
        </p:nvSpPr>
        <p:spPr>
          <a:xfrm>
            <a:off x="4565905" y="1064821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+mn-ea"/>
              </a:rPr>
              <a:t>GOT1 and </a:t>
            </a:r>
            <a:r>
              <a:rPr kumimoji="0" lang="el-GR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</a:t>
            </a:r>
            <a:r>
              <a:rPr lang="en-US" altLang="ko-KR" sz="1000" b="1" dirty="0">
                <a:latin typeface="+mn-ea"/>
              </a:rPr>
              <a:t> 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F2559F1-BEC3-47AB-8D0B-DA4D9D6A3DFE}"/>
              </a:ext>
            </a:extLst>
          </p:cNvPr>
          <p:cNvSpPr txBox="1"/>
          <p:nvPr/>
        </p:nvSpPr>
        <p:spPr>
          <a:xfrm>
            <a:off x="8913694" y="1047319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+mn-ea"/>
              </a:rPr>
              <a:t>GOT2 and </a:t>
            </a:r>
            <a:r>
              <a:rPr kumimoji="0" lang="el-GR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</a:t>
            </a:r>
            <a:r>
              <a:rPr lang="en-US" altLang="ko-KR" sz="1000" b="1" dirty="0">
                <a:latin typeface="+mn-ea"/>
              </a:rPr>
              <a:t> </a:t>
            </a:r>
            <a:endParaRPr lang="ko-KR" alt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521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7D87645-2425-4F70-92A8-8D5FFE07C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8" t="39831" r="19893" b="34550"/>
          <a:stretch/>
        </p:blipFill>
        <p:spPr>
          <a:xfrm flipH="1">
            <a:off x="8803153" y="4588633"/>
            <a:ext cx="2828867" cy="12651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782B11-059A-4180-9483-28DEF4B38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2" t="48451" r="13382" b="15117"/>
          <a:stretch/>
        </p:blipFill>
        <p:spPr>
          <a:xfrm flipH="1">
            <a:off x="6081679" y="1695988"/>
            <a:ext cx="2691685" cy="1500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834092-DEEF-4387-A82F-043A71C4D704}"/>
              </a:ext>
            </a:extLst>
          </p:cNvPr>
          <p:cNvSpPr txBox="1"/>
          <p:nvPr/>
        </p:nvSpPr>
        <p:spPr>
          <a:xfrm>
            <a:off x="5829045" y="1084858"/>
            <a:ext cx="1250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Original membrane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A5C4653-A9CD-42AC-A13B-C4E35CCE06D8}"/>
              </a:ext>
            </a:extLst>
          </p:cNvPr>
          <p:cNvSpPr/>
          <p:nvPr/>
        </p:nvSpPr>
        <p:spPr>
          <a:xfrm>
            <a:off x="5867516" y="1365669"/>
            <a:ext cx="5811696" cy="216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1AF23FA-0968-4276-8BAB-004263394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43468" r="21903" b="17339"/>
          <a:stretch/>
        </p:blipFill>
        <p:spPr>
          <a:xfrm flipH="1">
            <a:off x="8828803" y="1695989"/>
            <a:ext cx="2497018" cy="15005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149C22-E60B-47DE-A3B5-5739E0104545}"/>
              </a:ext>
            </a:extLst>
          </p:cNvPr>
          <p:cNvSpPr txBox="1"/>
          <p:nvPr/>
        </p:nvSpPr>
        <p:spPr>
          <a:xfrm>
            <a:off x="8891170" y="2046678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75</a:t>
            </a:r>
            <a:endParaRPr lang="ko-KR" altLang="en-US" sz="700" dirty="0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A45A50C-EEB1-4654-9F76-E38759F400EF}"/>
              </a:ext>
            </a:extLst>
          </p:cNvPr>
          <p:cNvCxnSpPr/>
          <p:nvPr/>
        </p:nvCxnSpPr>
        <p:spPr>
          <a:xfrm>
            <a:off x="9098160" y="2136880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85D2DB6-76E8-4444-BDE0-5AF3090A7854}"/>
              </a:ext>
            </a:extLst>
          </p:cNvPr>
          <p:cNvSpPr txBox="1"/>
          <p:nvPr/>
        </p:nvSpPr>
        <p:spPr>
          <a:xfrm>
            <a:off x="8891170" y="2268137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48</a:t>
            </a:r>
            <a:endParaRPr lang="ko-KR" altLang="en-US" sz="7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684884B-771C-4C0F-9E41-BBC4F938413A}"/>
              </a:ext>
            </a:extLst>
          </p:cNvPr>
          <p:cNvCxnSpPr/>
          <p:nvPr/>
        </p:nvCxnSpPr>
        <p:spPr>
          <a:xfrm>
            <a:off x="9098160" y="2358339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DEBA9-1EB3-4B72-9B1A-8F75212193B9}"/>
              </a:ext>
            </a:extLst>
          </p:cNvPr>
          <p:cNvSpPr txBox="1"/>
          <p:nvPr/>
        </p:nvSpPr>
        <p:spPr>
          <a:xfrm>
            <a:off x="8892831" y="2457676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35</a:t>
            </a:r>
            <a:endParaRPr lang="ko-KR" altLang="en-US" sz="700" dirty="0"/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14F7CB39-8516-480F-AFD9-C480BC16785C}"/>
              </a:ext>
            </a:extLst>
          </p:cNvPr>
          <p:cNvCxnSpPr/>
          <p:nvPr/>
        </p:nvCxnSpPr>
        <p:spPr>
          <a:xfrm>
            <a:off x="9099821" y="2547878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1E86963-83FB-4E79-81DD-7280C079D2CD}"/>
              </a:ext>
            </a:extLst>
          </p:cNvPr>
          <p:cNvSpPr txBox="1"/>
          <p:nvPr/>
        </p:nvSpPr>
        <p:spPr>
          <a:xfrm>
            <a:off x="854626" y="1088275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Exposure time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EA1DC42-F04F-4DED-A138-63F62FABC918}"/>
              </a:ext>
            </a:extLst>
          </p:cNvPr>
          <p:cNvSpPr/>
          <p:nvPr/>
        </p:nvSpPr>
        <p:spPr>
          <a:xfrm>
            <a:off x="854626" y="1365669"/>
            <a:ext cx="4214083" cy="216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48DF3D-A855-41FD-998B-3338DC22A929}"/>
              </a:ext>
            </a:extLst>
          </p:cNvPr>
          <p:cNvSpPr txBox="1"/>
          <p:nvPr/>
        </p:nvSpPr>
        <p:spPr>
          <a:xfrm>
            <a:off x="4157618" y="1759029"/>
            <a:ext cx="298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5s</a:t>
            </a:r>
            <a:endParaRPr lang="ko-KR" altLang="en-US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F21856-78EC-47D7-B4DD-855B69878CB9}"/>
              </a:ext>
            </a:extLst>
          </p:cNvPr>
          <p:cNvSpPr txBox="1"/>
          <p:nvPr/>
        </p:nvSpPr>
        <p:spPr>
          <a:xfrm>
            <a:off x="4125558" y="2326870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10s</a:t>
            </a:r>
            <a:endParaRPr lang="ko-KR" altLang="en-US"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5553B-9411-4127-AAFE-C81051E042DB}"/>
              </a:ext>
            </a:extLst>
          </p:cNvPr>
          <p:cNvSpPr txBox="1"/>
          <p:nvPr/>
        </p:nvSpPr>
        <p:spPr>
          <a:xfrm>
            <a:off x="4125558" y="2894711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15s</a:t>
            </a:r>
            <a:endParaRPr lang="ko-KR" altLang="en-US" sz="90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838D6C1-FF33-4D10-964A-75CFC4E864FD}"/>
              </a:ext>
            </a:extLst>
          </p:cNvPr>
          <p:cNvSpPr/>
          <p:nvPr/>
        </p:nvSpPr>
        <p:spPr>
          <a:xfrm>
            <a:off x="852516" y="4118688"/>
            <a:ext cx="4214083" cy="216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AD8557-1E0C-448F-A1F6-7EA20C08350F}"/>
              </a:ext>
            </a:extLst>
          </p:cNvPr>
          <p:cNvSpPr txBox="1"/>
          <p:nvPr/>
        </p:nvSpPr>
        <p:spPr>
          <a:xfrm>
            <a:off x="4156397" y="4483873"/>
            <a:ext cx="298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5s</a:t>
            </a:r>
            <a:endParaRPr lang="ko-KR" altLang="en-US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8941F7-ED36-4876-A8C5-88C91642DED3}"/>
              </a:ext>
            </a:extLst>
          </p:cNvPr>
          <p:cNvSpPr txBox="1"/>
          <p:nvPr/>
        </p:nvSpPr>
        <p:spPr>
          <a:xfrm>
            <a:off x="4123448" y="5090168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10s</a:t>
            </a:r>
            <a:endParaRPr lang="ko-KR" altLang="en-US" sz="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2DDA80-11D3-4857-AB46-EAA1EB7CA8D6}"/>
              </a:ext>
            </a:extLst>
          </p:cNvPr>
          <p:cNvSpPr txBox="1"/>
          <p:nvPr/>
        </p:nvSpPr>
        <p:spPr>
          <a:xfrm>
            <a:off x="4112086" y="5696463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30s</a:t>
            </a:r>
            <a:endParaRPr lang="ko-KR" altLang="en-US" sz="9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741B7C-7535-4200-84D7-2BBAF915913C}"/>
              </a:ext>
            </a:extLst>
          </p:cNvPr>
          <p:cNvSpPr txBox="1"/>
          <p:nvPr/>
        </p:nvSpPr>
        <p:spPr>
          <a:xfrm>
            <a:off x="852516" y="3768470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Exposure time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F77870-3037-4E61-AD45-B3723CED4C42}"/>
              </a:ext>
            </a:extLst>
          </p:cNvPr>
          <p:cNvSpPr txBox="1"/>
          <p:nvPr/>
        </p:nvSpPr>
        <p:spPr>
          <a:xfrm>
            <a:off x="5829045" y="3837877"/>
            <a:ext cx="1250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Original membrane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61C24F1-958D-41F5-BC92-F5C45D8E08D7}"/>
              </a:ext>
            </a:extLst>
          </p:cNvPr>
          <p:cNvSpPr/>
          <p:nvPr/>
        </p:nvSpPr>
        <p:spPr>
          <a:xfrm>
            <a:off x="5867516" y="4118688"/>
            <a:ext cx="5811696" cy="216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DCBBFE-9290-41D2-998A-7185DAF908EF}"/>
              </a:ext>
            </a:extLst>
          </p:cNvPr>
          <p:cNvSpPr txBox="1"/>
          <p:nvPr/>
        </p:nvSpPr>
        <p:spPr>
          <a:xfrm>
            <a:off x="9067695" y="4694150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75</a:t>
            </a:r>
            <a:endParaRPr lang="ko-KR" altLang="en-US" sz="7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F2DD0AC3-4A48-4567-BDE3-1D4069FB395C}"/>
              </a:ext>
            </a:extLst>
          </p:cNvPr>
          <p:cNvCxnSpPr/>
          <p:nvPr/>
        </p:nvCxnSpPr>
        <p:spPr>
          <a:xfrm>
            <a:off x="9274685" y="4784352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C78CC0C-4607-4BFC-B89D-FB69D543B5BB}"/>
              </a:ext>
            </a:extLst>
          </p:cNvPr>
          <p:cNvSpPr txBox="1"/>
          <p:nvPr/>
        </p:nvSpPr>
        <p:spPr>
          <a:xfrm>
            <a:off x="9067695" y="4969882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48</a:t>
            </a:r>
            <a:endParaRPr lang="ko-KR" altLang="en-US" sz="700" dirty="0"/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9A2E4D20-D11F-4923-A91A-3836061A6A4E}"/>
              </a:ext>
            </a:extLst>
          </p:cNvPr>
          <p:cNvCxnSpPr/>
          <p:nvPr/>
        </p:nvCxnSpPr>
        <p:spPr>
          <a:xfrm>
            <a:off x="9274685" y="5060084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1F6830F-78DF-4985-82C4-84A1450B0B27}"/>
              </a:ext>
            </a:extLst>
          </p:cNvPr>
          <p:cNvSpPr txBox="1"/>
          <p:nvPr/>
        </p:nvSpPr>
        <p:spPr>
          <a:xfrm>
            <a:off x="9069356" y="5212586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35</a:t>
            </a:r>
            <a:endParaRPr lang="ko-KR" altLang="en-US" sz="700" dirty="0"/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080596F2-B491-41DE-8BB1-FD27BE2A58DA}"/>
              </a:ext>
            </a:extLst>
          </p:cNvPr>
          <p:cNvCxnSpPr/>
          <p:nvPr/>
        </p:nvCxnSpPr>
        <p:spPr>
          <a:xfrm>
            <a:off x="9276346" y="5302788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DAE00B2C-B4CD-44B9-9AA8-F93F30172D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5" t="39943" r="19707" b="35833"/>
          <a:stretch/>
        </p:blipFill>
        <p:spPr>
          <a:xfrm flipH="1">
            <a:off x="5943348" y="4588633"/>
            <a:ext cx="2828867" cy="126518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2D2DB1C-8B6E-4272-BA33-744DAF9165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1" t="48682" r="31184" b="46512"/>
          <a:stretch/>
        </p:blipFill>
        <p:spPr>
          <a:xfrm flipH="1">
            <a:off x="1326112" y="4512048"/>
            <a:ext cx="2498654" cy="32961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48F7A518-C4B8-4783-9187-7A1DDCC8AB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1" t="48682" r="31184" b="46512"/>
          <a:stretch/>
        </p:blipFill>
        <p:spPr>
          <a:xfrm flipH="1">
            <a:off x="1331429" y="5048992"/>
            <a:ext cx="2498654" cy="32961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2E058A12-8BD0-446F-BFD6-BA9E2620A8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1" t="48683" r="31184" b="46512"/>
          <a:stretch/>
        </p:blipFill>
        <p:spPr>
          <a:xfrm flipH="1">
            <a:off x="1326113" y="5647074"/>
            <a:ext cx="2498653" cy="32961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C174D88-CE50-4FBD-94DB-6CB2777F151B}"/>
              </a:ext>
            </a:extLst>
          </p:cNvPr>
          <p:cNvSpPr txBox="1"/>
          <p:nvPr/>
        </p:nvSpPr>
        <p:spPr>
          <a:xfrm>
            <a:off x="1847735" y="3760775"/>
            <a:ext cx="1111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-actin(42kDa)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908B85-AF6D-408B-AA6C-E9D8EC85FB1C}"/>
              </a:ext>
            </a:extLst>
          </p:cNvPr>
          <p:cNvSpPr txBox="1"/>
          <p:nvPr/>
        </p:nvSpPr>
        <p:spPr>
          <a:xfrm>
            <a:off x="1904657" y="1069469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0" dirty="0">
                <a:solidFill>
                  <a:srgbClr val="000000"/>
                </a:solidFill>
                <a:effectLst/>
                <a:ea typeface="New Gulim" panose="02030600000101010101" pitchFamily="18" charset="-127"/>
              </a:rPr>
              <a:t>GOT1(41kDa)</a:t>
            </a:r>
            <a:endParaRPr lang="ko-KR" altLang="en-US" sz="10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65AFCED-BEB5-4BF3-84CF-AA40C43EE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88" y="1720929"/>
            <a:ext cx="2876550" cy="2952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411ADEA-B8CE-44D0-92EF-8BC3E97D8C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8" y="2292040"/>
            <a:ext cx="2876550" cy="29527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233AF1C-3ACA-4DED-A314-AFE30E7C7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88" y="2863151"/>
            <a:ext cx="2876550" cy="29527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7453AFF-6525-4F4E-8D16-4C4B9E22131E}"/>
              </a:ext>
            </a:extLst>
          </p:cNvPr>
          <p:cNvSpPr txBox="1"/>
          <p:nvPr/>
        </p:nvSpPr>
        <p:spPr>
          <a:xfrm>
            <a:off x="206355" y="552979"/>
            <a:ext cx="3823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+mn-ea"/>
              </a:rPr>
              <a:t>Serial images and original membrane of GOT1 and </a:t>
            </a:r>
            <a:r>
              <a:rPr kumimoji="0" lang="el-GR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</a:t>
            </a:r>
            <a:r>
              <a:rPr lang="en-US" altLang="ko-KR" sz="1000" b="1" dirty="0">
                <a:latin typeface="+mn-ea"/>
              </a:rPr>
              <a:t> 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E5890A-CB24-4D47-A41F-D1548F343F61}"/>
              </a:ext>
            </a:extLst>
          </p:cNvPr>
          <p:cNvSpPr txBox="1"/>
          <p:nvPr/>
        </p:nvSpPr>
        <p:spPr>
          <a:xfrm>
            <a:off x="169682" y="122548"/>
            <a:ext cx="262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Supplementary Figure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4621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C56EDC06-6A1C-4F47-8624-4FC9853C7D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t="45226" r="29933" b="29791"/>
          <a:stretch/>
        </p:blipFill>
        <p:spPr>
          <a:xfrm>
            <a:off x="8981570" y="1803041"/>
            <a:ext cx="2571137" cy="1171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FF9D8-7F97-4915-82CF-448A7B72B196}"/>
              </a:ext>
            </a:extLst>
          </p:cNvPr>
          <p:cNvSpPr txBox="1"/>
          <p:nvPr/>
        </p:nvSpPr>
        <p:spPr>
          <a:xfrm>
            <a:off x="5829045" y="1018411"/>
            <a:ext cx="1250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Original membrane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02182D4-1866-496A-A58F-8067527B33BE}"/>
              </a:ext>
            </a:extLst>
          </p:cNvPr>
          <p:cNvSpPr/>
          <p:nvPr/>
        </p:nvSpPr>
        <p:spPr>
          <a:xfrm>
            <a:off x="5867516" y="1299222"/>
            <a:ext cx="5811696" cy="216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AC01F-EEF2-4CA5-BA84-8AAEC809F192}"/>
              </a:ext>
            </a:extLst>
          </p:cNvPr>
          <p:cNvSpPr txBox="1"/>
          <p:nvPr/>
        </p:nvSpPr>
        <p:spPr>
          <a:xfrm>
            <a:off x="8989434" y="1938718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75</a:t>
            </a:r>
            <a:endParaRPr lang="ko-KR" altLang="en-US" sz="7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3133A43-4682-45C0-B1DF-A01D16412E5E}"/>
              </a:ext>
            </a:extLst>
          </p:cNvPr>
          <p:cNvCxnSpPr/>
          <p:nvPr/>
        </p:nvCxnSpPr>
        <p:spPr>
          <a:xfrm>
            <a:off x="9196424" y="2028920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FB9753C-AF6C-431D-B884-C445388CB0F4}"/>
              </a:ext>
            </a:extLst>
          </p:cNvPr>
          <p:cNvSpPr txBox="1"/>
          <p:nvPr/>
        </p:nvSpPr>
        <p:spPr>
          <a:xfrm>
            <a:off x="8979909" y="2236377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48</a:t>
            </a:r>
            <a:endParaRPr lang="ko-KR" altLang="en-US" sz="700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20F7434-6D98-409C-989F-5C1C0B8F9AED}"/>
              </a:ext>
            </a:extLst>
          </p:cNvPr>
          <p:cNvCxnSpPr/>
          <p:nvPr/>
        </p:nvCxnSpPr>
        <p:spPr>
          <a:xfrm>
            <a:off x="9186899" y="2326579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B4641E-568D-4EC8-B9D6-CECC27EA620A}"/>
              </a:ext>
            </a:extLst>
          </p:cNvPr>
          <p:cNvSpPr txBox="1"/>
          <p:nvPr/>
        </p:nvSpPr>
        <p:spPr>
          <a:xfrm>
            <a:off x="8981570" y="2454491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35</a:t>
            </a:r>
            <a:endParaRPr lang="ko-KR" altLang="en-US" sz="700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06BECA4-7564-46C2-8423-DC6E1EC43A98}"/>
              </a:ext>
            </a:extLst>
          </p:cNvPr>
          <p:cNvCxnSpPr/>
          <p:nvPr/>
        </p:nvCxnSpPr>
        <p:spPr>
          <a:xfrm>
            <a:off x="9188560" y="2535168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67CC02-297B-45E4-BADA-48ABFC84C0DD}"/>
              </a:ext>
            </a:extLst>
          </p:cNvPr>
          <p:cNvSpPr txBox="1"/>
          <p:nvPr/>
        </p:nvSpPr>
        <p:spPr>
          <a:xfrm>
            <a:off x="854626" y="1021828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Exposure time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A15CE81-FD5C-4C31-982A-04821D00D0F9}"/>
              </a:ext>
            </a:extLst>
          </p:cNvPr>
          <p:cNvSpPr/>
          <p:nvPr/>
        </p:nvSpPr>
        <p:spPr>
          <a:xfrm>
            <a:off x="854626" y="1299222"/>
            <a:ext cx="4214083" cy="216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8EEB6-844A-43B3-B960-1C28A02EF182}"/>
              </a:ext>
            </a:extLst>
          </p:cNvPr>
          <p:cNvSpPr txBox="1"/>
          <p:nvPr/>
        </p:nvSpPr>
        <p:spPr>
          <a:xfrm>
            <a:off x="4056666" y="1767745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10s</a:t>
            </a:r>
            <a:endParaRPr lang="ko-KR" altLang="en-US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7657F2-C1F8-490C-8E5F-7907483F7074}"/>
              </a:ext>
            </a:extLst>
          </p:cNvPr>
          <p:cNvSpPr txBox="1"/>
          <p:nvPr/>
        </p:nvSpPr>
        <p:spPr>
          <a:xfrm>
            <a:off x="1904657" y="1003022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i="0" dirty="0">
                <a:solidFill>
                  <a:srgbClr val="000000"/>
                </a:solidFill>
                <a:effectLst/>
                <a:ea typeface="New Gulim" panose="02030600000101010101" pitchFamily="18" charset="-127"/>
              </a:rPr>
              <a:t>GOT2(43kDa)</a:t>
            </a:r>
            <a:endParaRPr lang="ko-KR" altLang="en-US" sz="1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7877F2-4CCC-4AE3-907D-97405BFC31B7}"/>
              </a:ext>
            </a:extLst>
          </p:cNvPr>
          <p:cNvSpPr txBox="1"/>
          <p:nvPr/>
        </p:nvSpPr>
        <p:spPr>
          <a:xfrm>
            <a:off x="4056666" y="2241484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15s</a:t>
            </a:r>
            <a:endParaRPr lang="ko-KR" altLang="en-US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482DEC-87C8-495F-87D3-4B589053BCCD}"/>
              </a:ext>
            </a:extLst>
          </p:cNvPr>
          <p:cNvSpPr txBox="1"/>
          <p:nvPr/>
        </p:nvSpPr>
        <p:spPr>
          <a:xfrm>
            <a:off x="4056666" y="2718840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20s</a:t>
            </a:r>
            <a:endParaRPr lang="ko-KR" altLang="en-US" sz="900" dirty="0"/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AFDD601E-F485-4BA2-B99C-EEC0AA524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4" t="33031" r="23410" b="41572"/>
          <a:stretch/>
        </p:blipFill>
        <p:spPr>
          <a:xfrm>
            <a:off x="8839095" y="4705839"/>
            <a:ext cx="2568230" cy="1167509"/>
          </a:xfrm>
          <a:prstGeom prst="rect">
            <a:avLst/>
          </a:prstGeom>
        </p:spPr>
      </p:pic>
      <p:sp>
        <p:nvSpPr>
          <p:cNvPr id="72" name="직사각형 71">
            <a:extLst>
              <a:ext uri="{FF2B5EF4-FFF2-40B4-BE49-F238E27FC236}">
                <a16:creationId xmlns:a16="http://schemas.microsoft.com/office/drawing/2014/main" id="{F3F00ED0-6B1C-4149-A79A-C58692029331}"/>
              </a:ext>
            </a:extLst>
          </p:cNvPr>
          <p:cNvSpPr/>
          <p:nvPr/>
        </p:nvSpPr>
        <p:spPr>
          <a:xfrm>
            <a:off x="852516" y="4231812"/>
            <a:ext cx="4214083" cy="216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48CDF84-1F0C-42CC-9B12-2770F2AF7BD8}"/>
              </a:ext>
            </a:extLst>
          </p:cNvPr>
          <p:cNvSpPr txBox="1"/>
          <p:nvPr/>
        </p:nvSpPr>
        <p:spPr>
          <a:xfrm>
            <a:off x="4079321" y="4906687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10s</a:t>
            </a:r>
            <a:endParaRPr lang="ko-KR" altLang="en-US" sz="9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484C2DF-60B2-48C2-98F4-8BA6B231D587}"/>
              </a:ext>
            </a:extLst>
          </p:cNvPr>
          <p:cNvSpPr txBox="1"/>
          <p:nvPr/>
        </p:nvSpPr>
        <p:spPr>
          <a:xfrm>
            <a:off x="4082354" y="5499459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30s</a:t>
            </a:r>
            <a:endParaRPr lang="ko-KR" altLang="en-US" sz="9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922CE9-90FE-4A7E-A26C-CDE2ACAC6B66}"/>
              </a:ext>
            </a:extLst>
          </p:cNvPr>
          <p:cNvSpPr txBox="1"/>
          <p:nvPr/>
        </p:nvSpPr>
        <p:spPr>
          <a:xfrm>
            <a:off x="852516" y="3881594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Exposure time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9801315-AB8D-4727-8DFF-A9DAE8C4B660}"/>
              </a:ext>
            </a:extLst>
          </p:cNvPr>
          <p:cNvSpPr txBox="1"/>
          <p:nvPr/>
        </p:nvSpPr>
        <p:spPr>
          <a:xfrm>
            <a:off x="5829045" y="3951001"/>
            <a:ext cx="1250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Original membrane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229C9561-B35F-4973-A005-36B7ECC83DE1}"/>
              </a:ext>
            </a:extLst>
          </p:cNvPr>
          <p:cNvSpPr/>
          <p:nvPr/>
        </p:nvSpPr>
        <p:spPr>
          <a:xfrm>
            <a:off x="5867516" y="4231812"/>
            <a:ext cx="5811696" cy="216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410DE6-1910-4F6D-A679-4CD9F75429D0}"/>
              </a:ext>
            </a:extLst>
          </p:cNvPr>
          <p:cNvSpPr txBox="1"/>
          <p:nvPr/>
        </p:nvSpPr>
        <p:spPr>
          <a:xfrm>
            <a:off x="8837434" y="4847417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75</a:t>
            </a:r>
            <a:endParaRPr lang="ko-KR" altLang="en-US" sz="700" dirty="0"/>
          </a:p>
        </p:txBody>
      </p: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216EA2E6-146C-485D-BAB2-D4CD11BC506E}"/>
              </a:ext>
            </a:extLst>
          </p:cNvPr>
          <p:cNvCxnSpPr/>
          <p:nvPr/>
        </p:nvCxnSpPr>
        <p:spPr>
          <a:xfrm>
            <a:off x="9044424" y="4937619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2BC7D03-1A4B-47DC-8D35-C5930666DE93}"/>
              </a:ext>
            </a:extLst>
          </p:cNvPr>
          <p:cNvSpPr txBox="1"/>
          <p:nvPr/>
        </p:nvSpPr>
        <p:spPr>
          <a:xfrm>
            <a:off x="8837434" y="5132674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48</a:t>
            </a:r>
            <a:endParaRPr lang="ko-KR" altLang="en-US" sz="700" dirty="0"/>
          </a:p>
        </p:txBody>
      </p: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912282CA-010E-4771-96C8-D85F2AAE15B8}"/>
              </a:ext>
            </a:extLst>
          </p:cNvPr>
          <p:cNvCxnSpPr/>
          <p:nvPr/>
        </p:nvCxnSpPr>
        <p:spPr>
          <a:xfrm>
            <a:off x="9044424" y="5222876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055EEC6-D1F9-4CF0-BD82-C714B544ADD1}"/>
              </a:ext>
            </a:extLst>
          </p:cNvPr>
          <p:cNvSpPr txBox="1"/>
          <p:nvPr/>
        </p:nvSpPr>
        <p:spPr>
          <a:xfrm>
            <a:off x="8839095" y="5346803"/>
            <a:ext cx="2840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35</a:t>
            </a:r>
            <a:endParaRPr lang="ko-KR" altLang="en-US" sz="700" dirty="0"/>
          </a:p>
        </p:txBody>
      </p: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C26C87F3-49C1-4250-A412-AC0143281602}"/>
              </a:ext>
            </a:extLst>
          </p:cNvPr>
          <p:cNvCxnSpPr/>
          <p:nvPr/>
        </p:nvCxnSpPr>
        <p:spPr>
          <a:xfrm>
            <a:off x="9046085" y="5437005"/>
            <a:ext cx="10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0764F87-32E6-4145-BC4B-5AC6272C4C86}"/>
              </a:ext>
            </a:extLst>
          </p:cNvPr>
          <p:cNvSpPr txBox="1"/>
          <p:nvPr/>
        </p:nvSpPr>
        <p:spPr>
          <a:xfrm>
            <a:off x="1847735" y="3873899"/>
            <a:ext cx="1111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-actin(42kDa)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Calibri" panose="020F0502020204030204" pitchFamily="34" charset="0"/>
            </a:endParaRP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D71D3616-B31C-4FAC-B427-B53538EF62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33288" r="22881" b="41684"/>
          <a:stretch/>
        </p:blipFill>
        <p:spPr>
          <a:xfrm>
            <a:off x="6116374" y="4713259"/>
            <a:ext cx="2611555" cy="1139394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A3B3E39B-C339-4626-8B94-A31B5647B3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9" t="41918" r="33773" b="52687"/>
          <a:stretch/>
        </p:blipFill>
        <p:spPr>
          <a:xfrm>
            <a:off x="1397192" y="4820877"/>
            <a:ext cx="2420051" cy="370008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18CD1A42-D917-4AC6-8680-63C6D90F76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9" t="41919" r="33884" b="52686"/>
          <a:stretch/>
        </p:blipFill>
        <p:spPr>
          <a:xfrm>
            <a:off x="1406716" y="5429871"/>
            <a:ext cx="2410527" cy="37000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E7CD64F-5765-4DFC-A0D8-B245D0BCACF4}"/>
              </a:ext>
            </a:extLst>
          </p:cNvPr>
          <p:cNvSpPr txBox="1"/>
          <p:nvPr/>
        </p:nvSpPr>
        <p:spPr>
          <a:xfrm>
            <a:off x="206355" y="552979"/>
            <a:ext cx="3823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+mn-ea"/>
              </a:rPr>
              <a:t>Serial images and original membrane of GOT2 and </a:t>
            </a:r>
            <a:r>
              <a:rPr kumimoji="0" lang="el-GR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β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Calibri" panose="020F0502020204030204" pitchFamily="34" charset="0"/>
              </a:rPr>
              <a:t>-actin</a:t>
            </a:r>
            <a:r>
              <a:rPr lang="en-US" altLang="ko-KR" sz="1000" b="1" dirty="0">
                <a:latin typeface="+mn-ea"/>
              </a:rPr>
              <a:t> 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D89691-DB8C-447A-B09E-193DDBCB2168}"/>
              </a:ext>
            </a:extLst>
          </p:cNvPr>
          <p:cNvSpPr txBox="1"/>
          <p:nvPr/>
        </p:nvSpPr>
        <p:spPr>
          <a:xfrm>
            <a:off x="169682" y="122548"/>
            <a:ext cx="262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Supplementary Figure</a:t>
            </a:r>
            <a:endParaRPr lang="ko-KR" altLang="en-US" b="1" dirty="0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37A5013A-7771-4504-A655-5A4898E555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6266298" y="1803041"/>
            <a:ext cx="2571136" cy="121362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046F989-5E83-4FF5-9ECB-1389EF160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85" y="1759257"/>
            <a:ext cx="2352675" cy="2857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0924B40-D423-4EC6-8DF0-1A757A7EA3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85" y="2228817"/>
            <a:ext cx="2352675" cy="2762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C5FD216-2520-41CC-892A-0A5B8864A2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84" y="2691381"/>
            <a:ext cx="23526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508</Words>
  <Application>Microsoft Office PowerPoint</Application>
  <PresentationFormat>와이드스크린</PresentationFormat>
  <Paragraphs>149</Paragraphs>
  <Slides>4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-apple-system</vt:lpstr>
      <vt:lpstr>Harding</vt:lpstr>
      <vt:lpstr>맑은 고딕</vt:lpstr>
      <vt:lpstr>Arial</vt:lpstr>
      <vt:lpstr>Georgia</vt:lpstr>
      <vt:lpstr>Office 테마</vt:lpstr>
      <vt:lpstr>Prism 5</vt:lpstr>
      <vt:lpstr>GraphPad Prism 5 Project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CTN2</dc:creator>
  <cp:lastModifiedBy>CTN2</cp:lastModifiedBy>
  <cp:revision>2</cp:revision>
  <dcterms:created xsi:type="dcterms:W3CDTF">2023-12-15T08:31:47Z</dcterms:created>
  <dcterms:modified xsi:type="dcterms:W3CDTF">2023-12-15T08:37:15Z</dcterms:modified>
</cp:coreProperties>
</file>