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9"/>
  </p:notesMasterIdLst>
  <p:sldIdLst>
    <p:sldId id="263" r:id="rId2"/>
    <p:sldId id="264" r:id="rId3"/>
    <p:sldId id="265"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Lst>
  <p:sldSz cx="6858000" cy="9906000" type="A4"/>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i4l/RFni+Q9MF/MSNZYuB42EFNh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279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0" name="Google Shape;190;p8: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7" name="Google Shape;197;p9: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4" name="Google Shape;204;p10: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5" name="Google Shape;215;p11: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2" name="Google Shape;222;p12: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9" name="Google Shape;229;p13: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2" name="Google Shape;242;p14: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5" name="Google Shape;255;p16: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6" name="Google Shape;266;p15: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3" name="Google Shape;273;p17: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0" name="Google Shape;280;p18: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0" name="Google Shape;290;p19: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0" name="Google Shape;300;p20: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7" name="Google Shape;307;p21: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9" name="Google Shape;319;p22: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9" name="Google Shape;329;p23: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0" name="Google Shape;340;p24:notes"/>
          <p:cNvSpPr>
            <a:spLocks noGrp="1" noRot="1" noChangeAspect="1"/>
          </p:cNvSpPr>
          <p:nvPr>
            <p:ph type="sldImg" idx="2"/>
          </p:nvPr>
        </p:nvSpPr>
        <p:spPr>
          <a:xfrm>
            <a:off x="2241550" y="685800"/>
            <a:ext cx="2374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7"/>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7"/>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7"/>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8"/>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8"/>
          <p:cNvSpPr txBox="1">
            <a:spLocks noGrp="1"/>
          </p:cNvSpPr>
          <p:nvPr>
            <p:ph type="body" idx="1"/>
          </p:nvPr>
        </p:nvSpPr>
        <p:spPr>
          <a:xfrm>
            <a:off x="471488" y="2637014"/>
            <a:ext cx="5915025" cy="628526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4" name="Google Shape;24;p28"/>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8"/>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8"/>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9"/>
          <p:cNvSpPr txBox="1">
            <a:spLocks noGrp="1"/>
          </p:cNvSpPr>
          <p:nvPr>
            <p:ph type="title"/>
          </p:nvPr>
        </p:nvSpPr>
        <p:spPr>
          <a:xfrm>
            <a:off x="467916" y="2469624"/>
            <a:ext cx="5915025" cy="412062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9"/>
          <p:cNvSpPr txBox="1">
            <a:spLocks noGrp="1"/>
          </p:cNvSpPr>
          <p:nvPr>
            <p:ph type="body" idx="1"/>
          </p:nvPr>
        </p:nvSpPr>
        <p:spPr>
          <a:xfrm>
            <a:off x="467916" y="6629226"/>
            <a:ext cx="5915025" cy="216693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800"/>
              <a:buNone/>
              <a:defRPr sz="1800">
                <a:solidFill>
                  <a:schemeClr val="dk1"/>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0" name="Google Shape;30;p29"/>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9"/>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9"/>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30"/>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0"/>
          <p:cNvSpPr txBox="1">
            <a:spLocks noGrp="1"/>
          </p:cNvSpPr>
          <p:nvPr>
            <p:ph type="body" idx="1"/>
          </p:nvPr>
        </p:nvSpPr>
        <p:spPr>
          <a:xfrm>
            <a:off x="471488" y="2637014"/>
            <a:ext cx="2914650" cy="628526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6" name="Google Shape;36;p30"/>
          <p:cNvSpPr txBox="1">
            <a:spLocks noGrp="1"/>
          </p:cNvSpPr>
          <p:nvPr>
            <p:ph type="body" idx="2"/>
          </p:nvPr>
        </p:nvSpPr>
        <p:spPr>
          <a:xfrm>
            <a:off x="3471863" y="2637014"/>
            <a:ext cx="2914650" cy="628526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7" name="Google Shape;37;p30"/>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0"/>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31"/>
          <p:cNvSpPr txBox="1">
            <a:spLocks noGrp="1"/>
          </p:cNvSpPr>
          <p:nvPr>
            <p:ph type="title"/>
          </p:nvPr>
        </p:nvSpPr>
        <p:spPr>
          <a:xfrm>
            <a:off x="472381"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1"/>
          <p:cNvSpPr txBox="1">
            <a:spLocks noGrp="1"/>
          </p:cNvSpPr>
          <p:nvPr>
            <p:ph type="body" idx="1"/>
          </p:nvPr>
        </p:nvSpPr>
        <p:spPr>
          <a:xfrm>
            <a:off x="472381" y="2428347"/>
            <a:ext cx="2901255" cy="119009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3" name="Google Shape;43;p31"/>
          <p:cNvSpPr txBox="1">
            <a:spLocks noGrp="1"/>
          </p:cNvSpPr>
          <p:nvPr>
            <p:ph type="body" idx="2"/>
          </p:nvPr>
        </p:nvSpPr>
        <p:spPr>
          <a:xfrm>
            <a:off x="472381" y="3618442"/>
            <a:ext cx="2901255" cy="532218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4" name="Google Shape;44;p31"/>
          <p:cNvSpPr txBox="1">
            <a:spLocks noGrp="1"/>
          </p:cNvSpPr>
          <p:nvPr>
            <p:ph type="body" idx="3"/>
          </p:nvPr>
        </p:nvSpPr>
        <p:spPr>
          <a:xfrm>
            <a:off x="3471863" y="2428347"/>
            <a:ext cx="2915543" cy="119009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5" name="Google Shape;45;p31"/>
          <p:cNvSpPr txBox="1">
            <a:spLocks noGrp="1"/>
          </p:cNvSpPr>
          <p:nvPr>
            <p:ph type="body" idx="4"/>
          </p:nvPr>
        </p:nvSpPr>
        <p:spPr>
          <a:xfrm>
            <a:off x="3471863" y="3618442"/>
            <a:ext cx="2915543" cy="532218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6" name="Google Shape;46;p31"/>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1"/>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1"/>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32"/>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2"/>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2"/>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2"/>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3"/>
          <p:cNvSpPr txBox="1">
            <a:spLocks noGrp="1"/>
          </p:cNvSpPr>
          <p:nvPr>
            <p:ph type="title"/>
          </p:nvPr>
        </p:nvSpPr>
        <p:spPr>
          <a:xfrm>
            <a:off x="472381" y="660400"/>
            <a:ext cx="2211884" cy="2311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3"/>
          <p:cNvSpPr txBox="1">
            <a:spLocks noGrp="1"/>
          </p:cNvSpPr>
          <p:nvPr>
            <p:ph type="body" idx="1"/>
          </p:nvPr>
        </p:nvSpPr>
        <p:spPr>
          <a:xfrm>
            <a:off x="2915543" y="1426283"/>
            <a:ext cx="3471863" cy="7039681"/>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57" name="Google Shape;57;p33"/>
          <p:cNvSpPr txBox="1">
            <a:spLocks noGrp="1"/>
          </p:cNvSpPr>
          <p:nvPr>
            <p:ph type="body" idx="2"/>
          </p:nvPr>
        </p:nvSpPr>
        <p:spPr>
          <a:xfrm>
            <a:off x="472381" y="2971800"/>
            <a:ext cx="2211884" cy="550562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58" name="Google Shape;58;p33"/>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3"/>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4"/>
          <p:cNvSpPr txBox="1">
            <a:spLocks noGrp="1"/>
          </p:cNvSpPr>
          <p:nvPr>
            <p:ph type="title"/>
          </p:nvPr>
        </p:nvSpPr>
        <p:spPr>
          <a:xfrm>
            <a:off x="472381" y="660400"/>
            <a:ext cx="2211884" cy="2311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4"/>
          <p:cNvSpPr>
            <a:spLocks noGrp="1"/>
          </p:cNvSpPr>
          <p:nvPr>
            <p:ph type="pic" idx="2"/>
          </p:nvPr>
        </p:nvSpPr>
        <p:spPr>
          <a:xfrm>
            <a:off x="2915543" y="1426283"/>
            <a:ext cx="3471863" cy="7039681"/>
          </a:xfrm>
          <a:prstGeom prst="rect">
            <a:avLst/>
          </a:prstGeom>
          <a:noFill/>
          <a:ln>
            <a:noFill/>
          </a:ln>
        </p:spPr>
      </p:sp>
      <p:sp>
        <p:nvSpPr>
          <p:cNvPr id="64" name="Google Shape;64;p34"/>
          <p:cNvSpPr txBox="1">
            <a:spLocks noGrp="1"/>
          </p:cNvSpPr>
          <p:nvPr>
            <p:ph type="body" idx="1"/>
          </p:nvPr>
        </p:nvSpPr>
        <p:spPr>
          <a:xfrm>
            <a:off x="472381" y="2971800"/>
            <a:ext cx="2211884" cy="550562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5" name="Google Shape;65;p34"/>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4"/>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5"/>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5"/>
          <p:cNvSpPr txBox="1">
            <a:spLocks noGrp="1"/>
          </p:cNvSpPr>
          <p:nvPr>
            <p:ph type="body" idx="1"/>
          </p:nvPr>
        </p:nvSpPr>
        <p:spPr>
          <a:xfrm rot="5400000">
            <a:off x="286367" y="2822135"/>
            <a:ext cx="6285266" cy="59150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1" name="Google Shape;71;p35"/>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5"/>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5"/>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6"/>
          <p:cNvSpPr txBox="1">
            <a:spLocks noGrp="1"/>
          </p:cNvSpPr>
          <p:nvPr>
            <p:ph type="title"/>
          </p:nvPr>
        </p:nvSpPr>
        <p:spPr>
          <a:xfrm rot="5400000">
            <a:off x="1449696" y="3985464"/>
            <a:ext cx="8394877" cy="147875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6"/>
          <p:cNvSpPr txBox="1">
            <a:spLocks noGrp="1"/>
          </p:cNvSpPr>
          <p:nvPr>
            <p:ph type="body" idx="1"/>
          </p:nvPr>
        </p:nvSpPr>
        <p:spPr>
          <a:xfrm rot="5400000">
            <a:off x="-1550679" y="2549570"/>
            <a:ext cx="8394877" cy="43505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7" name="Google Shape;77;p36"/>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6"/>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6"/>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5"/>
          <p:cNvSpPr txBox="1">
            <a:spLocks noGrp="1"/>
          </p:cNvSpPr>
          <p:nvPr>
            <p:ph type="body" idx="1"/>
          </p:nvPr>
        </p:nvSpPr>
        <p:spPr>
          <a:xfrm>
            <a:off x="471488" y="2637014"/>
            <a:ext cx="5915025" cy="6285266"/>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8"/>
          <p:cNvSpPr txBox="1"/>
          <p:nvPr/>
        </p:nvSpPr>
        <p:spPr>
          <a:xfrm>
            <a:off x="0" y="129341"/>
            <a:ext cx="182133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1</a:t>
            </a:r>
            <a:endParaRPr sz="1200" b="0" i="0" u="none" strike="noStrike" cap="none">
              <a:solidFill>
                <a:schemeClr val="dk1"/>
              </a:solidFill>
              <a:latin typeface="Arial"/>
              <a:ea typeface="Arial"/>
              <a:cs typeface="Arial"/>
              <a:sym typeface="Arial"/>
            </a:endParaRPr>
          </a:p>
        </p:txBody>
      </p:sp>
      <p:pic>
        <p:nvPicPr>
          <p:cNvPr id="193" name="Google Shape;193;p8"/>
          <p:cNvPicPr preferRelativeResize="0"/>
          <p:nvPr/>
        </p:nvPicPr>
        <p:blipFill rotWithShape="1">
          <a:blip r:embed="rId3">
            <a:alphaModFix/>
          </a:blip>
          <a:srcRect/>
          <a:stretch/>
        </p:blipFill>
        <p:spPr>
          <a:xfrm>
            <a:off x="188463" y="1238216"/>
            <a:ext cx="6583039" cy="3454677"/>
          </a:xfrm>
          <a:prstGeom prst="rect">
            <a:avLst/>
          </a:prstGeom>
          <a:noFill/>
          <a:ln>
            <a:noFill/>
          </a:ln>
        </p:spPr>
      </p:pic>
      <p:sp>
        <p:nvSpPr>
          <p:cNvPr id="194" name="Google Shape;194;p8"/>
          <p:cNvSpPr txBox="1"/>
          <p:nvPr/>
        </p:nvSpPr>
        <p:spPr>
          <a:xfrm>
            <a:off x="119270" y="5017273"/>
            <a:ext cx="6518131"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1 </a:t>
            </a:r>
            <a:r>
              <a:rPr lang="en-US" sz="1100" b="0" i="0" u="none" strike="noStrike" cap="none">
                <a:solidFill>
                  <a:srgbClr val="000000"/>
                </a:solidFill>
                <a:latin typeface="Arial"/>
                <a:ea typeface="Arial"/>
                <a:cs typeface="Arial"/>
                <a:sym typeface="Arial"/>
              </a:rPr>
              <a:t>Screen shot from IGV showing the deletion of the gene RB1 in samples JC21 and JC28</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9"/>
          <p:cNvPicPr preferRelativeResize="0"/>
          <p:nvPr/>
        </p:nvPicPr>
        <p:blipFill rotWithShape="1">
          <a:blip r:embed="rId3">
            <a:alphaModFix/>
          </a:blip>
          <a:srcRect t="6729"/>
          <a:stretch/>
        </p:blipFill>
        <p:spPr>
          <a:xfrm>
            <a:off x="0" y="1497053"/>
            <a:ext cx="6840659" cy="3459892"/>
          </a:xfrm>
          <a:prstGeom prst="rect">
            <a:avLst/>
          </a:prstGeom>
          <a:noFill/>
          <a:ln>
            <a:noFill/>
          </a:ln>
        </p:spPr>
      </p:pic>
      <p:sp>
        <p:nvSpPr>
          <p:cNvPr id="200" name="Google Shape;200;p9"/>
          <p:cNvSpPr txBox="1"/>
          <p:nvPr/>
        </p:nvSpPr>
        <p:spPr>
          <a:xfrm>
            <a:off x="0" y="129341"/>
            <a:ext cx="182133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2</a:t>
            </a:r>
            <a:endParaRPr sz="1200" b="0" i="0" u="none" strike="noStrike" cap="none">
              <a:solidFill>
                <a:schemeClr val="dk1"/>
              </a:solidFill>
              <a:latin typeface="Arial"/>
              <a:ea typeface="Arial"/>
              <a:cs typeface="Arial"/>
              <a:sym typeface="Arial"/>
            </a:endParaRPr>
          </a:p>
        </p:txBody>
      </p:sp>
      <p:sp>
        <p:nvSpPr>
          <p:cNvPr id="201" name="Google Shape;201;p9"/>
          <p:cNvSpPr txBox="1"/>
          <p:nvPr/>
        </p:nvSpPr>
        <p:spPr>
          <a:xfrm>
            <a:off x="119271" y="5017273"/>
            <a:ext cx="6281530"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2 </a:t>
            </a:r>
            <a:r>
              <a:rPr lang="en-US" sz="1100" b="0" i="0" u="none" strike="noStrike" cap="none">
                <a:solidFill>
                  <a:srgbClr val="000000"/>
                </a:solidFill>
                <a:latin typeface="Arial"/>
                <a:ea typeface="Arial"/>
                <a:cs typeface="Arial"/>
                <a:sym typeface="Arial"/>
              </a:rPr>
              <a:t>CNA events across uLMS samples from the Karolinska dataset. In the scale on the top of the figure there is a grey histogram with the TMB in each sample, and in the scale on the right the frequency of CNA events across the samples. The color legend for each CNA event is displayed on the bottom of the figure.</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0"/>
          <p:cNvSpPr txBox="1"/>
          <p:nvPr/>
        </p:nvSpPr>
        <p:spPr>
          <a:xfrm>
            <a:off x="0" y="129341"/>
            <a:ext cx="182133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3</a:t>
            </a:r>
            <a:endParaRPr sz="1200" b="0" i="0" u="none" strike="noStrike" cap="none">
              <a:solidFill>
                <a:schemeClr val="dk1"/>
              </a:solidFill>
              <a:latin typeface="Arial"/>
              <a:ea typeface="Arial"/>
              <a:cs typeface="Arial"/>
              <a:sym typeface="Arial"/>
            </a:endParaRPr>
          </a:p>
        </p:txBody>
      </p:sp>
      <p:pic>
        <p:nvPicPr>
          <p:cNvPr id="207" name="Google Shape;207;p10"/>
          <p:cNvPicPr preferRelativeResize="0"/>
          <p:nvPr/>
        </p:nvPicPr>
        <p:blipFill rotWithShape="1">
          <a:blip r:embed="rId3">
            <a:alphaModFix/>
          </a:blip>
          <a:srcRect/>
          <a:stretch/>
        </p:blipFill>
        <p:spPr>
          <a:xfrm>
            <a:off x="0" y="714656"/>
            <a:ext cx="6851275" cy="3447764"/>
          </a:xfrm>
          <a:prstGeom prst="rect">
            <a:avLst/>
          </a:prstGeom>
          <a:noFill/>
          <a:ln>
            <a:noFill/>
          </a:ln>
        </p:spPr>
      </p:pic>
      <p:pic>
        <p:nvPicPr>
          <p:cNvPr id="208" name="Google Shape;208;p10"/>
          <p:cNvPicPr preferRelativeResize="0"/>
          <p:nvPr/>
        </p:nvPicPr>
        <p:blipFill rotWithShape="1">
          <a:blip r:embed="rId4">
            <a:alphaModFix/>
          </a:blip>
          <a:srcRect r="9787"/>
          <a:stretch/>
        </p:blipFill>
        <p:spPr>
          <a:xfrm>
            <a:off x="56347" y="4470736"/>
            <a:ext cx="3004905" cy="2041382"/>
          </a:xfrm>
          <a:prstGeom prst="rect">
            <a:avLst/>
          </a:prstGeom>
          <a:noFill/>
          <a:ln>
            <a:noFill/>
          </a:ln>
        </p:spPr>
      </p:pic>
      <p:pic>
        <p:nvPicPr>
          <p:cNvPr id="209" name="Google Shape;209;p10"/>
          <p:cNvPicPr preferRelativeResize="0"/>
          <p:nvPr/>
        </p:nvPicPr>
        <p:blipFill rotWithShape="1">
          <a:blip r:embed="rId5">
            <a:alphaModFix/>
          </a:blip>
          <a:srcRect/>
          <a:stretch/>
        </p:blipFill>
        <p:spPr>
          <a:xfrm>
            <a:off x="3197112" y="4470736"/>
            <a:ext cx="3581222" cy="1999042"/>
          </a:xfrm>
          <a:prstGeom prst="rect">
            <a:avLst/>
          </a:prstGeom>
          <a:noFill/>
          <a:ln>
            <a:noFill/>
          </a:ln>
        </p:spPr>
      </p:pic>
      <p:sp>
        <p:nvSpPr>
          <p:cNvPr id="210" name="Google Shape;210;p10"/>
          <p:cNvSpPr txBox="1"/>
          <p:nvPr/>
        </p:nvSpPr>
        <p:spPr>
          <a:xfrm>
            <a:off x="56347" y="6687047"/>
            <a:ext cx="6281530" cy="14465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3 </a:t>
            </a:r>
            <a:r>
              <a:rPr lang="en-US" sz="1100" b="0" i="0" u="none" strike="noStrike" cap="none">
                <a:solidFill>
                  <a:srgbClr val="000000"/>
                </a:solidFill>
                <a:latin typeface="Arial"/>
                <a:ea typeface="Arial"/>
                <a:cs typeface="Arial"/>
                <a:sym typeface="Arial"/>
              </a:rPr>
              <a:t>Chromothripsis signature and CNA events across uLMS samples from the Karolinska dataset. </a:t>
            </a:r>
            <a:r>
              <a:rPr lang="en-US" sz="1100" b="1" i="0" u="none" strike="noStrike" cap="none">
                <a:solidFill>
                  <a:srgbClr val="000000"/>
                </a:solidFill>
                <a:latin typeface="Arial"/>
                <a:ea typeface="Arial"/>
                <a:cs typeface="Arial"/>
                <a:sym typeface="Arial"/>
              </a:rPr>
              <a:t>a. </a:t>
            </a:r>
            <a:r>
              <a:rPr lang="en-US" sz="1100" b="0" i="0" u="none" strike="noStrike" cap="none">
                <a:solidFill>
                  <a:srgbClr val="000000"/>
                </a:solidFill>
                <a:latin typeface="Arial"/>
                <a:ea typeface="Arial"/>
                <a:cs typeface="Arial"/>
                <a:sym typeface="Arial"/>
              </a:rPr>
              <a:t>In the genome-wide plots we can observe the genomic gains and losses according to the reference genome (yellow line), and in the circle plot it is shown the reciprocal translocations events in each sample. </a:t>
            </a:r>
            <a:r>
              <a:rPr lang="en-US" sz="1100" b="1" i="0" u="none" strike="noStrike" cap="none">
                <a:solidFill>
                  <a:srgbClr val="000000"/>
                </a:solidFill>
                <a:latin typeface="Arial"/>
                <a:ea typeface="Arial"/>
                <a:cs typeface="Arial"/>
                <a:sym typeface="Arial"/>
              </a:rPr>
              <a:t>b. </a:t>
            </a:r>
            <a:r>
              <a:rPr lang="en-US" sz="1100" b="0" i="0" u="none" strike="noStrike" cap="none">
                <a:solidFill>
                  <a:srgbClr val="000000"/>
                </a:solidFill>
                <a:latin typeface="Arial"/>
                <a:ea typeface="Arial"/>
                <a:cs typeface="Arial"/>
                <a:sym typeface="Arial"/>
              </a:rPr>
              <a:t>In the left it is shown the top 50 proto-oncogenes involved in CNA, and on the right, the list of tumor suppressor genes. In the scale on the top of the figure there is a histogram with the count of each gene per sample, and in the scale on the right the frequency of CNA events across the samples. The color legend for each CNA event is displayed on the bottom of the figure.</a:t>
            </a:r>
            <a:endParaRPr sz="1100" b="0" i="0" u="none" strike="noStrike" cap="none">
              <a:solidFill>
                <a:srgbClr val="000000"/>
              </a:solidFill>
              <a:latin typeface="Arial"/>
              <a:ea typeface="Arial"/>
              <a:cs typeface="Arial"/>
              <a:sym typeface="Arial"/>
            </a:endParaRPr>
          </a:p>
        </p:txBody>
      </p:sp>
      <p:sp>
        <p:nvSpPr>
          <p:cNvPr id="211" name="Google Shape;211;p10"/>
          <p:cNvSpPr txBox="1"/>
          <p:nvPr/>
        </p:nvSpPr>
        <p:spPr>
          <a:xfrm>
            <a:off x="56347" y="551086"/>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a</a:t>
            </a:r>
            <a:endParaRPr sz="1100" b="0" i="0" u="none" strike="noStrike" cap="none">
              <a:solidFill>
                <a:srgbClr val="000000"/>
              </a:solidFill>
              <a:latin typeface="Arial"/>
              <a:ea typeface="Arial"/>
              <a:cs typeface="Arial"/>
              <a:sym typeface="Arial"/>
            </a:endParaRPr>
          </a:p>
        </p:txBody>
      </p:sp>
      <p:sp>
        <p:nvSpPr>
          <p:cNvPr id="212" name="Google Shape;212;p10"/>
          <p:cNvSpPr txBox="1"/>
          <p:nvPr/>
        </p:nvSpPr>
        <p:spPr>
          <a:xfrm>
            <a:off x="0" y="4185773"/>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b</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Google Shape;217;p11"/>
          <p:cNvPicPr preferRelativeResize="0"/>
          <p:nvPr/>
        </p:nvPicPr>
        <p:blipFill rotWithShape="1">
          <a:blip r:embed="rId3">
            <a:alphaModFix/>
          </a:blip>
          <a:srcRect/>
          <a:stretch/>
        </p:blipFill>
        <p:spPr>
          <a:xfrm>
            <a:off x="818329" y="406340"/>
            <a:ext cx="4287071" cy="7790160"/>
          </a:xfrm>
          <a:prstGeom prst="rect">
            <a:avLst/>
          </a:prstGeom>
          <a:noFill/>
          <a:ln>
            <a:noFill/>
          </a:ln>
        </p:spPr>
      </p:pic>
      <p:sp>
        <p:nvSpPr>
          <p:cNvPr id="218" name="Google Shape;218;p11"/>
          <p:cNvSpPr txBox="1"/>
          <p:nvPr/>
        </p:nvSpPr>
        <p:spPr>
          <a:xfrm>
            <a:off x="0" y="129341"/>
            <a:ext cx="182133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4</a:t>
            </a:r>
            <a:endParaRPr sz="1200" b="0" i="0" u="none" strike="noStrike" cap="none">
              <a:solidFill>
                <a:schemeClr val="dk1"/>
              </a:solidFill>
              <a:latin typeface="Arial"/>
              <a:ea typeface="Arial"/>
              <a:cs typeface="Arial"/>
              <a:sym typeface="Arial"/>
            </a:endParaRPr>
          </a:p>
        </p:txBody>
      </p:sp>
      <p:sp>
        <p:nvSpPr>
          <p:cNvPr id="219" name="Google Shape;219;p11"/>
          <p:cNvSpPr txBox="1"/>
          <p:nvPr/>
        </p:nvSpPr>
        <p:spPr>
          <a:xfrm>
            <a:off x="253197" y="8299947"/>
            <a:ext cx="6281530"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4 </a:t>
            </a:r>
            <a:r>
              <a:rPr lang="en-US" sz="1100" b="0" i="0" u="none" strike="noStrike" cap="none">
                <a:solidFill>
                  <a:srgbClr val="000000"/>
                </a:solidFill>
                <a:latin typeface="Arial"/>
                <a:ea typeface="Arial"/>
                <a:cs typeface="Arial"/>
                <a:sym typeface="Arial"/>
              </a:rPr>
              <a:t>Illustration of chromosomal fusion events highlighting the points of break in each exon of the gene involved in the fusion.</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12"/>
          <p:cNvPicPr preferRelativeResize="0"/>
          <p:nvPr/>
        </p:nvPicPr>
        <p:blipFill rotWithShape="1">
          <a:blip r:embed="rId3">
            <a:alphaModFix/>
          </a:blip>
          <a:srcRect/>
          <a:stretch/>
        </p:blipFill>
        <p:spPr>
          <a:xfrm>
            <a:off x="1717664" y="679947"/>
            <a:ext cx="3785546" cy="8134350"/>
          </a:xfrm>
          <a:prstGeom prst="rect">
            <a:avLst/>
          </a:prstGeom>
          <a:noFill/>
          <a:ln>
            <a:noFill/>
          </a:ln>
        </p:spPr>
      </p:pic>
      <p:sp>
        <p:nvSpPr>
          <p:cNvPr id="225" name="Google Shape;225;p12"/>
          <p:cNvSpPr txBox="1"/>
          <p:nvPr/>
        </p:nvSpPr>
        <p:spPr>
          <a:xfrm>
            <a:off x="0" y="129341"/>
            <a:ext cx="182133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5</a:t>
            </a:r>
            <a:endParaRPr sz="1200" b="0" i="0" u="none" strike="noStrike" cap="none">
              <a:solidFill>
                <a:schemeClr val="dk1"/>
              </a:solidFill>
              <a:latin typeface="Arial"/>
              <a:ea typeface="Arial"/>
              <a:cs typeface="Arial"/>
              <a:sym typeface="Arial"/>
            </a:endParaRPr>
          </a:p>
        </p:txBody>
      </p:sp>
      <p:sp>
        <p:nvSpPr>
          <p:cNvPr id="226" name="Google Shape;226;p12"/>
          <p:cNvSpPr txBox="1"/>
          <p:nvPr/>
        </p:nvSpPr>
        <p:spPr>
          <a:xfrm>
            <a:off x="138896" y="8814297"/>
            <a:ext cx="6554004" cy="6001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5 </a:t>
            </a:r>
            <a:r>
              <a:rPr lang="en-US" sz="1100" b="0" i="0" u="none" strike="noStrike" cap="none">
                <a:solidFill>
                  <a:srgbClr val="000000"/>
                </a:solidFill>
                <a:latin typeface="Arial"/>
                <a:ea typeface="Arial"/>
                <a:cs typeface="Arial"/>
                <a:sym typeface="Arial"/>
              </a:rPr>
              <a:t>Boxplot with mRNA expression of each gene involved in fusions across the three groups MM, LM and uLMS, as shonw in the color legend. The p value according to Kruskal-Wallis is displayed at the top of each panel</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3"/>
          <p:cNvSpPr txBox="1"/>
          <p:nvPr/>
        </p:nvSpPr>
        <p:spPr>
          <a:xfrm>
            <a:off x="0" y="129341"/>
            <a:ext cx="182133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6</a:t>
            </a:r>
            <a:endParaRPr sz="1200" b="0" i="0" u="none" strike="noStrike" cap="none">
              <a:solidFill>
                <a:schemeClr val="dk1"/>
              </a:solidFill>
              <a:latin typeface="Arial"/>
              <a:ea typeface="Arial"/>
              <a:cs typeface="Arial"/>
              <a:sym typeface="Arial"/>
            </a:endParaRPr>
          </a:p>
        </p:txBody>
      </p:sp>
      <p:pic>
        <p:nvPicPr>
          <p:cNvPr id="232" name="Google Shape;232;p13"/>
          <p:cNvPicPr preferRelativeResize="0"/>
          <p:nvPr/>
        </p:nvPicPr>
        <p:blipFill rotWithShape="1">
          <a:blip r:embed="rId3">
            <a:alphaModFix/>
          </a:blip>
          <a:srcRect/>
          <a:stretch/>
        </p:blipFill>
        <p:spPr>
          <a:xfrm>
            <a:off x="0" y="650222"/>
            <a:ext cx="6858000" cy="3941205"/>
          </a:xfrm>
          <a:prstGeom prst="rect">
            <a:avLst/>
          </a:prstGeom>
          <a:noFill/>
          <a:ln>
            <a:noFill/>
          </a:ln>
        </p:spPr>
      </p:pic>
      <p:pic>
        <p:nvPicPr>
          <p:cNvPr id="233" name="Google Shape;233;p13" descr="A collage of multiple circles&#10;&#10;Description automatically generated"/>
          <p:cNvPicPr preferRelativeResize="0"/>
          <p:nvPr/>
        </p:nvPicPr>
        <p:blipFill rotWithShape="1">
          <a:blip r:embed="rId4">
            <a:alphaModFix/>
          </a:blip>
          <a:srcRect t="7042" r="54013" b="53601"/>
          <a:stretch/>
        </p:blipFill>
        <p:spPr>
          <a:xfrm>
            <a:off x="89525" y="4737100"/>
            <a:ext cx="2743200" cy="2172197"/>
          </a:xfrm>
          <a:prstGeom prst="rect">
            <a:avLst/>
          </a:prstGeom>
          <a:noFill/>
          <a:ln>
            <a:noFill/>
          </a:ln>
        </p:spPr>
      </p:pic>
      <p:sp>
        <p:nvSpPr>
          <p:cNvPr id="234" name="Google Shape;234;p13"/>
          <p:cNvSpPr txBox="1"/>
          <p:nvPr/>
        </p:nvSpPr>
        <p:spPr>
          <a:xfrm>
            <a:off x="89525" y="589550"/>
            <a:ext cx="2478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a</a:t>
            </a:r>
            <a:endParaRPr sz="1100" b="0" i="0" u="none" strike="noStrike" cap="none">
              <a:solidFill>
                <a:schemeClr val="dk1"/>
              </a:solidFill>
              <a:latin typeface="Calibri"/>
              <a:ea typeface="Calibri"/>
              <a:cs typeface="Calibri"/>
              <a:sym typeface="Calibri"/>
            </a:endParaRPr>
          </a:p>
        </p:txBody>
      </p:sp>
      <p:sp>
        <p:nvSpPr>
          <p:cNvPr id="235" name="Google Shape;235;p13"/>
          <p:cNvSpPr txBox="1"/>
          <p:nvPr/>
        </p:nvSpPr>
        <p:spPr>
          <a:xfrm>
            <a:off x="3988425" y="691150"/>
            <a:ext cx="2478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b</a:t>
            </a:r>
            <a:endParaRPr sz="1100" b="0" i="0" u="none" strike="noStrike" cap="none">
              <a:solidFill>
                <a:schemeClr val="dk1"/>
              </a:solidFill>
              <a:latin typeface="Calibri"/>
              <a:ea typeface="Calibri"/>
              <a:cs typeface="Calibri"/>
              <a:sym typeface="Calibri"/>
            </a:endParaRPr>
          </a:p>
        </p:txBody>
      </p:sp>
      <p:sp>
        <p:nvSpPr>
          <p:cNvPr id="236" name="Google Shape;236;p13"/>
          <p:cNvSpPr txBox="1"/>
          <p:nvPr/>
        </p:nvSpPr>
        <p:spPr>
          <a:xfrm>
            <a:off x="89525" y="3053350"/>
            <a:ext cx="2478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c</a:t>
            </a:r>
            <a:endParaRPr sz="1100" b="0" i="0" u="none" strike="noStrike" cap="none">
              <a:solidFill>
                <a:schemeClr val="dk1"/>
              </a:solidFill>
              <a:latin typeface="Calibri"/>
              <a:ea typeface="Calibri"/>
              <a:cs typeface="Calibri"/>
              <a:sym typeface="Calibri"/>
            </a:endParaRPr>
          </a:p>
        </p:txBody>
      </p:sp>
      <p:sp>
        <p:nvSpPr>
          <p:cNvPr id="237" name="Google Shape;237;p13"/>
          <p:cNvSpPr txBox="1"/>
          <p:nvPr/>
        </p:nvSpPr>
        <p:spPr>
          <a:xfrm>
            <a:off x="3931275" y="2862850"/>
            <a:ext cx="2478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d</a:t>
            </a:r>
            <a:endParaRPr sz="1100" b="0" i="0" u="none" strike="noStrike" cap="none">
              <a:solidFill>
                <a:schemeClr val="dk1"/>
              </a:solidFill>
              <a:latin typeface="Calibri"/>
              <a:ea typeface="Calibri"/>
              <a:cs typeface="Calibri"/>
              <a:sym typeface="Calibri"/>
            </a:endParaRPr>
          </a:p>
        </p:txBody>
      </p:sp>
      <p:sp>
        <p:nvSpPr>
          <p:cNvPr id="238" name="Google Shape;238;p13"/>
          <p:cNvSpPr txBox="1"/>
          <p:nvPr/>
        </p:nvSpPr>
        <p:spPr>
          <a:xfrm>
            <a:off x="138896" y="4652099"/>
            <a:ext cx="2478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e</a:t>
            </a:r>
            <a:endParaRPr sz="1100" b="0" i="0" u="none" strike="noStrike" cap="none">
              <a:solidFill>
                <a:schemeClr val="dk1"/>
              </a:solidFill>
              <a:latin typeface="Calibri"/>
              <a:ea typeface="Calibri"/>
              <a:cs typeface="Calibri"/>
              <a:sym typeface="Calibri"/>
            </a:endParaRPr>
          </a:p>
        </p:txBody>
      </p:sp>
      <p:sp>
        <p:nvSpPr>
          <p:cNvPr id="239" name="Google Shape;239;p13"/>
          <p:cNvSpPr txBox="1"/>
          <p:nvPr/>
        </p:nvSpPr>
        <p:spPr>
          <a:xfrm>
            <a:off x="89525" y="6909297"/>
            <a:ext cx="6554004" cy="9387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6 </a:t>
            </a:r>
            <a:r>
              <a:rPr lang="en-US" sz="1100" b="0" i="0" u="none" strike="noStrike" cap="none">
                <a:solidFill>
                  <a:srgbClr val="000000"/>
                </a:solidFill>
                <a:latin typeface="Arial"/>
                <a:ea typeface="Arial"/>
                <a:cs typeface="Arial"/>
                <a:sym typeface="Arial"/>
              </a:rPr>
              <a:t>RNA-Seq data integration analysis among the cohorts resulted in the integration transcriptomics of 201 fresh-frozen samples (68 MM, 66 LM and 67 uLMS). </a:t>
            </a:r>
            <a:r>
              <a:rPr lang="en-US" sz="1100" b="0" i="0" u="none" strike="noStrike" cap="none">
                <a:solidFill>
                  <a:srgbClr val="FF0000"/>
                </a:solidFill>
                <a:latin typeface="Arial"/>
                <a:ea typeface="Arial"/>
                <a:cs typeface="Arial"/>
                <a:sym typeface="Arial"/>
              </a:rPr>
              <a:t>a.</a:t>
            </a:r>
            <a:r>
              <a:rPr lang="en-US" sz="1100" b="0" i="0" u="none" strike="noStrike" cap="none">
                <a:solidFill>
                  <a:srgbClr val="000000"/>
                </a:solidFill>
                <a:latin typeface="Arial"/>
                <a:ea typeface="Arial"/>
                <a:cs typeface="Arial"/>
                <a:sym typeface="Arial"/>
              </a:rPr>
              <a:t> </a:t>
            </a:r>
            <a:r>
              <a:rPr lang="en-US" sz="1100" b="1" i="0" u="none" strike="noStrike" cap="none">
                <a:solidFill>
                  <a:srgbClr val="000000"/>
                </a:solidFill>
                <a:latin typeface="Arial"/>
                <a:ea typeface="Arial"/>
                <a:cs typeface="Arial"/>
                <a:sym typeface="Arial"/>
              </a:rPr>
              <a:t>b.</a:t>
            </a:r>
            <a:r>
              <a:rPr lang="en-US" sz="1100" b="0" i="0" u="none" strike="noStrike" cap="none">
                <a:solidFill>
                  <a:srgbClr val="000000"/>
                </a:solidFill>
                <a:latin typeface="Arial"/>
                <a:ea typeface="Arial"/>
                <a:cs typeface="Arial"/>
                <a:sym typeface="Arial"/>
              </a:rPr>
              <a:t> Expression correlation as Log2(median TPM+1) between MM and LM. </a:t>
            </a:r>
            <a:r>
              <a:rPr lang="en-US" sz="1100" b="1" i="0" u="none" strike="noStrike" cap="none">
                <a:solidFill>
                  <a:srgbClr val="000000"/>
                </a:solidFill>
                <a:latin typeface="Arial"/>
                <a:ea typeface="Arial"/>
                <a:cs typeface="Arial"/>
                <a:sym typeface="Arial"/>
              </a:rPr>
              <a:t>c.</a:t>
            </a:r>
            <a:r>
              <a:rPr lang="en-US" sz="1100" b="0" i="0" u="none" strike="noStrike" cap="none">
                <a:solidFill>
                  <a:srgbClr val="000000"/>
                </a:solidFill>
                <a:latin typeface="Arial"/>
                <a:ea typeface="Arial"/>
                <a:cs typeface="Arial"/>
                <a:sym typeface="Arial"/>
              </a:rPr>
              <a:t> Expression correlation as Log2(median TPM+1) between LM and uLMS. </a:t>
            </a:r>
            <a:r>
              <a:rPr lang="en-US" sz="1100" b="1" i="0" u="none" strike="noStrike" cap="none">
                <a:solidFill>
                  <a:srgbClr val="000000"/>
                </a:solidFill>
                <a:latin typeface="Arial"/>
                <a:ea typeface="Arial"/>
                <a:cs typeface="Arial"/>
                <a:sym typeface="Arial"/>
              </a:rPr>
              <a:t>d.</a:t>
            </a:r>
            <a:r>
              <a:rPr lang="en-US" sz="1100" b="0" i="0" u="none" strike="noStrike" cap="none">
                <a:solidFill>
                  <a:srgbClr val="000000"/>
                </a:solidFill>
                <a:latin typeface="Arial"/>
                <a:ea typeface="Arial"/>
                <a:cs typeface="Arial"/>
                <a:sym typeface="Arial"/>
              </a:rPr>
              <a:t> Expression correlation as Log2(median TPM+1) between MM and uLMS. </a:t>
            </a:r>
            <a:r>
              <a:rPr lang="en-US" sz="1100" b="1" i="0" u="none" strike="noStrike" cap="none">
                <a:solidFill>
                  <a:srgbClr val="000000"/>
                </a:solidFill>
                <a:latin typeface="Arial"/>
                <a:ea typeface="Arial"/>
                <a:cs typeface="Arial"/>
                <a:sym typeface="Arial"/>
              </a:rPr>
              <a:t>e.</a:t>
            </a:r>
            <a:r>
              <a:rPr lang="en-US" sz="1100" b="0" i="0" u="none" strike="noStrike" cap="none">
                <a:solidFill>
                  <a:srgbClr val="000000"/>
                </a:solidFill>
                <a:latin typeface="Arial"/>
                <a:ea typeface="Arial"/>
                <a:cs typeface="Arial"/>
                <a:sym typeface="Arial"/>
              </a:rPr>
              <a:t> Venn Diagram showing a total of 13,197 constitutive genes expressed consistently in all datasets.</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4"/>
          <p:cNvSpPr txBox="1"/>
          <p:nvPr/>
        </p:nvSpPr>
        <p:spPr>
          <a:xfrm>
            <a:off x="0" y="129341"/>
            <a:ext cx="182133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7</a:t>
            </a:r>
            <a:endParaRPr sz="1200" b="0" i="0" u="none" strike="noStrike" cap="none">
              <a:solidFill>
                <a:schemeClr val="dk1"/>
              </a:solidFill>
              <a:latin typeface="Arial"/>
              <a:ea typeface="Arial"/>
              <a:cs typeface="Arial"/>
              <a:sym typeface="Arial"/>
            </a:endParaRPr>
          </a:p>
        </p:txBody>
      </p:sp>
      <p:pic>
        <p:nvPicPr>
          <p:cNvPr id="245" name="Google Shape;245;p14"/>
          <p:cNvPicPr preferRelativeResize="0"/>
          <p:nvPr/>
        </p:nvPicPr>
        <p:blipFill rotWithShape="1">
          <a:blip r:embed="rId3">
            <a:alphaModFix/>
          </a:blip>
          <a:srcRect/>
          <a:stretch/>
        </p:blipFill>
        <p:spPr>
          <a:xfrm>
            <a:off x="95875" y="1067681"/>
            <a:ext cx="5828675" cy="4484891"/>
          </a:xfrm>
          <a:prstGeom prst="rect">
            <a:avLst/>
          </a:prstGeom>
          <a:noFill/>
          <a:ln>
            <a:noFill/>
          </a:ln>
        </p:spPr>
      </p:pic>
      <p:pic>
        <p:nvPicPr>
          <p:cNvPr id="246" name="Google Shape;246;p14" descr="A close-up of a graph&#10;&#10;Description automatically generated"/>
          <p:cNvPicPr preferRelativeResize="0"/>
          <p:nvPr/>
        </p:nvPicPr>
        <p:blipFill rotWithShape="1">
          <a:blip r:embed="rId4">
            <a:alphaModFix/>
          </a:blip>
          <a:srcRect l="49375" t="51507"/>
          <a:stretch/>
        </p:blipFill>
        <p:spPr>
          <a:xfrm>
            <a:off x="328286" y="5552572"/>
            <a:ext cx="3659514" cy="2135862"/>
          </a:xfrm>
          <a:prstGeom prst="rect">
            <a:avLst/>
          </a:prstGeom>
          <a:noFill/>
          <a:ln>
            <a:noFill/>
          </a:ln>
        </p:spPr>
      </p:pic>
      <p:sp>
        <p:nvSpPr>
          <p:cNvPr id="247" name="Google Shape;247;p14"/>
          <p:cNvSpPr txBox="1"/>
          <p:nvPr/>
        </p:nvSpPr>
        <p:spPr>
          <a:xfrm>
            <a:off x="521325" y="1186650"/>
            <a:ext cx="2478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a</a:t>
            </a:r>
            <a:endParaRPr sz="1100" b="0" i="0" u="none" strike="noStrike" cap="none">
              <a:solidFill>
                <a:schemeClr val="dk1"/>
              </a:solidFill>
              <a:latin typeface="Calibri"/>
              <a:ea typeface="Calibri"/>
              <a:cs typeface="Calibri"/>
              <a:sym typeface="Calibri"/>
            </a:endParaRPr>
          </a:p>
        </p:txBody>
      </p:sp>
      <p:sp>
        <p:nvSpPr>
          <p:cNvPr id="248" name="Google Shape;248;p14"/>
          <p:cNvSpPr txBox="1"/>
          <p:nvPr/>
        </p:nvSpPr>
        <p:spPr>
          <a:xfrm>
            <a:off x="3372877" y="1231900"/>
            <a:ext cx="2478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b</a:t>
            </a:r>
            <a:endParaRPr sz="1100" b="0" i="0" u="none" strike="noStrike" cap="none">
              <a:solidFill>
                <a:schemeClr val="dk1"/>
              </a:solidFill>
              <a:latin typeface="Calibri"/>
              <a:ea typeface="Calibri"/>
              <a:cs typeface="Calibri"/>
              <a:sym typeface="Calibri"/>
            </a:endParaRPr>
          </a:p>
        </p:txBody>
      </p:sp>
      <p:sp>
        <p:nvSpPr>
          <p:cNvPr id="249" name="Google Shape;249;p14"/>
          <p:cNvSpPr txBox="1"/>
          <p:nvPr/>
        </p:nvSpPr>
        <p:spPr>
          <a:xfrm>
            <a:off x="521325" y="3369611"/>
            <a:ext cx="2478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c</a:t>
            </a:r>
            <a:endParaRPr sz="1100" b="0" i="0" u="none" strike="noStrike" cap="none">
              <a:solidFill>
                <a:schemeClr val="dk1"/>
              </a:solidFill>
              <a:latin typeface="Calibri"/>
              <a:ea typeface="Calibri"/>
              <a:cs typeface="Calibri"/>
              <a:sym typeface="Calibri"/>
            </a:endParaRPr>
          </a:p>
        </p:txBody>
      </p:sp>
      <p:sp>
        <p:nvSpPr>
          <p:cNvPr id="250" name="Google Shape;250;p14"/>
          <p:cNvSpPr txBox="1"/>
          <p:nvPr/>
        </p:nvSpPr>
        <p:spPr>
          <a:xfrm>
            <a:off x="3372877" y="3441700"/>
            <a:ext cx="2478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d</a:t>
            </a:r>
            <a:endParaRPr sz="1100" b="0" i="0" u="none" strike="noStrike" cap="none">
              <a:solidFill>
                <a:schemeClr val="dk1"/>
              </a:solidFill>
              <a:latin typeface="Calibri"/>
              <a:ea typeface="Calibri"/>
              <a:cs typeface="Calibri"/>
              <a:sym typeface="Calibri"/>
            </a:endParaRPr>
          </a:p>
        </p:txBody>
      </p:sp>
      <p:sp>
        <p:nvSpPr>
          <p:cNvPr id="251" name="Google Shape;251;p14"/>
          <p:cNvSpPr txBox="1"/>
          <p:nvPr/>
        </p:nvSpPr>
        <p:spPr>
          <a:xfrm>
            <a:off x="476875" y="5318393"/>
            <a:ext cx="2478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e</a:t>
            </a:r>
            <a:endParaRPr sz="1100" b="0" i="0" u="none" strike="noStrike" cap="none">
              <a:solidFill>
                <a:schemeClr val="dk1"/>
              </a:solidFill>
              <a:latin typeface="Calibri"/>
              <a:ea typeface="Calibri"/>
              <a:cs typeface="Calibri"/>
              <a:sym typeface="Calibri"/>
            </a:endParaRPr>
          </a:p>
        </p:txBody>
      </p:sp>
      <p:sp>
        <p:nvSpPr>
          <p:cNvPr id="252" name="Google Shape;252;p14"/>
          <p:cNvSpPr txBox="1"/>
          <p:nvPr/>
        </p:nvSpPr>
        <p:spPr>
          <a:xfrm>
            <a:off x="95875" y="7807622"/>
            <a:ext cx="6554004"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7 </a:t>
            </a:r>
            <a:r>
              <a:rPr lang="en-US" sz="1100" b="0" i="0" u="none" strike="noStrike" cap="none">
                <a:solidFill>
                  <a:srgbClr val="000000"/>
                </a:solidFill>
                <a:latin typeface="Arial"/>
                <a:ea typeface="Arial"/>
                <a:cs typeface="Arial"/>
                <a:sym typeface="Arial"/>
              </a:rPr>
              <a:t>Venn Diagram comparing DEGs and DEPs among the comparisons LM x MM; uLMS x MM and uLMS x LM. </a:t>
            </a:r>
            <a:r>
              <a:rPr lang="en-US" sz="1100" b="1" i="0" u="none" strike="noStrike" cap="none">
                <a:solidFill>
                  <a:srgbClr val="000000"/>
                </a:solidFill>
                <a:latin typeface="Arial"/>
                <a:ea typeface="Arial"/>
                <a:cs typeface="Arial"/>
                <a:sym typeface="Arial"/>
              </a:rPr>
              <a:t>a.</a:t>
            </a:r>
            <a:r>
              <a:rPr lang="en-US" sz="1100" b="0" i="0" u="none" strike="noStrike" cap="none">
                <a:solidFill>
                  <a:srgbClr val="000000"/>
                </a:solidFill>
                <a:latin typeface="Arial"/>
                <a:ea typeface="Arial"/>
                <a:cs typeface="Arial"/>
                <a:sym typeface="Arial"/>
              </a:rPr>
              <a:t> Up-regulated genes in mRNA. </a:t>
            </a:r>
            <a:r>
              <a:rPr lang="en-US" sz="1100" b="1" i="0" u="none" strike="noStrike" cap="none">
                <a:solidFill>
                  <a:srgbClr val="000000"/>
                </a:solidFill>
                <a:latin typeface="Arial"/>
                <a:ea typeface="Arial"/>
                <a:cs typeface="Arial"/>
                <a:sym typeface="Arial"/>
              </a:rPr>
              <a:t>b.</a:t>
            </a:r>
            <a:r>
              <a:rPr lang="en-US" sz="1100" b="0" i="0" u="none" strike="noStrike" cap="none">
                <a:solidFill>
                  <a:srgbClr val="000000"/>
                </a:solidFill>
                <a:latin typeface="Arial"/>
                <a:ea typeface="Arial"/>
                <a:cs typeface="Arial"/>
                <a:sym typeface="Arial"/>
              </a:rPr>
              <a:t> Down-regulated genes in mRNA. </a:t>
            </a:r>
            <a:r>
              <a:rPr lang="en-US" sz="1100" b="1" i="0" u="none" strike="noStrike" cap="none">
                <a:solidFill>
                  <a:srgbClr val="000000"/>
                </a:solidFill>
                <a:latin typeface="Arial"/>
                <a:ea typeface="Arial"/>
                <a:cs typeface="Arial"/>
                <a:sym typeface="Arial"/>
              </a:rPr>
              <a:t>c.</a:t>
            </a:r>
            <a:r>
              <a:rPr lang="en-US" sz="1100" b="0" i="0" u="none" strike="noStrike" cap="none">
                <a:solidFill>
                  <a:srgbClr val="000000"/>
                </a:solidFill>
                <a:latin typeface="Arial"/>
                <a:ea typeface="Arial"/>
                <a:cs typeface="Arial"/>
                <a:sym typeface="Arial"/>
              </a:rPr>
              <a:t> Up-regulated proteins. </a:t>
            </a:r>
            <a:r>
              <a:rPr lang="en-US" sz="1100" b="1" i="0" u="none" strike="noStrike" cap="none">
                <a:solidFill>
                  <a:srgbClr val="000000"/>
                </a:solidFill>
                <a:latin typeface="Arial"/>
                <a:ea typeface="Arial"/>
                <a:cs typeface="Arial"/>
                <a:sym typeface="Arial"/>
              </a:rPr>
              <a:t>d.</a:t>
            </a:r>
            <a:r>
              <a:rPr lang="en-US" sz="1100" b="0" i="0" u="none" strike="noStrike" cap="none">
                <a:solidFill>
                  <a:srgbClr val="000000"/>
                </a:solidFill>
                <a:latin typeface="Arial"/>
                <a:ea typeface="Arial"/>
                <a:cs typeface="Arial"/>
                <a:sym typeface="Arial"/>
              </a:rPr>
              <a:t> Down-regulated proteins. </a:t>
            </a:r>
            <a:r>
              <a:rPr lang="en-US" sz="1100" b="1" i="0" u="none" strike="noStrike" cap="none">
                <a:solidFill>
                  <a:srgbClr val="000000"/>
                </a:solidFill>
                <a:latin typeface="Arial"/>
                <a:ea typeface="Arial"/>
                <a:cs typeface="Arial"/>
                <a:sym typeface="Arial"/>
              </a:rPr>
              <a:t>e.</a:t>
            </a:r>
            <a:r>
              <a:rPr lang="en-US" sz="1100" b="0" i="0" u="none" strike="noStrike" cap="none">
                <a:solidFill>
                  <a:srgbClr val="000000"/>
                </a:solidFill>
                <a:latin typeface="Arial"/>
                <a:ea typeface="Arial"/>
                <a:cs typeface="Arial"/>
                <a:sym typeface="Arial"/>
              </a:rPr>
              <a:t> Over Representation Analysis (ORA) of the list of down-regulated genes.</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6"/>
          <p:cNvSpPr txBox="1"/>
          <p:nvPr/>
        </p:nvSpPr>
        <p:spPr>
          <a:xfrm>
            <a:off x="0" y="129341"/>
            <a:ext cx="182133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a:t>
            </a:r>
            <a:r>
              <a:rPr lang="en-US" sz="1200">
                <a:solidFill>
                  <a:schemeClr val="dk1"/>
                </a:solidFill>
              </a:rPr>
              <a:t>8</a:t>
            </a:r>
            <a:endParaRPr sz="1200" b="0" i="0" u="none" strike="noStrike" cap="none">
              <a:solidFill>
                <a:schemeClr val="dk1"/>
              </a:solidFill>
              <a:latin typeface="Arial"/>
              <a:ea typeface="Arial"/>
              <a:cs typeface="Arial"/>
              <a:sym typeface="Arial"/>
            </a:endParaRPr>
          </a:p>
        </p:txBody>
      </p:sp>
      <p:pic>
        <p:nvPicPr>
          <p:cNvPr id="258" name="Google Shape;258;p16"/>
          <p:cNvPicPr preferRelativeResize="0"/>
          <p:nvPr/>
        </p:nvPicPr>
        <p:blipFill rotWithShape="1">
          <a:blip r:embed="rId3">
            <a:alphaModFix/>
          </a:blip>
          <a:srcRect/>
          <a:stretch/>
        </p:blipFill>
        <p:spPr>
          <a:xfrm>
            <a:off x="171450" y="558800"/>
            <a:ext cx="4610100" cy="4387850"/>
          </a:xfrm>
          <a:prstGeom prst="rect">
            <a:avLst/>
          </a:prstGeom>
          <a:noFill/>
          <a:ln>
            <a:noFill/>
          </a:ln>
        </p:spPr>
      </p:pic>
      <p:sp>
        <p:nvSpPr>
          <p:cNvPr id="259" name="Google Shape;259;p16"/>
          <p:cNvSpPr txBox="1"/>
          <p:nvPr/>
        </p:nvSpPr>
        <p:spPr>
          <a:xfrm>
            <a:off x="51425" y="4968305"/>
            <a:ext cx="6554100" cy="939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a:t>
            </a:r>
            <a:r>
              <a:rPr lang="en-US" sz="1100" b="1"/>
              <a:t>8</a:t>
            </a:r>
            <a:r>
              <a:rPr lang="en-US" sz="1100" b="1" i="0" u="none" strike="noStrike" cap="none">
                <a:solidFill>
                  <a:srgbClr val="000000"/>
                </a:solidFill>
                <a:latin typeface="Arial"/>
                <a:ea typeface="Arial"/>
                <a:cs typeface="Arial"/>
                <a:sym typeface="Arial"/>
              </a:rPr>
              <a:t> </a:t>
            </a:r>
            <a:r>
              <a:rPr lang="en-US" sz="1100" b="0" i="0" u="none" strike="noStrike" cap="none">
                <a:solidFill>
                  <a:srgbClr val="000000"/>
                </a:solidFill>
                <a:latin typeface="Arial"/>
                <a:ea typeface="Arial"/>
                <a:cs typeface="Arial"/>
                <a:sym typeface="Arial"/>
              </a:rPr>
              <a:t>Gene co-expression analysis. </a:t>
            </a:r>
            <a:r>
              <a:rPr lang="en-US" sz="1100" b="1" i="0" u="none" strike="noStrike" cap="none">
                <a:solidFill>
                  <a:srgbClr val="000000"/>
                </a:solidFill>
                <a:latin typeface="Arial"/>
                <a:ea typeface="Arial"/>
                <a:cs typeface="Arial"/>
                <a:sym typeface="Arial"/>
              </a:rPr>
              <a:t>a.</a:t>
            </a:r>
            <a:r>
              <a:rPr lang="en-US" sz="1100" b="0" i="0" u="none" strike="noStrike" cap="none">
                <a:solidFill>
                  <a:srgbClr val="000000"/>
                </a:solidFill>
                <a:latin typeface="Arial"/>
                <a:ea typeface="Arial"/>
                <a:cs typeface="Arial"/>
                <a:sym typeface="Arial"/>
              </a:rPr>
              <a:t> M1 cluster highlighting genes related with immune surveillance and interactions with the TME. </a:t>
            </a:r>
            <a:r>
              <a:rPr lang="en-US" sz="1100" b="1" i="0" u="none" strike="noStrike" cap="none">
                <a:solidFill>
                  <a:srgbClr val="000000"/>
                </a:solidFill>
                <a:latin typeface="Arial"/>
                <a:ea typeface="Arial"/>
                <a:cs typeface="Arial"/>
                <a:sym typeface="Arial"/>
              </a:rPr>
              <a:t>b.</a:t>
            </a:r>
            <a:r>
              <a:rPr lang="en-US" sz="1100" b="0" i="0" u="none" strike="noStrike" cap="none">
                <a:solidFill>
                  <a:srgbClr val="000000"/>
                </a:solidFill>
                <a:latin typeface="Arial"/>
                <a:ea typeface="Arial"/>
                <a:cs typeface="Arial"/>
                <a:sym typeface="Arial"/>
              </a:rPr>
              <a:t> M2 cluster highlighting genes related with cellular communication processes, regulation of vascular growth and response to growth factors. </a:t>
            </a:r>
            <a:r>
              <a:rPr lang="en-US" sz="1100" b="1" i="0" u="none" strike="noStrike" cap="none">
                <a:solidFill>
                  <a:srgbClr val="000000"/>
                </a:solidFill>
                <a:latin typeface="Arial"/>
                <a:ea typeface="Arial"/>
                <a:cs typeface="Arial"/>
                <a:sym typeface="Arial"/>
              </a:rPr>
              <a:t>c.</a:t>
            </a:r>
            <a:r>
              <a:rPr lang="en-US" sz="1100" b="0" i="0" u="none" strike="noStrike" cap="none">
                <a:solidFill>
                  <a:srgbClr val="000000"/>
                </a:solidFill>
                <a:latin typeface="Arial"/>
                <a:ea typeface="Arial"/>
                <a:cs typeface="Arial"/>
                <a:sym typeface="Arial"/>
              </a:rPr>
              <a:t> M4 cluster highlighting genes related with extranuclear estrogen signaling. </a:t>
            </a:r>
            <a:r>
              <a:rPr lang="en-US" sz="1100" b="1" i="0" u="none" strike="noStrike" cap="none">
                <a:solidFill>
                  <a:srgbClr val="000000"/>
                </a:solidFill>
                <a:latin typeface="Arial"/>
                <a:ea typeface="Arial"/>
                <a:cs typeface="Arial"/>
                <a:sym typeface="Arial"/>
              </a:rPr>
              <a:t>d. </a:t>
            </a:r>
            <a:r>
              <a:rPr lang="en-US" sz="1100" b="0" i="0" u="none" strike="noStrike" cap="none">
                <a:solidFill>
                  <a:srgbClr val="000000"/>
                </a:solidFill>
                <a:latin typeface="Arial"/>
                <a:ea typeface="Arial"/>
                <a:cs typeface="Arial"/>
                <a:sym typeface="Arial"/>
              </a:rPr>
              <a:t>Enrichment analysis for M1, M2 and M4 modules. </a:t>
            </a:r>
            <a:endParaRPr/>
          </a:p>
        </p:txBody>
      </p:sp>
      <p:sp>
        <p:nvSpPr>
          <p:cNvPr id="260" name="Google Shape;260;p16"/>
          <p:cNvSpPr txBox="1"/>
          <p:nvPr/>
        </p:nvSpPr>
        <p:spPr>
          <a:xfrm>
            <a:off x="51425" y="679450"/>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a</a:t>
            </a:r>
            <a:endParaRPr sz="1100" b="0" i="0" u="none" strike="noStrike" cap="none">
              <a:solidFill>
                <a:srgbClr val="000000"/>
              </a:solidFill>
              <a:latin typeface="Arial"/>
              <a:ea typeface="Arial"/>
              <a:cs typeface="Arial"/>
              <a:sym typeface="Arial"/>
            </a:endParaRPr>
          </a:p>
        </p:txBody>
      </p:sp>
      <p:sp>
        <p:nvSpPr>
          <p:cNvPr id="261" name="Google Shape;261;p16"/>
          <p:cNvSpPr txBox="1"/>
          <p:nvPr/>
        </p:nvSpPr>
        <p:spPr>
          <a:xfrm>
            <a:off x="2184400" y="679450"/>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b</a:t>
            </a:r>
            <a:endParaRPr sz="1100" b="0" i="0" u="none" strike="noStrike" cap="none">
              <a:solidFill>
                <a:srgbClr val="000000"/>
              </a:solidFill>
              <a:latin typeface="Arial"/>
              <a:ea typeface="Arial"/>
              <a:cs typeface="Arial"/>
              <a:sym typeface="Arial"/>
            </a:endParaRPr>
          </a:p>
        </p:txBody>
      </p:sp>
      <p:sp>
        <p:nvSpPr>
          <p:cNvPr id="262" name="Google Shape;262;p16"/>
          <p:cNvSpPr txBox="1"/>
          <p:nvPr/>
        </p:nvSpPr>
        <p:spPr>
          <a:xfrm>
            <a:off x="51425" y="2491115"/>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c</a:t>
            </a:r>
            <a:endParaRPr sz="1100" b="0" i="0" u="none" strike="noStrike" cap="none">
              <a:solidFill>
                <a:srgbClr val="000000"/>
              </a:solidFill>
              <a:latin typeface="Arial"/>
              <a:ea typeface="Arial"/>
              <a:cs typeface="Arial"/>
              <a:sym typeface="Arial"/>
            </a:endParaRPr>
          </a:p>
        </p:txBody>
      </p:sp>
      <p:sp>
        <p:nvSpPr>
          <p:cNvPr id="263" name="Google Shape;263;p16"/>
          <p:cNvSpPr txBox="1"/>
          <p:nvPr/>
        </p:nvSpPr>
        <p:spPr>
          <a:xfrm>
            <a:off x="2197100" y="2621920"/>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d</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5"/>
          <p:cNvSpPr txBox="1"/>
          <p:nvPr/>
        </p:nvSpPr>
        <p:spPr>
          <a:xfrm>
            <a:off x="0" y="129341"/>
            <a:ext cx="1821332"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a:t>
            </a:r>
            <a:r>
              <a:rPr lang="en-US" sz="1200">
                <a:solidFill>
                  <a:schemeClr val="dk1"/>
                </a:solidFill>
              </a:rPr>
              <a:t>9</a:t>
            </a:r>
            <a:endParaRPr sz="1200" b="0" i="0" u="none" strike="noStrike" cap="none">
              <a:solidFill>
                <a:schemeClr val="dk1"/>
              </a:solidFill>
              <a:latin typeface="Arial"/>
              <a:ea typeface="Arial"/>
              <a:cs typeface="Arial"/>
              <a:sym typeface="Arial"/>
            </a:endParaRPr>
          </a:p>
        </p:txBody>
      </p:sp>
      <p:pic>
        <p:nvPicPr>
          <p:cNvPr id="269" name="Google Shape;269;p15"/>
          <p:cNvPicPr preferRelativeResize="0"/>
          <p:nvPr/>
        </p:nvPicPr>
        <p:blipFill rotWithShape="1">
          <a:blip r:embed="rId3">
            <a:alphaModFix/>
          </a:blip>
          <a:srcRect/>
          <a:stretch/>
        </p:blipFill>
        <p:spPr>
          <a:xfrm>
            <a:off x="196850" y="717077"/>
            <a:ext cx="4819650" cy="2565873"/>
          </a:xfrm>
          <a:prstGeom prst="rect">
            <a:avLst/>
          </a:prstGeom>
          <a:noFill/>
          <a:ln>
            <a:noFill/>
          </a:ln>
        </p:spPr>
      </p:pic>
      <p:sp>
        <p:nvSpPr>
          <p:cNvPr id="270" name="Google Shape;270;p15"/>
          <p:cNvSpPr txBox="1"/>
          <p:nvPr/>
        </p:nvSpPr>
        <p:spPr>
          <a:xfrm>
            <a:off x="57775" y="3540422"/>
            <a:ext cx="6554004"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a:t>
            </a:r>
            <a:r>
              <a:rPr lang="en-US" sz="1100" b="1"/>
              <a:t>9</a:t>
            </a:r>
            <a:r>
              <a:rPr lang="en-US" sz="1100" b="1" i="0" u="none" strike="noStrike" cap="none">
                <a:solidFill>
                  <a:srgbClr val="000000"/>
                </a:solidFill>
                <a:latin typeface="Arial"/>
                <a:ea typeface="Arial"/>
                <a:cs typeface="Arial"/>
                <a:sym typeface="Arial"/>
              </a:rPr>
              <a:t> </a:t>
            </a:r>
            <a:r>
              <a:rPr lang="en-US" sz="1100" b="0" i="0" u="none" strike="noStrike" cap="none">
                <a:solidFill>
                  <a:srgbClr val="000000"/>
                </a:solidFill>
                <a:latin typeface="Arial"/>
                <a:ea typeface="Arial"/>
                <a:cs typeface="Arial"/>
                <a:sym typeface="Arial"/>
              </a:rPr>
              <a:t>Heatmap with CIBERSORTx in uLMS samples showing the cell fractions from all 22 immune cell subtypes and divided in Cold or Hot.</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7"/>
          <p:cNvSpPr txBox="1"/>
          <p:nvPr/>
        </p:nvSpPr>
        <p:spPr>
          <a:xfrm>
            <a:off x="0" y="129341"/>
            <a:ext cx="19062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10</a:t>
            </a:r>
            <a:endParaRPr sz="1200" b="0" i="0" u="none" strike="noStrike" cap="none">
              <a:solidFill>
                <a:schemeClr val="dk1"/>
              </a:solidFill>
              <a:latin typeface="Arial"/>
              <a:ea typeface="Arial"/>
              <a:cs typeface="Arial"/>
              <a:sym typeface="Arial"/>
            </a:endParaRPr>
          </a:p>
        </p:txBody>
      </p:sp>
      <p:pic>
        <p:nvPicPr>
          <p:cNvPr id="276" name="Google Shape;276;p17"/>
          <p:cNvPicPr preferRelativeResize="0"/>
          <p:nvPr/>
        </p:nvPicPr>
        <p:blipFill rotWithShape="1">
          <a:blip r:embed="rId3">
            <a:alphaModFix/>
          </a:blip>
          <a:srcRect/>
          <a:stretch/>
        </p:blipFill>
        <p:spPr>
          <a:xfrm>
            <a:off x="1746250" y="406340"/>
            <a:ext cx="3968750" cy="2394010"/>
          </a:xfrm>
          <a:prstGeom prst="rect">
            <a:avLst/>
          </a:prstGeom>
          <a:noFill/>
          <a:ln>
            <a:noFill/>
          </a:ln>
        </p:spPr>
      </p:pic>
      <p:sp>
        <p:nvSpPr>
          <p:cNvPr id="277" name="Google Shape;277;p17"/>
          <p:cNvSpPr txBox="1"/>
          <p:nvPr/>
        </p:nvSpPr>
        <p:spPr>
          <a:xfrm>
            <a:off x="152400" y="3342705"/>
            <a:ext cx="6407150"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10 </a:t>
            </a:r>
            <a:r>
              <a:rPr lang="en-US" sz="1100" b="0" i="0" u="none" strike="noStrike" cap="none">
                <a:solidFill>
                  <a:srgbClr val="000000"/>
                </a:solidFill>
                <a:latin typeface="Arial"/>
                <a:ea typeface="Arial"/>
                <a:cs typeface="Arial"/>
                <a:sym typeface="Arial"/>
              </a:rPr>
              <a:t>Correlation analysis of genes and proteins using log2FC</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pic>
        <p:nvPicPr>
          <p:cNvPr id="282" name="Google Shape;282;p18"/>
          <p:cNvPicPr preferRelativeResize="0"/>
          <p:nvPr/>
        </p:nvPicPr>
        <p:blipFill rotWithShape="1">
          <a:blip r:embed="rId3">
            <a:alphaModFix/>
          </a:blip>
          <a:srcRect/>
          <a:stretch/>
        </p:blipFill>
        <p:spPr>
          <a:xfrm>
            <a:off x="501649" y="336550"/>
            <a:ext cx="3384551" cy="5886450"/>
          </a:xfrm>
          <a:prstGeom prst="rect">
            <a:avLst/>
          </a:prstGeom>
          <a:noFill/>
          <a:ln>
            <a:noFill/>
          </a:ln>
        </p:spPr>
      </p:pic>
      <p:sp>
        <p:nvSpPr>
          <p:cNvPr id="283" name="Google Shape;283;p18"/>
          <p:cNvSpPr txBox="1"/>
          <p:nvPr/>
        </p:nvSpPr>
        <p:spPr>
          <a:xfrm>
            <a:off x="0" y="129341"/>
            <a:ext cx="1894878"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11</a:t>
            </a:r>
            <a:endParaRPr sz="1200" b="0" i="0" u="none" strike="noStrike" cap="none">
              <a:solidFill>
                <a:schemeClr val="dk1"/>
              </a:solidFill>
              <a:latin typeface="Arial"/>
              <a:ea typeface="Arial"/>
              <a:cs typeface="Arial"/>
              <a:sym typeface="Arial"/>
            </a:endParaRPr>
          </a:p>
        </p:txBody>
      </p:sp>
      <p:sp>
        <p:nvSpPr>
          <p:cNvPr id="284" name="Google Shape;284;p18"/>
          <p:cNvSpPr txBox="1"/>
          <p:nvPr/>
        </p:nvSpPr>
        <p:spPr>
          <a:xfrm>
            <a:off x="101600" y="6289105"/>
            <a:ext cx="6407150" cy="6001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11 </a:t>
            </a:r>
            <a:r>
              <a:rPr lang="en-US" sz="1100" b="0" i="0" u="none" strike="noStrike" cap="none">
                <a:solidFill>
                  <a:srgbClr val="000000"/>
                </a:solidFill>
                <a:latin typeface="Arial"/>
                <a:ea typeface="Arial"/>
                <a:cs typeface="Arial"/>
                <a:sym typeface="Arial"/>
              </a:rPr>
              <a:t>Multi-omics integration analysis. </a:t>
            </a:r>
            <a:r>
              <a:rPr lang="en-US" sz="1100" b="1" i="0" u="none" strike="noStrike" cap="none">
                <a:solidFill>
                  <a:srgbClr val="000000"/>
                </a:solidFill>
                <a:latin typeface="Arial"/>
                <a:ea typeface="Arial"/>
                <a:cs typeface="Arial"/>
                <a:sym typeface="Arial"/>
              </a:rPr>
              <a:t>a.</a:t>
            </a:r>
            <a:r>
              <a:rPr lang="en-US" sz="1100" b="0" i="0" u="none" strike="noStrike" cap="none">
                <a:solidFill>
                  <a:srgbClr val="000000"/>
                </a:solidFill>
                <a:latin typeface="Arial"/>
                <a:ea typeface="Arial"/>
                <a:cs typeface="Arial"/>
                <a:sym typeface="Arial"/>
              </a:rPr>
              <a:t> ORA analysis from all 21 genes and proteins. </a:t>
            </a:r>
            <a:r>
              <a:rPr lang="en-US" sz="1100" b="1" i="0" u="none" strike="noStrike" cap="none">
                <a:solidFill>
                  <a:srgbClr val="000000"/>
                </a:solidFill>
                <a:latin typeface="Arial"/>
                <a:ea typeface="Arial"/>
                <a:cs typeface="Arial"/>
                <a:sym typeface="Arial"/>
              </a:rPr>
              <a:t>b. </a:t>
            </a:r>
            <a:r>
              <a:rPr lang="en-US" sz="1100" b="0" i="0" u="none" strike="noStrike" cap="none">
                <a:solidFill>
                  <a:srgbClr val="000000"/>
                </a:solidFill>
                <a:latin typeface="Arial"/>
                <a:ea typeface="Arial"/>
                <a:cs typeface="Arial"/>
                <a:sym typeface="Arial"/>
              </a:rPr>
              <a:t>DNA and RNA-Seq integration. </a:t>
            </a:r>
            <a:r>
              <a:rPr lang="en-US" sz="1100" b="1" i="0" u="none" strike="noStrike" cap="none">
                <a:solidFill>
                  <a:srgbClr val="000000"/>
                </a:solidFill>
                <a:latin typeface="Arial"/>
                <a:ea typeface="Arial"/>
                <a:cs typeface="Arial"/>
                <a:sym typeface="Arial"/>
              </a:rPr>
              <a:t>c.</a:t>
            </a:r>
            <a:r>
              <a:rPr lang="en-US" sz="1100" b="0" i="0" u="none" strike="noStrike" cap="none">
                <a:solidFill>
                  <a:srgbClr val="000000"/>
                </a:solidFill>
                <a:latin typeface="Arial"/>
                <a:ea typeface="Arial"/>
                <a:cs typeface="Arial"/>
                <a:sym typeface="Arial"/>
              </a:rPr>
              <a:t> and DNA and proteomic integration. The color legend for each CNA event is displayed on the bottom of the figure.</a:t>
            </a:r>
            <a:endParaRPr sz="1100" b="0" i="0" u="none" strike="noStrike" cap="none">
              <a:solidFill>
                <a:srgbClr val="000000"/>
              </a:solidFill>
              <a:latin typeface="Arial"/>
              <a:ea typeface="Arial"/>
              <a:cs typeface="Arial"/>
              <a:sym typeface="Arial"/>
            </a:endParaRPr>
          </a:p>
        </p:txBody>
      </p:sp>
      <p:sp>
        <p:nvSpPr>
          <p:cNvPr id="285" name="Google Shape;285;p18"/>
          <p:cNvSpPr txBox="1"/>
          <p:nvPr/>
        </p:nvSpPr>
        <p:spPr>
          <a:xfrm>
            <a:off x="177800" y="453395"/>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a</a:t>
            </a:r>
            <a:endParaRPr sz="1100" b="0" i="0" u="none" strike="noStrike" cap="none">
              <a:solidFill>
                <a:srgbClr val="000000"/>
              </a:solidFill>
              <a:latin typeface="Arial"/>
              <a:ea typeface="Arial"/>
              <a:cs typeface="Arial"/>
              <a:sym typeface="Arial"/>
            </a:endParaRPr>
          </a:p>
        </p:txBody>
      </p:sp>
      <p:sp>
        <p:nvSpPr>
          <p:cNvPr id="286" name="Google Shape;286;p18"/>
          <p:cNvSpPr txBox="1"/>
          <p:nvPr/>
        </p:nvSpPr>
        <p:spPr>
          <a:xfrm>
            <a:off x="101600" y="4126270"/>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c</a:t>
            </a:r>
            <a:endParaRPr sz="1100" b="0" i="0" u="none" strike="noStrike" cap="none">
              <a:solidFill>
                <a:srgbClr val="000000"/>
              </a:solidFill>
              <a:latin typeface="Arial"/>
              <a:ea typeface="Arial"/>
              <a:cs typeface="Arial"/>
              <a:sym typeface="Arial"/>
            </a:endParaRPr>
          </a:p>
        </p:txBody>
      </p:sp>
      <p:sp>
        <p:nvSpPr>
          <p:cNvPr id="287" name="Google Shape;287;p18"/>
          <p:cNvSpPr txBox="1"/>
          <p:nvPr/>
        </p:nvSpPr>
        <p:spPr>
          <a:xfrm>
            <a:off x="119218" y="2225045"/>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b</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19"/>
          <p:cNvSpPr txBox="1"/>
          <p:nvPr/>
        </p:nvSpPr>
        <p:spPr>
          <a:xfrm>
            <a:off x="0" y="129341"/>
            <a:ext cx="1906291"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12</a:t>
            </a:r>
            <a:endParaRPr sz="1200" b="0" i="0" u="none" strike="noStrike" cap="none">
              <a:solidFill>
                <a:schemeClr val="dk1"/>
              </a:solidFill>
              <a:latin typeface="Arial"/>
              <a:ea typeface="Arial"/>
              <a:cs typeface="Arial"/>
              <a:sym typeface="Arial"/>
            </a:endParaRPr>
          </a:p>
        </p:txBody>
      </p:sp>
      <p:pic>
        <p:nvPicPr>
          <p:cNvPr id="293" name="Google Shape;293;p19"/>
          <p:cNvPicPr preferRelativeResize="0"/>
          <p:nvPr/>
        </p:nvPicPr>
        <p:blipFill rotWithShape="1">
          <a:blip r:embed="rId3">
            <a:alphaModFix/>
          </a:blip>
          <a:srcRect/>
          <a:stretch/>
        </p:blipFill>
        <p:spPr>
          <a:xfrm>
            <a:off x="345764" y="507999"/>
            <a:ext cx="2981636" cy="6326129"/>
          </a:xfrm>
          <a:prstGeom prst="rect">
            <a:avLst/>
          </a:prstGeom>
          <a:noFill/>
          <a:ln>
            <a:noFill/>
          </a:ln>
        </p:spPr>
      </p:pic>
      <p:sp>
        <p:nvSpPr>
          <p:cNvPr id="294" name="Google Shape;294;p19"/>
          <p:cNvSpPr txBox="1"/>
          <p:nvPr/>
        </p:nvSpPr>
        <p:spPr>
          <a:xfrm>
            <a:off x="82550" y="6965716"/>
            <a:ext cx="6407150"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12 </a:t>
            </a:r>
            <a:r>
              <a:rPr lang="en-US" sz="1100" b="0" i="0" u="none" strike="noStrike" cap="none">
                <a:solidFill>
                  <a:srgbClr val="000000"/>
                </a:solidFill>
                <a:latin typeface="Arial"/>
                <a:ea typeface="Arial"/>
                <a:cs typeface="Arial"/>
                <a:sym typeface="Arial"/>
              </a:rPr>
              <a:t>Depth values versus the percentage of covered bases from protein-coding regions for </a:t>
            </a:r>
            <a:r>
              <a:rPr lang="en-US" sz="1100" b="1" i="0" u="none" strike="noStrike" cap="none">
                <a:solidFill>
                  <a:srgbClr val="000000"/>
                </a:solidFill>
                <a:latin typeface="Arial"/>
                <a:ea typeface="Arial"/>
                <a:cs typeface="Arial"/>
                <a:sym typeface="Arial"/>
              </a:rPr>
              <a:t>a.</a:t>
            </a:r>
            <a:r>
              <a:rPr lang="en-US" sz="1100" b="0" i="0" u="none" strike="noStrike" cap="none">
                <a:solidFill>
                  <a:srgbClr val="000000"/>
                </a:solidFill>
                <a:latin typeface="Arial"/>
                <a:ea typeface="Arial"/>
                <a:cs typeface="Arial"/>
                <a:sym typeface="Arial"/>
              </a:rPr>
              <a:t> Karolinska dataset. </a:t>
            </a:r>
            <a:r>
              <a:rPr lang="en-US" sz="1100" b="1" i="0" u="none" strike="noStrike" cap="none">
                <a:solidFill>
                  <a:srgbClr val="000000"/>
                </a:solidFill>
                <a:latin typeface="Arial"/>
                <a:ea typeface="Arial"/>
                <a:cs typeface="Arial"/>
                <a:sym typeface="Arial"/>
              </a:rPr>
              <a:t>b.</a:t>
            </a:r>
            <a:r>
              <a:rPr lang="en-US" sz="1100" b="0" i="0" u="none" strike="noStrike" cap="none">
                <a:solidFill>
                  <a:srgbClr val="000000"/>
                </a:solidFill>
                <a:latin typeface="Arial"/>
                <a:ea typeface="Arial"/>
                <a:cs typeface="Arial"/>
                <a:sym typeface="Arial"/>
              </a:rPr>
              <a:t> TCGA solid tumor dataset. </a:t>
            </a:r>
            <a:r>
              <a:rPr lang="en-US" sz="1100" b="1" i="0" u="none" strike="noStrike" cap="none">
                <a:solidFill>
                  <a:srgbClr val="000000"/>
                </a:solidFill>
                <a:latin typeface="Arial"/>
                <a:ea typeface="Arial"/>
                <a:cs typeface="Arial"/>
                <a:sym typeface="Arial"/>
              </a:rPr>
              <a:t>c.</a:t>
            </a:r>
            <a:r>
              <a:rPr lang="en-US" sz="1100" b="0" i="0" u="none" strike="noStrike" cap="none">
                <a:solidFill>
                  <a:srgbClr val="000000"/>
                </a:solidFill>
                <a:latin typeface="Arial"/>
                <a:ea typeface="Arial"/>
                <a:cs typeface="Arial"/>
                <a:sym typeface="Arial"/>
              </a:rPr>
              <a:t> TCGA normal blood cohort.</a:t>
            </a:r>
            <a:endParaRPr/>
          </a:p>
        </p:txBody>
      </p:sp>
      <p:sp>
        <p:nvSpPr>
          <p:cNvPr id="295" name="Google Shape;295;p19"/>
          <p:cNvSpPr txBox="1"/>
          <p:nvPr/>
        </p:nvSpPr>
        <p:spPr>
          <a:xfrm>
            <a:off x="82550" y="711200"/>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a</a:t>
            </a:r>
            <a:endParaRPr sz="1100" b="0" i="0" u="none" strike="noStrike" cap="none">
              <a:solidFill>
                <a:srgbClr val="000000"/>
              </a:solidFill>
              <a:latin typeface="Arial"/>
              <a:ea typeface="Arial"/>
              <a:cs typeface="Arial"/>
              <a:sym typeface="Arial"/>
            </a:endParaRPr>
          </a:p>
        </p:txBody>
      </p:sp>
      <p:sp>
        <p:nvSpPr>
          <p:cNvPr id="296" name="Google Shape;296;p19"/>
          <p:cNvSpPr txBox="1"/>
          <p:nvPr/>
        </p:nvSpPr>
        <p:spPr>
          <a:xfrm>
            <a:off x="82550" y="4750564"/>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c</a:t>
            </a:r>
            <a:endParaRPr sz="1100" b="0" i="0" u="none" strike="noStrike" cap="none">
              <a:solidFill>
                <a:srgbClr val="000000"/>
              </a:solidFill>
              <a:latin typeface="Arial"/>
              <a:ea typeface="Arial"/>
              <a:cs typeface="Arial"/>
              <a:sym typeface="Arial"/>
            </a:endParaRPr>
          </a:p>
        </p:txBody>
      </p:sp>
      <p:sp>
        <p:nvSpPr>
          <p:cNvPr id="297" name="Google Shape;297;p19"/>
          <p:cNvSpPr txBox="1"/>
          <p:nvPr/>
        </p:nvSpPr>
        <p:spPr>
          <a:xfrm>
            <a:off x="82550" y="2667000"/>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b</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0"/>
          <p:cNvSpPr txBox="1"/>
          <p:nvPr/>
        </p:nvSpPr>
        <p:spPr>
          <a:xfrm>
            <a:off x="0" y="129341"/>
            <a:ext cx="1906291"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13</a:t>
            </a:r>
            <a:endParaRPr sz="1200" b="0" i="0" u="none" strike="noStrike" cap="none">
              <a:solidFill>
                <a:schemeClr val="dk1"/>
              </a:solidFill>
              <a:latin typeface="Arial"/>
              <a:ea typeface="Arial"/>
              <a:cs typeface="Arial"/>
              <a:sym typeface="Arial"/>
            </a:endParaRPr>
          </a:p>
        </p:txBody>
      </p:sp>
      <p:pic>
        <p:nvPicPr>
          <p:cNvPr id="303" name="Google Shape;303;p20"/>
          <p:cNvPicPr preferRelativeResize="0"/>
          <p:nvPr/>
        </p:nvPicPr>
        <p:blipFill rotWithShape="1">
          <a:blip r:embed="rId3">
            <a:alphaModFix/>
          </a:blip>
          <a:srcRect/>
          <a:stretch/>
        </p:blipFill>
        <p:spPr>
          <a:xfrm>
            <a:off x="1499986" y="406300"/>
            <a:ext cx="2741814" cy="8451850"/>
          </a:xfrm>
          <a:prstGeom prst="rect">
            <a:avLst/>
          </a:prstGeom>
          <a:noFill/>
          <a:ln>
            <a:noFill/>
          </a:ln>
        </p:spPr>
      </p:pic>
      <p:sp>
        <p:nvSpPr>
          <p:cNvPr id="304" name="Google Shape;304;p20"/>
          <p:cNvSpPr txBox="1"/>
          <p:nvPr/>
        </p:nvSpPr>
        <p:spPr>
          <a:xfrm>
            <a:off x="88900" y="9042166"/>
            <a:ext cx="6407150"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13 </a:t>
            </a:r>
            <a:r>
              <a:rPr lang="en-US" sz="1100" b="0" i="0" u="none" strike="noStrike" cap="none">
                <a:solidFill>
                  <a:srgbClr val="000000"/>
                </a:solidFill>
                <a:latin typeface="Arial"/>
                <a:ea typeface="Arial"/>
                <a:cs typeface="Arial"/>
                <a:sym typeface="Arial"/>
              </a:rPr>
              <a:t>Global ancestry analysis. </a:t>
            </a:r>
            <a:r>
              <a:rPr lang="en-US" sz="1100" b="1" i="0" u="none" strike="noStrike" cap="none">
                <a:solidFill>
                  <a:srgbClr val="000000"/>
                </a:solidFill>
                <a:latin typeface="Arial"/>
                <a:ea typeface="Arial"/>
                <a:cs typeface="Arial"/>
                <a:sym typeface="Arial"/>
              </a:rPr>
              <a:t>a.</a:t>
            </a:r>
            <a:r>
              <a:rPr lang="en-US" sz="1100" b="0" i="0" u="none" strike="noStrike" cap="none">
                <a:solidFill>
                  <a:srgbClr val="000000"/>
                </a:solidFill>
                <a:latin typeface="Arial"/>
                <a:ea typeface="Arial"/>
                <a:cs typeface="Arial"/>
                <a:sym typeface="Arial"/>
              </a:rPr>
              <a:t> Venn diagram showing the total of variants found in each variant calling. </a:t>
            </a:r>
            <a:r>
              <a:rPr lang="en-US" sz="1100" b="1" i="0" u="none" strike="noStrike" cap="none">
                <a:solidFill>
                  <a:srgbClr val="000000"/>
                </a:solidFill>
                <a:latin typeface="Arial"/>
                <a:ea typeface="Arial"/>
                <a:cs typeface="Arial"/>
                <a:sym typeface="Arial"/>
              </a:rPr>
              <a:t>b.</a:t>
            </a:r>
            <a:r>
              <a:rPr lang="en-US" sz="1100" b="0" i="0" u="none" strike="noStrike" cap="none">
                <a:solidFill>
                  <a:srgbClr val="000000"/>
                </a:solidFill>
                <a:latin typeface="Arial"/>
                <a:ea typeface="Arial"/>
                <a:cs typeface="Arial"/>
                <a:sym typeface="Arial"/>
              </a:rPr>
              <a:t> Fingerprint SNPS showing the distribution of GRAF-pop scores from all Karolinska individuals. </a:t>
            </a:r>
            <a:r>
              <a:rPr lang="en-US" sz="1100" b="1" i="0" u="none" strike="noStrike" cap="none">
                <a:solidFill>
                  <a:srgbClr val="000000"/>
                </a:solidFill>
                <a:latin typeface="Arial"/>
                <a:ea typeface="Arial"/>
                <a:cs typeface="Arial"/>
                <a:sym typeface="Arial"/>
              </a:rPr>
              <a:t>c.</a:t>
            </a:r>
            <a:r>
              <a:rPr lang="en-US" sz="1100" b="0" i="0" u="none" strike="noStrike" cap="none">
                <a:solidFill>
                  <a:srgbClr val="000000"/>
                </a:solidFill>
                <a:latin typeface="Arial"/>
                <a:ea typeface="Arial"/>
                <a:cs typeface="Arial"/>
                <a:sym typeface="Arial"/>
              </a:rPr>
              <a:t> Karyograms showing the ancestry composition from all Karolinska individuals.</a:t>
            </a:r>
            <a:endParaRPr/>
          </a:p>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1"/>
          <p:cNvSpPr txBox="1"/>
          <p:nvPr/>
        </p:nvSpPr>
        <p:spPr>
          <a:xfrm>
            <a:off x="0" y="129341"/>
            <a:ext cx="1906291"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14</a:t>
            </a:r>
            <a:endParaRPr sz="1200" b="0" i="0" u="none" strike="noStrike" cap="none">
              <a:solidFill>
                <a:schemeClr val="dk1"/>
              </a:solidFill>
              <a:latin typeface="Arial"/>
              <a:ea typeface="Arial"/>
              <a:cs typeface="Arial"/>
              <a:sym typeface="Arial"/>
            </a:endParaRPr>
          </a:p>
        </p:txBody>
      </p:sp>
      <p:pic>
        <p:nvPicPr>
          <p:cNvPr id="310" name="Google Shape;310;p21" descr="A collage of different colored graphs&#10;&#10;Description automatically generated"/>
          <p:cNvPicPr preferRelativeResize="0"/>
          <p:nvPr/>
        </p:nvPicPr>
        <p:blipFill rotWithShape="1">
          <a:blip r:embed="rId3">
            <a:alphaModFix/>
          </a:blip>
          <a:srcRect l="49343" t="51814"/>
          <a:stretch/>
        </p:blipFill>
        <p:spPr>
          <a:xfrm>
            <a:off x="428250" y="4659870"/>
            <a:ext cx="3518857" cy="1831726"/>
          </a:xfrm>
          <a:prstGeom prst="rect">
            <a:avLst/>
          </a:prstGeom>
          <a:noFill/>
          <a:ln>
            <a:noFill/>
          </a:ln>
        </p:spPr>
      </p:pic>
      <p:sp>
        <p:nvSpPr>
          <p:cNvPr id="311" name="Google Shape;311;p21"/>
          <p:cNvSpPr txBox="1"/>
          <p:nvPr/>
        </p:nvSpPr>
        <p:spPr>
          <a:xfrm>
            <a:off x="171450" y="6508282"/>
            <a:ext cx="6407150" cy="110799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14 </a:t>
            </a:r>
            <a:r>
              <a:rPr lang="en-US" sz="1100" b="0" i="0" u="none" strike="noStrike" cap="none">
                <a:solidFill>
                  <a:srgbClr val="000000"/>
                </a:solidFill>
                <a:latin typeface="Arial"/>
                <a:ea typeface="Arial"/>
                <a:cs typeface="Arial"/>
                <a:sym typeface="Arial"/>
              </a:rPr>
              <a:t>Overall summary of the somatic variants </a:t>
            </a:r>
            <a:r>
              <a:rPr lang="en-US" sz="1100" b="1" i="0" u="none" strike="noStrike" cap="none">
                <a:solidFill>
                  <a:srgbClr val="000000"/>
                </a:solidFill>
                <a:latin typeface="Arial"/>
                <a:ea typeface="Arial"/>
                <a:cs typeface="Arial"/>
                <a:sym typeface="Arial"/>
              </a:rPr>
              <a:t>a.</a:t>
            </a:r>
            <a:r>
              <a:rPr lang="en-US" sz="1100" b="0" i="0" u="none" strike="noStrike" cap="none">
                <a:solidFill>
                  <a:srgbClr val="000000"/>
                </a:solidFill>
                <a:latin typeface="Arial"/>
                <a:ea typeface="Arial"/>
                <a:cs typeface="Arial"/>
                <a:sym typeface="Arial"/>
              </a:rPr>
              <a:t> Pipeline applied for the use of variants, in a more stringent and computational approach (red rectangle) and another way more tolerant an clinical approach (green rectangle). </a:t>
            </a:r>
            <a:r>
              <a:rPr lang="en-US" sz="1100" b="1" i="0" u="none" strike="noStrike" cap="none">
                <a:solidFill>
                  <a:srgbClr val="000000"/>
                </a:solidFill>
                <a:latin typeface="Arial"/>
                <a:ea typeface="Arial"/>
                <a:cs typeface="Arial"/>
                <a:sym typeface="Arial"/>
              </a:rPr>
              <a:t>b.</a:t>
            </a:r>
            <a:r>
              <a:rPr lang="en-US" sz="1100" b="0" i="0" u="none" strike="noStrike" cap="none">
                <a:solidFill>
                  <a:srgbClr val="000000"/>
                </a:solidFill>
                <a:latin typeface="Arial"/>
                <a:ea typeface="Arial"/>
                <a:cs typeface="Arial"/>
                <a:sym typeface="Arial"/>
              </a:rPr>
              <a:t> Violin plot shows VAF distribution per sample. </a:t>
            </a:r>
            <a:r>
              <a:rPr lang="en-US" sz="1100" b="1" i="0" u="none" strike="noStrike" cap="none">
                <a:solidFill>
                  <a:srgbClr val="000000"/>
                </a:solidFill>
                <a:latin typeface="Arial"/>
                <a:ea typeface="Arial"/>
                <a:cs typeface="Arial"/>
                <a:sym typeface="Arial"/>
              </a:rPr>
              <a:t>c.</a:t>
            </a:r>
            <a:r>
              <a:rPr lang="en-US" sz="1100" b="0" i="0" u="none" strike="noStrike" cap="none">
                <a:solidFill>
                  <a:srgbClr val="000000"/>
                </a:solidFill>
                <a:latin typeface="Arial"/>
                <a:ea typeface="Arial"/>
                <a:cs typeface="Arial"/>
                <a:sym typeface="Arial"/>
              </a:rPr>
              <a:t> bar chart shows the amount of somatic SNVs as well as somatic SNVs used for TMB calculation, the short- insertions and deletions and the contribution of each COSMIC signature per sample. </a:t>
            </a:r>
            <a:endParaRPr/>
          </a:p>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pic>
        <p:nvPicPr>
          <p:cNvPr id="312" name="Google Shape;312;p21"/>
          <p:cNvPicPr preferRelativeResize="0"/>
          <p:nvPr/>
        </p:nvPicPr>
        <p:blipFill rotWithShape="1">
          <a:blip r:embed="rId4">
            <a:alphaModFix/>
          </a:blip>
          <a:srcRect/>
          <a:stretch/>
        </p:blipFill>
        <p:spPr>
          <a:xfrm>
            <a:off x="428250" y="456866"/>
            <a:ext cx="4203392" cy="2360708"/>
          </a:xfrm>
          <a:prstGeom prst="rect">
            <a:avLst/>
          </a:prstGeom>
          <a:noFill/>
          <a:ln>
            <a:noFill/>
          </a:ln>
        </p:spPr>
      </p:pic>
      <p:pic>
        <p:nvPicPr>
          <p:cNvPr id="313" name="Google Shape;313;p21"/>
          <p:cNvPicPr preferRelativeResize="0"/>
          <p:nvPr/>
        </p:nvPicPr>
        <p:blipFill rotWithShape="1">
          <a:blip r:embed="rId5">
            <a:alphaModFix/>
          </a:blip>
          <a:srcRect/>
          <a:stretch/>
        </p:blipFill>
        <p:spPr>
          <a:xfrm>
            <a:off x="536304" y="2831070"/>
            <a:ext cx="3294515" cy="1828800"/>
          </a:xfrm>
          <a:prstGeom prst="rect">
            <a:avLst/>
          </a:prstGeom>
          <a:noFill/>
          <a:ln>
            <a:noFill/>
          </a:ln>
        </p:spPr>
      </p:pic>
      <p:sp>
        <p:nvSpPr>
          <p:cNvPr id="314" name="Google Shape;314;p21"/>
          <p:cNvSpPr txBox="1"/>
          <p:nvPr/>
        </p:nvSpPr>
        <p:spPr>
          <a:xfrm>
            <a:off x="165036" y="454368"/>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a</a:t>
            </a:r>
            <a:endParaRPr sz="1100" b="0" i="0" u="none" strike="noStrike" cap="none">
              <a:solidFill>
                <a:srgbClr val="000000"/>
              </a:solidFill>
              <a:latin typeface="Arial"/>
              <a:ea typeface="Arial"/>
              <a:cs typeface="Arial"/>
              <a:sym typeface="Arial"/>
            </a:endParaRPr>
          </a:p>
        </p:txBody>
      </p:sp>
      <p:sp>
        <p:nvSpPr>
          <p:cNvPr id="315" name="Google Shape;315;p21"/>
          <p:cNvSpPr txBox="1"/>
          <p:nvPr/>
        </p:nvSpPr>
        <p:spPr>
          <a:xfrm>
            <a:off x="156802" y="4597525"/>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c</a:t>
            </a:r>
            <a:endParaRPr sz="1100" b="0" i="0" u="none" strike="noStrike" cap="none">
              <a:solidFill>
                <a:srgbClr val="000000"/>
              </a:solidFill>
              <a:latin typeface="Arial"/>
              <a:ea typeface="Arial"/>
              <a:cs typeface="Arial"/>
              <a:sym typeface="Arial"/>
            </a:endParaRPr>
          </a:p>
        </p:txBody>
      </p:sp>
      <p:sp>
        <p:nvSpPr>
          <p:cNvPr id="316" name="Google Shape;316;p21"/>
          <p:cNvSpPr txBox="1"/>
          <p:nvPr/>
        </p:nvSpPr>
        <p:spPr>
          <a:xfrm>
            <a:off x="127601" y="2686769"/>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b</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22"/>
          <p:cNvSpPr txBox="1"/>
          <p:nvPr/>
        </p:nvSpPr>
        <p:spPr>
          <a:xfrm>
            <a:off x="0" y="129341"/>
            <a:ext cx="1906291"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15</a:t>
            </a:r>
            <a:endParaRPr sz="1200" b="0" i="0" u="none" strike="noStrike" cap="none">
              <a:solidFill>
                <a:schemeClr val="dk1"/>
              </a:solidFill>
              <a:latin typeface="Arial"/>
              <a:ea typeface="Arial"/>
              <a:cs typeface="Arial"/>
              <a:sym typeface="Arial"/>
            </a:endParaRPr>
          </a:p>
        </p:txBody>
      </p:sp>
      <p:pic>
        <p:nvPicPr>
          <p:cNvPr id="322" name="Google Shape;322;p22"/>
          <p:cNvPicPr preferRelativeResize="0"/>
          <p:nvPr/>
        </p:nvPicPr>
        <p:blipFill rotWithShape="1">
          <a:blip r:embed="rId3">
            <a:alphaModFix/>
          </a:blip>
          <a:srcRect l="13151" t="22205" r="15560" b="25948"/>
          <a:stretch/>
        </p:blipFill>
        <p:spPr>
          <a:xfrm>
            <a:off x="17933" y="1027953"/>
            <a:ext cx="1380564" cy="1004047"/>
          </a:xfrm>
          <a:prstGeom prst="rect">
            <a:avLst/>
          </a:prstGeom>
          <a:noFill/>
          <a:ln>
            <a:noFill/>
          </a:ln>
        </p:spPr>
      </p:pic>
      <p:pic>
        <p:nvPicPr>
          <p:cNvPr id="323" name="Google Shape;323;p22"/>
          <p:cNvPicPr preferRelativeResize="0"/>
          <p:nvPr/>
        </p:nvPicPr>
        <p:blipFill rotWithShape="1">
          <a:blip r:embed="rId4">
            <a:alphaModFix/>
          </a:blip>
          <a:srcRect/>
          <a:stretch/>
        </p:blipFill>
        <p:spPr>
          <a:xfrm>
            <a:off x="1422401" y="818776"/>
            <a:ext cx="5435599" cy="3022093"/>
          </a:xfrm>
          <a:prstGeom prst="rect">
            <a:avLst/>
          </a:prstGeom>
          <a:noFill/>
          <a:ln>
            <a:noFill/>
          </a:ln>
        </p:spPr>
      </p:pic>
      <p:pic>
        <p:nvPicPr>
          <p:cNvPr id="324" name="Google Shape;324;p22"/>
          <p:cNvPicPr preferRelativeResize="0"/>
          <p:nvPr/>
        </p:nvPicPr>
        <p:blipFill rotWithShape="1">
          <a:blip r:embed="rId5">
            <a:alphaModFix/>
          </a:blip>
          <a:srcRect/>
          <a:stretch/>
        </p:blipFill>
        <p:spPr>
          <a:xfrm>
            <a:off x="123212" y="3664662"/>
            <a:ext cx="2743200" cy="2743200"/>
          </a:xfrm>
          <a:prstGeom prst="rect">
            <a:avLst/>
          </a:prstGeom>
          <a:noFill/>
          <a:ln>
            <a:noFill/>
          </a:ln>
        </p:spPr>
      </p:pic>
      <p:pic>
        <p:nvPicPr>
          <p:cNvPr id="325" name="Google Shape;325;p22"/>
          <p:cNvPicPr preferRelativeResize="0"/>
          <p:nvPr/>
        </p:nvPicPr>
        <p:blipFill rotWithShape="1">
          <a:blip r:embed="rId6">
            <a:alphaModFix/>
          </a:blip>
          <a:srcRect/>
          <a:stretch/>
        </p:blipFill>
        <p:spPr>
          <a:xfrm>
            <a:off x="3171212" y="3664662"/>
            <a:ext cx="2743200" cy="2743200"/>
          </a:xfrm>
          <a:prstGeom prst="rect">
            <a:avLst/>
          </a:prstGeom>
          <a:noFill/>
          <a:ln>
            <a:noFill/>
          </a:ln>
        </p:spPr>
      </p:pic>
      <p:sp>
        <p:nvSpPr>
          <p:cNvPr id="326" name="Google Shape;326;p22"/>
          <p:cNvSpPr txBox="1"/>
          <p:nvPr/>
        </p:nvSpPr>
        <p:spPr>
          <a:xfrm>
            <a:off x="177427" y="6686755"/>
            <a:ext cx="6407150" cy="110799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15 </a:t>
            </a:r>
            <a:r>
              <a:rPr lang="en-US" sz="1100" b="0" i="0" u="none" strike="noStrike" cap="none">
                <a:solidFill>
                  <a:srgbClr val="000000"/>
                </a:solidFill>
                <a:latin typeface="Arial"/>
                <a:ea typeface="Arial"/>
                <a:cs typeface="Arial"/>
                <a:sym typeface="Arial"/>
              </a:rPr>
              <a:t>Comparison between somatic variants found on Nanostring Cancer Hallmark Genes set in the Karolinska dataset (P17312) and TCGA dataset. </a:t>
            </a:r>
            <a:r>
              <a:rPr lang="en-US" sz="1100" b="1" i="0" u="none" strike="noStrike" cap="none">
                <a:solidFill>
                  <a:srgbClr val="000000"/>
                </a:solidFill>
                <a:latin typeface="Arial"/>
                <a:ea typeface="Arial"/>
                <a:cs typeface="Arial"/>
                <a:sym typeface="Arial"/>
              </a:rPr>
              <a:t>a.</a:t>
            </a:r>
            <a:r>
              <a:rPr lang="en-US" sz="1100" b="0" i="0" u="none" strike="noStrike" cap="none">
                <a:solidFill>
                  <a:srgbClr val="000000"/>
                </a:solidFill>
                <a:latin typeface="Arial"/>
                <a:ea typeface="Arial"/>
                <a:cs typeface="Arial"/>
                <a:sym typeface="Arial"/>
              </a:rPr>
              <a:t> Venn diagram showing the total of variants in each cohort. </a:t>
            </a:r>
            <a:r>
              <a:rPr lang="en-US" sz="1100" b="1" i="0" u="none" strike="noStrike" cap="none">
                <a:solidFill>
                  <a:srgbClr val="000000"/>
                </a:solidFill>
                <a:latin typeface="Arial"/>
                <a:ea typeface="Arial"/>
                <a:cs typeface="Arial"/>
                <a:sym typeface="Arial"/>
              </a:rPr>
              <a:t>b.</a:t>
            </a:r>
            <a:r>
              <a:rPr lang="en-US" sz="1100" b="0" i="0" u="none" strike="noStrike" cap="none">
                <a:solidFill>
                  <a:srgbClr val="000000"/>
                </a:solidFill>
                <a:latin typeface="Arial"/>
                <a:ea typeface="Arial"/>
                <a:cs typeface="Arial"/>
                <a:sym typeface="Arial"/>
              </a:rPr>
              <a:t> Oncoplot showing top 50 genes most mutated when including TCGA cohort to the Karolinska dataset. </a:t>
            </a:r>
            <a:r>
              <a:rPr lang="en-US" sz="1100" b="1" i="0" u="none" strike="noStrike" cap="none">
                <a:solidFill>
                  <a:srgbClr val="000000"/>
                </a:solidFill>
                <a:latin typeface="Arial"/>
                <a:ea typeface="Arial"/>
                <a:cs typeface="Arial"/>
                <a:sym typeface="Arial"/>
              </a:rPr>
              <a:t>c.</a:t>
            </a:r>
            <a:r>
              <a:rPr lang="en-US" sz="1100" b="0" i="0" u="none" strike="noStrike" cap="none">
                <a:solidFill>
                  <a:srgbClr val="000000"/>
                </a:solidFill>
                <a:latin typeface="Arial"/>
                <a:ea typeface="Arial"/>
                <a:cs typeface="Arial"/>
                <a:sym typeface="Arial"/>
              </a:rPr>
              <a:t> Gene coverage on top 50 genes most mutated in TCGA cohort. </a:t>
            </a:r>
            <a:r>
              <a:rPr lang="en-US" sz="1100" b="1" i="0" u="none" strike="noStrike" cap="none">
                <a:solidFill>
                  <a:srgbClr val="000000"/>
                </a:solidFill>
                <a:latin typeface="Arial"/>
                <a:ea typeface="Arial"/>
                <a:cs typeface="Arial"/>
                <a:sym typeface="Arial"/>
              </a:rPr>
              <a:t>d. </a:t>
            </a:r>
            <a:r>
              <a:rPr lang="en-US" sz="1100" b="0" i="0" u="none" strike="noStrike" cap="none">
                <a:solidFill>
                  <a:srgbClr val="000000"/>
                </a:solidFill>
                <a:latin typeface="Arial"/>
                <a:ea typeface="Arial"/>
                <a:cs typeface="Arial"/>
                <a:sym typeface="Arial"/>
              </a:rPr>
              <a:t>Gene coverage on top50 genes most mutated in the Karolinska dataset.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3"/>
          <p:cNvSpPr txBox="1"/>
          <p:nvPr/>
        </p:nvSpPr>
        <p:spPr>
          <a:xfrm>
            <a:off x="0" y="129341"/>
            <a:ext cx="19062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16</a:t>
            </a:r>
            <a:endParaRPr sz="1200" b="0" i="0" u="none" strike="noStrike" cap="none">
              <a:solidFill>
                <a:schemeClr val="dk1"/>
              </a:solidFill>
              <a:latin typeface="Arial"/>
              <a:ea typeface="Arial"/>
              <a:cs typeface="Arial"/>
              <a:sym typeface="Arial"/>
            </a:endParaRPr>
          </a:p>
        </p:txBody>
      </p:sp>
      <p:pic>
        <p:nvPicPr>
          <p:cNvPr id="332" name="Google Shape;332;p23"/>
          <p:cNvPicPr preferRelativeResize="0"/>
          <p:nvPr/>
        </p:nvPicPr>
        <p:blipFill rotWithShape="1">
          <a:blip r:embed="rId3">
            <a:alphaModFix/>
          </a:blip>
          <a:srcRect/>
          <a:stretch/>
        </p:blipFill>
        <p:spPr>
          <a:xfrm>
            <a:off x="0" y="565002"/>
            <a:ext cx="6858000" cy="3982868"/>
          </a:xfrm>
          <a:prstGeom prst="rect">
            <a:avLst/>
          </a:prstGeom>
          <a:noFill/>
          <a:ln>
            <a:noFill/>
          </a:ln>
        </p:spPr>
      </p:pic>
      <p:sp>
        <p:nvSpPr>
          <p:cNvPr id="333" name="Google Shape;333;p23"/>
          <p:cNvSpPr txBox="1"/>
          <p:nvPr/>
        </p:nvSpPr>
        <p:spPr>
          <a:xfrm>
            <a:off x="159497" y="4786237"/>
            <a:ext cx="6407150"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16 </a:t>
            </a:r>
            <a:r>
              <a:rPr lang="en-US" sz="1100" b="0" i="0" u="none" strike="noStrike" cap="none">
                <a:solidFill>
                  <a:srgbClr val="000000"/>
                </a:solidFill>
                <a:latin typeface="Arial"/>
                <a:ea typeface="Arial"/>
                <a:cs typeface="Arial"/>
                <a:sym typeface="Arial"/>
              </a:rPr>
              <a:t>Structural Variants (SVs) found using PBSV tool. </a:t>
            </a:r>
            <a:r>
              <a:rPr lang="en-US" sz="1100" b="1" i="0" u="none" strike="noStrike" cap="none">
                <a:solidFill>
                  <a:srgbClr val="000000"/>
                </a:solidFill>
                <a:latin typeface="Arial"/>
                <a:ea typeface="Arial"/>
                <a:cs typeface="Arial"/>
                <a:sym typeface="Arial"/>
              </a:rPr>
              <a:t>a.</a:t>
            </a:r>
            <a:r>
              <a:rPr lang="en-US" sz="1100" b="0" i="0" u="none" strike="noStrike" cap="none">
                <a:solidFill>
                  <a:srgbClr val="000000"/>
                </a:solidFill>
                <a:latin typeface="Arial"/>
                <a:ea typeface="Arial"/>
                <a:cs typeface="Arial"/>
                <a:sym typeface="Arial"/>
              </a:rPr>
              <a:t> Bar chart showing the distribution for each type of SV. </a:t>
            </a:r>
            <a:r>
              <a:rPr lang="en-US" sz="1100" b="1" i="0" u="none" strike="noStrike" cap="none">
                <a:solidFill>
                  <a:srgbClr val="000000"/>
                </a:solidFill>
                <a:latin typeface="Arial"/>
                <a:ea typeface="Arial"/>
                <a:cs typeface="Arial"/>
                <a:sym typeface="Arial"/>
              </a:rPr>
              <a:t>b.</a:t>
            </a:r>
            <a:r>
              <a:rPr lang="en-US" sz="1100" b="0" i="0" u="none" strike="noStrike" cap="none">
                <a:solidFill>
                  <a:srgbClr val="000000"/>
                </a:solidFill>
                <a:latin typeface="Arial"/>
                <a:ea typeface="Arial"/>
                <a:cs typeface="Arial"/>
                <a:sym typeface="Arial"/>
              </a:rPr>
              <a:t> stacked bar chart showing the genotype status for each type of SV. </a:t>
            </a:r>
            <a:r>
              <a:rPr lang="en-US" sz="1100" b="1" i="0" u="none" strike="noStrike" cap="none">
                <a:solidFill>
                  <a:srgbClr val="000000"/>
                </a:solidFill>
                <a:latin typeface="Arial"/>
                <a:ea typeface="Arial"/>
                <a:cs typeface="Arial"/>
                <a:sym typeface="Arial"/>
              </a:rPr>
              <a:t>c.</a:t>
            </a:r>
            <a:r>
              <a:rPr lang="en-US" sz="1100" b="0" i="0" u="none" strike="noStrike" cap="none">
                <a:solidFill>
                  <a:srgbClr val="000000"/>
                </a:solidFill>
                <a:latin typeface="Arial"/>
                <a:ea typeface="Arial"/>
                <a:cs typeface="Arial"/>
                <a:sym typeface="Arial"/>
              </a:rPr>
              <a:t> Bar chart showing length distribution for each type of SV. </a:t>
            </a:r>
            <a:r>
              <a:rPr lang="en-US" sz="1100" b="1" i="0" u="none" strike="noStrike" cap="none">
                <a:solidFill>
                  <a:srgbClr val="000000"/>
                </a:solidFill>
                <a:latin typeface="Arial"/>
                <a:ea typeface="Arial"/>
                <a:cs typeface="Arial"/>
                <a:sym typeface="Arial"/>
              </a:rPr>
              <a:t>d.</a:t>
            </a:r>
            <a:r>
              <a:rPr lang="en-US" sz="1100" b="0" i="0" u="none" strike="noStrike" cap="none">
                <a:solidFill>
                  <a:srgbClr val="000000"/>
                </a:solidFill>
                <a:latin typeface="Arial"/>
                <a:ea typeface="Arial"/>
                <a:cs typeface="Arial"/>
                <a:sym typeface="Arial"/>
              </a:rPr>
              <a:t> Bar chart showing region type of each SV.</a:t>
            </a:r>
            <a:endParaRPr/>
          </a:p>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334" name="Google Shape;334;p23"/>
          <p:cNvSpPr txBox="1"/>
          <p:nvPr/>
        </p:nvSpPr>
        <p:spPr>
          <a:xfrm>
            <a:off x="0" y="406340"/>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a</a:t>
            </a:r>
            <a:endParaRPr sz="1100" b="0" i="0" u="none" strike="noStrike" cap="none">
              <a:solidFill>
                <a:srgbClr val="000000"/>
              </a:solidFill>
              <a:latin typeface="Arial"/>
              <a:ea typeface="Arial"/>
              <a:cs typeface="Arial"/>
              <a:sym typeface="Arial"/>
            </a:endParaRPr>
          </a:p>
        </p:txBody>
      </p:sp>
      <p:sp>
        <p:nvSpPr>
          <p:cNvPr id="335" name="Google Shape;335;p23"/>
          <p:cNvSpPr txBox="1"/>
          <p:nvPr/>
        </p:nvSpPr>
        <p:spPr>
          <a:xfrm>
            <a:off x="3231465" y="406340"/>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b</a:t>
            </a:r>
            <a:endParaRPr sz="1100" b="0" i="0" u="none" strike="noStrike" cap="none">
              <a:solidFill>
                <a:srgbClr val="000000"/>
              </a:solidFill>
              <a:latin typeface="Arial"/>
              <a:ea typeface="Arial"/>
              <a:cs typeface="Arial"/>
              <a:sym typeface="Arial"/>
            </a:endParaRPr>
          </a:p>
        </p:txBody>
      </p:sp>
      <p:sp>
        <p:nvSpPr>
          <p:cNvPr id="336" name="Google Shape;336;p23"/>
          <p:cNvSpPr txBox="1"/>
          <p:nvPr/>
        </p:nvSpPr>
        <p:spPr>
          <a:xfrm>
            <a:off x="3231465" y="2346300"/>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d</a:t>
            </a:r>
            <a:endParaRPr sz="1100" b="0" i="0" u="none" strike="noStrike" cap="none">
              <a:solidFill>
                <a:srgbClr val="000000"/>
              </a:solidFill>
              <a:latin typeface="Arial"/>
              <a:ea typeface="Arial"/>
              <a:cs typeface="Arial"/>
              <a:sym typeface="Arial"/>
            </a:endParaRPr>
          </a:p>
        </p:txBody>
      </p:sp>
      <p:sp>
        <p:nvSpPr>
          <p:cNvPr id="337" name="Google Shape;337;p23"/>
          <p:cNvSpPr txBox="1"/>
          <p:nvPr/>
        </p:nvSpPr>
        <p:spPr>
          <a:xfrm>
            <a:off x="0" y="2346300"/>
            <a:ext cx="26321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c</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p24"/>
          <p:cNvPicPr preferRelativeResize="0"/>
          <p:nvPr/>
        </p:nvPicPr>
        <p:blipFill rotWithShape="1">
          <a:blip r:embed="rId3">
            <a:alphaModFix/>
          </a:blip>
          <a:srcRect/>
          <a:stretch/>
        </p:blipFill>
        <p:spPr>
          <a:xfrm>
            <a:off x="1373943" y="557044"/>
            <a:ext cx="3759846" cy="5700321"/>
          </a:xfrm>
          <a:prstGeom prst="rect">
            <a:avLst/>
          </a:prstGeom>
          <a:noFill/>
          <a:ln>
            <a:noFill/>
          </a:ln>
        </p:spPr>
      </p:pic>
      <p:sp>
        <p:nvSpPr>
          <p:cNvPr id="343" name="Google Shape;343;p24"/>
          <p:cNvSpPr txBox="1"/>
          <p:nvPr/>
        </p:nvSpPr>
        <p:spPr>
          <a:xfrm>
            <a:off x="0" y="129341"/>
            <a:ext cx="1906291"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Supplementary Fig. 17</a:t>
            </a:r>
            <a:endParaRPr sz="1200" b="0" i="0" u="none" strike="noStrike" cap="none">
              <a:solidFill>
                <a:schemeClr val="dk1"/>
              </a:solidFill>
              <a:latin typeface="Arial"/>
              <a:ea typeface="Arial"/>
              <a:cs typeface="Arial"/>
              <a:sym typeface="Arial"/>
            </a:endParaRPr>
          </a:p>
        </p:txBody>
      </p:sp>
      <p:sp>
        <p:nvSpPr>
          <p:cNvPr id="344" name="Google Shape;344;p24"/>
          <p:cNvSpPr txBox="1"/>
          <p:nvPr/>
        </p:nvSpPr>
        <p:spPr>
          <a:xfrm>
            <a:off x="93756" y="6408109"/>
            <a:ext cx="6407150"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1" i="0" u="none" strike="noStrike" cap="none">
                <a:solidFill>
                  <a:srgbClr val="000000"/>
                </a:solidFill>
                <a:latin typeface="Arial"/>
                <a:ea typeface="Arial"/>
                <a:cs typeface="Arial"/>
                <a:sym typeface="Arial"/>
              </a:rPr>
              <a:t>Suppl. Fig. 17 </a:t>
            </a:r>
            <a:r>
              <a:rPr lang="en-US" sz="1100" b="0" i="0" u="none" strike="noStrike" cap="none">
                <a:solidFill>
                  <a:srgbClr val="000000"/>
                </a:solidFill>
                <a:latin typeface="Arial"/>
                <a:ea typeface="Arial"/>
                <a:cs typeface="Arial"/>
                <a:sym typeface="Arial"/>
              </a:rPr>
              <a:t>CNA profile and circos plot showing the chromothripsis signature for each Ashkenazim Trio (HG002, HG003 and HG004) from Genome in a Bottle (GIAB).</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1088</Words>
  <Application>Microsoft Office PowerPoint</Application>
  <PresentationFormat>A4 Paper (210x297 mm)</PresentationFormat>
  <Paragraphs>63</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Tirzah Petta</dc:creator>
  <cp:lastModifiedBy>Nilesh Nawale</cp:lastModifiedBy>
  <cp:revision>2</cp:revision>
  <dcterms:created xsi:type="dcterms:W3CDTF">2024-03-28T22:51:30Z</dcterms:created>
  <dcterms:modified xsi:type="dcterms:W3CDTF">2024-04-25T04:55:16Z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0x0101006E79CDAD9FA1A9419AC1173C01B07114</vt:lpwstr>
  </property>
</Properties>
</file>