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 smtClean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solidFill>
                    <a:schemeClr val="bg1"/>
                  </a:solidFill>
                </a:rPr>
                <a:t>Graphical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solidFill>
                    <a:schemeClr val="bg1"/>
                  </a:solidFill>
                </a:rPr>
                <a:t>Abstract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707418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Predictive Significance of Laboratory Parameters of Acute Kidney Injury in Children Undergoing Transposition of Great Arteries Surgery.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3448" y="1085673"/>
            <a:ext cx="10691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+mj-lt"/>
              </a:rPr>
              <a:t>HYPOTHESIS</a:t>
            </a:r>
            <a:r>
              <a:rPr lang="en-GB" dirty="0" smtClean="0">
                <a:solidFill>
                  <a:schemeClr val="bg1"/>
                </a:solidFill>
                <a:latin typeface="+mj-lt"/>
              </a:rPr>
              <a:t>: T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o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determine the potential risk factors, characteristics, and outcomes of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AKI in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neonates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with TGA</a:t>
            </a:r>
            <a:endParaRPr lang="en-US" dirty="0">
              <a:solidFill>
                <a:schemeClr val="bg1"/>
              </a:solidFill>
              <a:latin typeface="+mj-lt"/>
            </a:endParaRPr>
          </a:p>
          <a:p>
            <a:endParaRPr lang="en-GB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65AA"/>
                </a:solidFill>
                <a:latin typeface="+mj-lt"/>
              </a:rPr>
              <a:t>DESIGN &amp; OUTCOMES</a:t>
            </a:r>
            <a:r>
              <a:rPr lang="en-GB" dirty="0" smtClean="0">
                <a:solidFill>
                  <a:srgbClr val="0065AA"/>
                </a:solidFill>
                <a:latin typeface="+mj-lt"/>
              </a:rPr>
              <a:t>: </a:t>
            </a:r>
            <a:endParaRPr lang="en-GB" dirty="0">
              <a:solidFill>
                <a:srgbClr val="0065AA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>
                <a:solidFill>
                  <a:schemeClr val="bg1"/>
                </a:solidFill>
                <a:latin typeface="+mj-lt"/>
              </a:rPr>
              <a:t>Amanzholova</a:t>
            </a:r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et al. </a:t>
            </a:r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6677" y="5689139"/>
            <a:ext cx="7450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500" b="1" dirty="0" smtClean="0">
                <a:solidFill>
                  <a:schemeClr val="bg1"/>
                </a:solidFill>
                <a:latin typeface="+mj-lt"/>
              </a:rPr>
              <a:t>CONCLUSION</a:t>
            </a:r>
            <a:r>
              <a:rPr lang="en-GB" sz="1500" dirty="0" smtClean="0">
                <a:solidFill>
                  <a:schemeClr val="bg1"/>
                </a:solidFill>
                <a:latin typeface="+mj-lt"/>
              </a:rPr>
              <a:t>: </a:t>
            </a:r>
            <a:r>
              <a:rPr lang="en-US" sz="1500" dirty="0">
                <a:solidFill>
                  <a:schemeClr val="bg1"/>
                </a:solidFill>
                <a:latin typeface="+mj-lt"/>
              </a:rPr>
              <a:t>Newborns with confirmed malformation post-arterial switch surgery for TGA may experience AKI, influenced by factors such as birth weight, LOS, NT-</a:t>
            </a:r>
            <a:r>
              <a:rPr lang="en-US" sz="1500" dirty="0" err="1">
                <a:solidFill>
                  <a:schemeClr val="bg1"/>
                </a:solidFill>
                <a:latin typeface="+mj-lt"/>
              </a:rPr>
              <a:t>proBNP</a:t>
            </a:r>
            <a:r>
              <a:rPr lang="en-US" sz="1500" dirty="0">
                <a:solidFill>
                  <a:schemeClr val="bg1"/>
                </a:solidFill>
                <a:latin typeface="+mj-lt"/>
              </a:rPr>
              <a:t> and PCT, blood loss, liver failure, and the requirement for </a:t>
            </a:r>
            <a:r>
              <a:rPr lang="en-US" sz="1500" dirty="0" smtClean="0">
                <a:solidFill>
                  <a:schemeClr val="bg1"/>
                </a:solidFill>
                <a:latin typeface="+mj-lt"/>
              </a:rPr>
              <a:t>PD. Recognizing </a:t>
            </a:r>
            <a:r>
              <a:rPr lang="en-US" sz="1500" dirty="0">
                <a:solidFill>
                  <a:schemeClr val="bg1"/>
                </a:solidFill>
                <a:latin typeface="+mj-lt"/>
              </a:rPr>
              <a:t>these elements enables closer monitoring and the implementation of measures to prevent AKI and its repercussions.</a:t>
            </a:r>
          </a:p>
          <a:p>
            <a:endParaRPr lang="en-GB" sz="1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091" y="2171346"/>
            <a:ext cx="2493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  <a:cs typeface="Arial" panose="020B0604020202020204" pitchFamily="34" charset="0"/>
              </a:rPr>
              <a:t>37 patients with TGA</a:t>
            </a:r>
          </a:p>
        </p:txBody>
      </p:sp>
      <p:sp>
        <p:nvSpPr>
          <p:cNvPr id="8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749592" y="2824987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9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461819" y="293245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718461" y="317789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1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1046612" y="2930145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latin typeface="+mj-lt"/>
            </a:endParaRPr>
          </a:p>
        </p:txBody>
      </p:sp>
      <p:cxnSp>
        <p:nvCxnSpPr>
          <p:cNvPr id="12" name="Straight Arrow Connector 34"/>
          <p:cNvCxnSpPr/>
          <p:nvPr/>
        </p:nvCxnSpPr>
        <p:spPr>
          <a:xfrm>
            <a:off x="1672188" y="3586807"/>
            <a:ext cx="563430" cy="4647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42"/>
          <p:cNvCxnSpPr/>
          <p:nvPr/>
        </p:nvCxnSpPr>
        <p:spPr>
          <a:xfrm flipV="1">
            <a:off x="1672188" y="2861105"/>
            <a:ext cx="613837" cy="405275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8"/>
          <p:cNvSpPr/>
          <p:nvPr/>
        </p:nvSpPr>
        <p:spPr>
          <a:xfrm>
            <a:off x="2398317" y="2506256"/>
            <a:ext cx="1259283" cy="62284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437A"/>
                </a:solidFill>
                <a:latin typeface="+mj-lt"/>
              </a:rPr>
              <a:t>AKI </a:t>
            </a:r>
          </a:p>
          <a:p>
            <a:pPr algn="ctr"/>
            <a:r>
              <a:rPr lang="en-GB" dirty="0" smtClean="0">
                <a:solidFill>
                  <a:srgbClr val="00437A"/>
                </a:solidFill>
                <a:latin typeface="+mj-lt"/>
              </a:rPr>
              <a:t>(n = 18)</a:t>
            </a:r>
            <a:endParaRPr lang="en-GB" dirty="0">
              <a:solidFill>
                <a:srgbClr val="00437A"/>
              </a:solidFill>
              <a:latin typeface="+mj-lt"/>
            </a:endParaRPr>
          </a:p>
        </p:txBody>
      </p:sp>
      <p:sp>
        <p:nvSpPr>
          <p:cNvPr id="15" name="Rectangle 39"/>
          <p:cNvSpPr/>
          <p:nvPr/>
        </p:nvSpPr>
        <p:spPr>
          <a:xfrm>
            <a:off x="2398317" y="3740167"/>
            <a:ext cx="1259283" cy="622841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65AA00"/>
                </a:solidFill>
                <a:latin typeface="+mj-lt"/>
              </a:rPr>
              <a:t>Non-AKI</a:t>
            </a:r>
          </a:p>
          <a:p>
            <a:pPr algn="ctr"/>
            <a:r>
              <a:rPr lang="en-GB" dirty="0" smtClean="0">
                <a:solidFill>
                  <a:srgbClr val="65AA00"/>
                </a:solidFill>
                <a:latin typeface="+mj-lt"/>
              </a:rPr>
              <a:t>(n = 19)</a:t>
            </a:r>
            <a:endParaRPr lang="en-GB" dirty="0">
              <a:solidFill>
                <a:srgbClr val="65AA00"/>
              </a:solidFill>
              <a:latin typeface="+mj-lt"/>
            </a:endParaRPr>
          </a:p>
        </p:txBody>
      </p:sp>
      <p:sp>
        <p:nvSpPr>
          <p:cNvPr id="17" name="Rectangle 55"/>
          <p:cNvSpPr/>
          <p:nvPr/>
        </p:nvSpPr>
        <p:spPr>
          <a:xfrm>
            <a:off x="3831048" y="1662547"/>
            <a:ext cx="2827387" cy="3318821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latin typeface="+mj-lt"/>
                <a:cs typeface="Arial" panose="020B0604020202020204" pitchFamily="34" charset="0"/>
              </a:rPr>
              <a:t>Biochemical data were collected preoperatively and after 6, 24, 48 and 72 hours postoperatively: </a:t>
            </a:r>
            <a:endParaRPr lang="en-GB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  <a:cs typeface="Arial" panose="020B0604020202020204" pitchFamily="34" charset="0"/>
              </a:rPr>
              <a:t>CREA</a:t>
            </a:r>
            <a:r>
              <a:rPr lang="en-GB" dirty="0">
                <a:latin typeface="+mj-lt"/>
                <a:cs typeface="Arial" panose="020B0604020202020204" pitchFamily="34" charset="0"/>
              </a:rPr>
              <a:t>, </a:t>
            </a:r>
            <a:r>
              <a:rPr lang="en-GB" dirty="0" smtClean="0">
                <a:latin typeface="+mj-lt"/>
                <a:cs typeface="Arial" panose="020B0604020202020204" pitchFamily="34" charset="0"/>
              </a:rPr>
              <a:t>UREA</a:t>
            </a:r>
            <a:r>
              <a:rPr lang="en-GB" dirty="0">
                <a:latin typeface="+mj-lt"/>
                <a:cs typeface="Arial" panose="020B0604020202020204" pitchFamily="34" charset="0"/>
              </a:rPr>
              <a:t>, </a:t>
            </a:r>
            <a:r>
              <a:rPr lang="en-GB" dirty="0" err="1" smtClean="0">
                <a:latin typeface="+mj-lt"/>
                <a:cs typeface="Arial" panose="020B0604020202020204" pitchFamily="34" charset="0"/>
              </a:rPr>
              <a:t>eGFR</a:t>
            </a:r>
            <a:r>
              <a:rPr lang="en-GB" dirty="0">
                <a:latin typeface="+mj-lt"/>
                <a:cs typeface="Arial" panose="020B0604020202020204" pitchFamily="34" charset="0"/>
              </a:rPr>
              <a:t>, </a:t>
            </a:r>
            <a:endParaRPr lang="en-GB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  <a:cs typeface="Arial" panose="020B0604020202020204" pitchFamily="34" charset="0"/>
              </a:rPr>
              <a:t>total </a:t>
            </a:r>
            <a:r>
              <a:rPr lang="en-GB" dirty="0">
                <a:latin typeface="+mj-lt"/>
                <a:cs typeface="Arial" panose="020B0604020202020204" pitchFamily="34" charset="0"/>
              </a:rPr>
              <a:t>protein, </a:t>
            </a:r>
            <a:endParaRPr lang="en-GB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  <a:cs typeface="Arial" panose="020B0604020202020204" pitchFamily="34" charset="0"/>
              </a:rPr>
              <a:t>albumin</a:t>
            </a:r>
            <a:r>
              <a:rPr lang="en-GB" dirty="0">
                <a:latin typeface="+mj-lt"/>
                <a:cs typeface="Arial" panose="020B0604020202020204" pitchFamily="34" charset="0"/>
              </a:rPr>
              <a:t>, </a:t>
            </a:r>
            <a:endParaRPr lang="en-GB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  <a:cs typeface="Arial" panose="020B0604020202020204" pitchFamily="34" charset="0"/>
              </a:rPr>
              <a:t>total </a:t>
            </a:r>
            <a:r>
              <a:rPr lang="en-GB" dirty="0">
                <a:latin typeface="+mj-lt"/>
                <a:cs typeface="Arial" panose="020B0604020202020204" pitchFamily="34" charset="0"/>
              </a:rPr>
              <a:t>and direct bilirubin, </a:t>
            </a:r>
            <a:endParaRPr lang="en-GB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  <a:cs typeface="Arial" panose="020B0604020202020204" pitchFamily="34" charset="0"/>
              </a:rPr>
              <a:t>ALT</a:t>
            </a:r>
            <a:r>
              <a:rPr lang="en-GB" dirty="0">
                <a:latin typeface="+mj-lt"/>
                <a:cs typeface="Arial" panose="020B0604020202020204" pitchFamily="34" charset="0"/>
              </a:rPr>
              <a:t>, AST,  LDH, </a:t>
            </a:r>
            <a:endParaRPr lang="en-GB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  <a:cs typeface="Arial" panose="020B0604020202020204" pitchFamily="34" charset="0"/>
              </a:rPr>
              <a:t>CRP</a:t>
            </a:r>
            <a:r>
              <a:rPr lang="en-GB" dirty="0">
                <a:latin typeface="+mj-lt"/>
                <a:cs typeface="Arial" panose="020B0604020202020204" pitchFamily="34" charset="0"/>
              </a:rPr>
              <a:t>, </a:t>
            </a:r>
            <a:endParaRPr lang="en-GB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  <a:cs typeface="Arial" panose="020B0604020202020204" pitchFamily="34" charset="0"/>
              </a:rPr>
              <a:t>K</a:t>
            </a:r>
            <a:r>
              <a:rPr lang="en-GB" dirty="0">
                <a:latin typeface="+mj-lt"/>
                <a:cs typeface="Arial" panose="020B0604020202020204" pitchFamily="34" charset="0"/>
              </a:rPr>
              <a:t>+, Na+, </a:t>
            </a:r>
            <a:endParaRPr lang="en-GB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  <a:cs typeface="Arial" panose="020B0604020202020204" pitchFamily="34" charset="0"/>
              </a:rPr>
              <a:t>systolic </a:t>
            </a:r>
            <a:r>
              <a:rPr lang="en-GB" dirty="0">
                <a:latin typeface="+mj-lt"/>
                <a:cs typeface="Arial" panose="020B0604020202020204" pitchFamily="34" charset="0"/>
              </a:rPr>
              <a:t>and diastolic </a:t>
            </a:r>
            <a:r>
              <a:rPr lang="en-GB" dirty="0" smtClean="0">
                <a:latin typeface="+mj-lt"/>
                <a:cs typeface="Arial" panose="020B0604020202020204" pitchFamily="34" charset="0"/>
              </a:rPr>
              <a:t>BP</a:t>
            </a:r>
            <a:endParaRPr lang="en-GB" dirty="0"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996537"/>
              </p:ext>
            </p:extLst>
          </p:nvPr>
        </p:nvGraphicFramePr>
        <p:xfrm>
          <a:off x="6992346" y="1659410"/>
          <a:ext cx="5031696" cy="322895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718356">
                  <a:extLst>
                    <a:ext uri="{9D8B030D-6E8A-4147-A177-3AD203B41FA5}">
                      <a16:colId xmlns:a16="http://schemas.microsoft.com/office/drawing/2014/main" val="1951923623"/>
                    </a:ext>
                  </a:extLst>
                </a:gridCol>
                <a:gridCol w="718890">
                  <a:extLst>
                    <a:ext uri="{9D8B030D-6E8A-4147-A177-3AD203B41FA5}">
                      <a16:colId xmlns:a16="http://schemas.microsoft.com/office/drawing/2014/main" val="1813369451"/>
                    </a:ext>
                  </a:extLst>
                </a:gridCol>
                <a:gridCol w="718890">
                  <a:extLst>
                    <a:ext uri="{9D8B030D-6E8A-4147-A177-3AD203B41FA5}">
                      <a16:colId xmlns:a16="http://schemas.microsoft.com/office/drawing/2014/main" val="770229026"/>
                    </a:ext>
                  </a:extLst>
                </a:gridCol>
                <a:gridCol w="718890">
                  <a:extLst>
                    <a:ext uri="{9D8B030D-6E8A-4147-A177-3AD203B41FA5}">
                      <a16:colId xmlns:a16="http://schemas.microsoft.com/office/drawing/2014/main" val="4166661813"/>
                    </a:ext>
                  </a:extLst>
                </a:gridCol>
                <a:gridCol w="718890">
                  <a:extLst>
                    <a:ext uri="{9D8B030D-6E8A-4147-A177-3AD203B41FA5}">
                      <a16:colId xmlns:a16="http://schemas.microsoft.com/office/drawing/2014/main" val="3917396062"/>
                    </a:ext>
                  </a:extLst>
                </a:gridCol>
                <a:gridCol w="718890">
                  <a:extLst>
                    <a:ext uri="{9D8B030D-6E8A-4147-A177-3AD203B41FA5}">
                      <a16:colId xmlns:a16="http://schemas.microsoft.com/office/drawing/2014/main" val="518795558"/>
                    </a:ext>
                  </a:extLst>
                </a:gridCol>
                <a:gridCol w="718890">
                  <a:extLst>
                    <a:ext uri="{9D8B030D-6E8A-4147-A177-3AD203B41FA5}">
                      <a16:colId xmlns:a16="http://schemas.microsoft.com/office/drawing/2014/main" val="3716563314"/>
                    </a:ext>
                  </a:extLst>
                </a:gridCol>
              </a:tblGrid>
              <a:tr h="1435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 dirty="0" err="1">
                          <a:effectLst/>
                        </a:rPr>
                        <a:t>Variable</a:t>
                      </a:r>
                      <a:endParaRPr lang="en-US" sz="6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After 6 hours of </a:t>
                      </a:r>
                      <a:r>
                        <a:rPr lang="en-US" sz="650" kern="0">
                          <a:effectLst/>
                        </a:rPr>
                        <a:t>ASO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After </a:t>
                      </a:r>
                      <a:r>
                        <a:rPr lang="en-US" sz="650" kern="0">
                          <a:effectLst/>
                        </a:rPr>
                        <a:t>24 </a:t>
                      </a:r>
                      <a:r>
                        <a:rPr lang="ru-RU" sz="650" kern="0">
                          <a:effectLst/>
                        </a:rPr>
                        <a:t>hours of </a:t>
                      </a:r>
                      <a:r>
                        <a:rPr lang="en-US" sz="650" kern="0">
                          <a:effectLst/>
                        </a:rPr>
                        <a:t>ASO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268375"/>
                  </a:ext>
                </a:extLst>
              </a:tr>
              <a:tr h="3853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AKI</a:t>
                      </a:r>
                      <a:endParaRPr lang="en-US" sz="650" kern="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 = 18 (49%)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Non-AKI</a:t>
                      </a:r>
                      <a:endParaRPr lang="en-US" sz="650" kern="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 = 19 (51%)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P-value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AKI</a:t>
                      </a:r>
                      <a:endParaRPr lang="en-US" sz="650" kern="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 = 18 (49%)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Non-AKI</a:t>
                      </a:r>
                      <a:endParaRPr lang="en-US" sz="650" kern="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 = 19 (51%)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 dirty="0">
                          <a:effectLst/>
                        </a:rPr>
                        <a:t>P-</a:t>
                      </a:r>
                      <a:r>
                        <a:rPr lang="ru-RU" sz="650" kern="0" dirty="0" err="1">
                          <a:effectLst/>
                        </a:rPr>
                        <a:t>value</a:t>
                      </a:r>
                      <a:endParaRPr lang="en-US" sz="6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2931862295"/>
                  </a:ext>
                </a:extLst>
              </a:tr>
              <a:tr h="1548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Creatinine</a:t>
                      </a:r>
                      <a:r>
                        <a:rPr lang="en-US" sz="650" kern="100">
                          <a:effectLst/>
                        </a:rPr>
                        <a:t>: </a:t>
                      </a:r>
                      <a:r>
                        <a:rPr lang="ru-RU" sz="650" kern="100">
                          <a:effectLst/>
                        </a:rPr>
                        <a:t>mg/dL</a:t>
                      </a:r>
                      <a:r>
                        <a:rPr lang="ru-RU" sz="650" kern="0">
                          <a:effectLst/>
                        </a:rPr>
                        <a:t> 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 – 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 – </a:t>
                      </a:r>
                      <a:r>
                        <a:rPr lang="en-US" sz="650" kern="100">
                          <a:effectLst/>
                        </a:rPr>
                        <a:t>1)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0,727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100">
                          <a:effectLst/>
                        </a:rPr>
                        <a:t>2 (</a:t>
                      </a:r>
                      <a:r>
                        <a:rPr lang="ru-RU" sz="650" kern="100">
                          <a:effectLst/>
                        </a:rPr>
                        <a:t>1 – 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 – </a:t>
                      </a:r>
                      <a:r>
                        <a:rPr lang="en-US" sz="650" kern="100">
                          <a:effectLst/>
                        </a:rPr>
                        <a:t>2)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0,129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428861857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Urea</a:t>
                      </a:r>
                      <a:r>
                        <a:rPr lang="en-US" sz="650" kern="0">
                          <a:effectLst/>
                        </a:rPr>
                        <a:t>: </a:t>
                      </a:r>
                      <a:r>
                        <a:rPr lang="ru-RU" sz="650" kern="0">
                          <a:effectLst/>
                        </a:rPr>
                        <a:t>mg/dL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 dirty="0">
                          <a:effectLst/>
                        </a:rPr>
                        <a:t>72</a:t>
                      </a:r>
                      <a:r>
                        <a:rPr lang="en-US" sz="650" kern="100" dirty="0">
                          <a:effectLst/>
                        </a:rPr>
                        <a:t> (</a:t>
                      </a:r>
                      <a:r>
                        <a:rPr lang="ru-RU" sz="650" kern="100" dirty="0">
                          <a:effectLst/>
                        </a:rPr>
                        <a:t>42 – 108</a:t>
                      </a:r>
                      <a:r>
                        <a:rPr lang="en-US" sz="650" kern="100" dirty="0">
                          <a:effectLst/>
                        </a:rPr>
                        <a:t>)</a:t>
                      </a:r>
                      <a:endParaRPr lang="en-US" sz="6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37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22 – 65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0,007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80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57 – 120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3</a:t>
                      </a:r>
                      <a:r>
                        <a:rPr lang="en-US" sz="650" kern="100">
                          <a:effectLst/>
                        </a:rPr>
                        <a:t>3 (</a:t>
                      </a:r>
                      <a:r>
                        <a:rPr lang="ru-RU" sz="650" kern="100">
                          <a:effectLst/>
                        </a:rPr>
                        <a:t>23 – 69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0,001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3811536568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GFR</a:t>
                      </a:r>
                      <a:r>
                        <a:rPr lang="en-US" sz="650" kern="100">
                          <a:effectLst/>
                        </a:rPr>
                        <a:t>:</a:t>
                      </a:r>
                      <a:r>
                        <a:rPr lang="ru-RU" sz="650" kern="100">
                          <a:effectLst/>
                        </a:rPr>
                        <a:t> ml/min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19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13 – 21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20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18 – 22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0,677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16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10 – 22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22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18 – 25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0,094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3201919434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K</a:t>
                      </a:r>
                      <a:r>
                        <a:rPr lang="ru-RU" sz="650" kern="100" baseline="30000">
                          <a:effectLst/>
                        </a:rPr>
                        <a:t>+</a:t>
                      </a:r>
                      <a:r>
                        <a:rPr lang="en-US" sz="650" kern="100">
                          <a:effectLst/>
                        </a:rPr>
                        <a:t>: mmol/l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 dirty="0">
                          <a:effectLst/>
                        </a:rPr>
                        <a:t>3</a:t>
                      </a:r>
                      <a:r>
                        <a:rPr lang="en-US" sz="650" kern="100" dirty="0">
                          <a:effectLst/>
                        </a:rPr>
                        <a:t> (</a:t>
                      </a:r>
                      <a:r>
                        <a:rPr lang="ru-RU" sz="650" kern="100" dirty="0">
                          <a:effectLst/>
                        </a:rPr>
                        <a:t>3 – 4</a:t>
                      </a:r>
                      <a:r>
                        <a:rPr lang="en-US" sz="650" kern="100" dirty="0">
                          <a:effectLst/>
                        </a:rPr>
                        <a:t>)</a:t>
                      </a:r>
                      <a:endParaRPr lang="en-US" sz="6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100">
                          <a:effectLst/>
                        </a:rPr>
                        <a:t>4 (</a:t>
                      </a:r>
                      <a:r>
                        <a:rPr lang="ru-RU" sz="650" kern="100">
                          <a:effectLst/>
                        </a:rPr>
                        <a:t>3 – 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0,120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100">
                          <a:effectLst/>
                        </a:rPr>
                        <a:t>4 (</a:t>
                      </a:r>
                      <a:r>
                        <a:rPr lang="ru-RU" sz="650" kern="100">
                          <a:effectLst/>
                        </a:rPr>
                        <a:t>3 – 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100">
                          <a:effectLst/>
                        </a:rPr>
                        <a:t>4 (4</a:t>
                      </a:r>
                      <a:r>
                        <a:rPr lang="ru-RU" sz="650" kern="100">
                          <a:effectLst/>
                        </a:rPr>
                        <a:t> – 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0,127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4147168251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Na</a:t>
                      </a:r>
                      <a:r>
                        <a:rPr lang="ru-RU" sz="650" kern="100" baseline="30000">
                          <a:effectLst/>
                        </a:rPr>
                        <a:t>+</a:t>
                      </a:r>
                      <a:r>
                        <a:rPr lang="en-US" sz="650" kern="100">
                          <a:effectLst/>
                        </a:rPr>
                        <a:t>: mmol/l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138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134 – 145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147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145 – 150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&lt; 0,001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142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138 – 147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145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144 – 148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0,337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2884616375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SBP</a:t>
                      </a:r>
                      <a:r>
                        <a:rPr lang="en-US" sz="650" kern="0">
                          <a:effectLst/>
                        </a:rPr>
                        <a:t>: mmHg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75 ± 14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68 – 82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77 ± 11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72 – 83)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0,564</a:t>
                      </a:r>
                      <a:r>
                        <a:rPr lang="en-US" sz="650" kern="100" baseline="30000">
                          <a:effectLst/>
                        </a:rPr>
                        <a:t>c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76 ± 13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70 – 83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79 ± 13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73 – 85)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0,480</a:t>
                      </a:r>
                      <a:r>
                        <a:rPr lang="en-US" sz="650" kern="100" baseline="30000">
                          <a:effectLst/>
                        </a:rPr>
                        <a:t>c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2018020551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0">
                          <a:effectLst/>
                        </a:rPr>
                        <a:t>D</a:t>
                      </a:r>
                      <a:r>
                        <a:rPr lang="ru-RU" sz="650" kern="0">
                          <a:effectLst/>
                        </a:rPr>
                        <a:t>BP</a:t>
                      </a:r>
                      <a:r>
                        <a:rPr lang="en-US" sz="650" kern="0">
                          <a:effectLst/>
                        </a:rPr>
                        <a:t>: mmHg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46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41 – 52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46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43 – 54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0,615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48 ± 6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45 – 51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49 ± 8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45 – 53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0,797</a:t>
                      </a:r>
                      <a:r>
                        <a:rPr lang="en-US" sz="650" kern="100" baseline="30000">
                          <a:effectLst/>
                        </a:rPr>
                        <a:t>c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3580748697"/>
                  </a:ext>
                </a:extLst>
              </a:tr>
              <a:tr h="1435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 dirty="0" err="1">
                          <a:effectLst/>
                        </a:rPr>
                        <a:t>Variable</a:t>
                      </a:r>
                      <a:endParaRPr lang="en-US" sz="6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After </a:t>
                      </a:r>
                      <a:r>
                        <a:rPr lang="en-US" sz="650" kern="0">
                          <a:effectLst/>
                        </a:rPr>
                        <a:t>48 </a:t>
                      </a:r>
                      <a:r>
                        <a:rPr lang="ru-RU" sz="650" kern="0">
                          <a:effectLst/>
                        </a:rPr>
                        <a:t>hours of </a:t>
                      </a:r>
                      <a:r>
                        <a:rPr lang="en-US" sz="650" kern="0">
                          <a:effectLst/>
                        </a:rPr>
                        <a:t>ASO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After </a:t>
                      </a:r>
                      <a:r>
                        <a:rPr lang="en-US" sz="650" kern="0">
                          <a:effectLst/>
                        </a:rPr>
                        <a:t>72 </a:t>
                      </a:r>
                      <a:r>
                        <a:rPr lang="ru-RU" sz="650" kern="0">
                          <a:effectLst/>
                        </a:rPr>
                        <a:t>hours of </a:t>
                      </a:r>
                      <a:r>
                        <a:rPr lang="en-US" sz="650" kern="0">
                          <a:effectLst/>
                        </a:rPr>
                        <a:t>ASO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075995"/>
                  </a:ext>
                </a:extLst>
              </a:tr>
              <a:tr h="3853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AKI</a:t>
                      </a:r>
                      <a:endParaRPr lang="en-US" sz="650" kern="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 = 18 (49%)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Non-AKI</a:t>
                      </a:r>
                      <a:endParaRPr lang="en-US" sz="650" kern="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 = 19 (51%)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P-value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AKI</a:t>
                      </a:r>
                      <a:endParaRPr lang="en-US" sz="650" kern="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 = 18 (49%)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Non-AKI</a:t>
                      </a:r>
                      <a:endParaRPr lang="en-US" sz="650" kern="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n = 19 (51%)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P-value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3619271141"/>
                  </a:ext>
                </a:extLst>
              </a:tr>
              <a:tr h="1548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Creatinine</a:t>
                      </a:r>
                      <a:r>
                        <a:rPr lang="en-US" sz="650" kern="100">
                          <a:effectLst/>
                        </a:rPr>
                        <a:t>: </a:t>
                      </a:r>
                      <a:r>
                        <a:rPr lang="ru-RU" sz="650" kern="100">
                          <a:effectLst/>
                        </a:rPr>
                        <a:t>mg/dL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 – 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 – </a:t>
                      </a:r>
                      <a:r>
                        <a:rPr lang="en-US" sz="650" kern="100">
                          <a:effectLst/>
                        </a:rPr>
                        <a:t>1)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0,309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100">
                          <a:effectLst/>
                        </a:rPr>
                        <a:t>1 (</a:t>
                      </a:r>
                      <a:r>
                        <a:rPr lang="ru-RU" sz="650" kern="100">
                          <a:effectLst/>
                        </a:rPr>
                        <a:t>1 – 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 – </a:t>
                      </a:r>
                      <a:r>
                        <a:rPr lang="en-US" sz="650" kern="100">
                          <a:effectLst/>
                        </a:rPr>
                        <a:t>1)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0,213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274494695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Urea</a:t>
                      </a:r>
                      <a:r>
                        <a:rPr lang="en-US" sz="650" kern="0">
                          <a:effectLst/>
                        </a:rPr>
                        <a:t>: </a:t>
                      </a:r>
                      <a:r>
                        <a:rPr lang="ru-RU" sz="650" kern="0">
                          <a:effectLst/>
                        </a:rPr>
                        <a:t>mg/dL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80 ± 30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65 – 95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62 ± 32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46 – 77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0,090</a:t>
                      </a:r>
                      <a:r>
                        <a:rPr lang="en-US" sz="650" kern="100" baseline="30000">
                          <a:effectLst/>
                        </a:rPr>
                        <a:t>c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92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78 – 123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46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31 – 60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0,003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813161227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GFR</a:t>
                      </a:r>
                      <a:r>
                        <a:rPr lang="en-US" sz="650" kern="100">
                          <a:effectLst/>
                        </a:rPr>
                        <a:t>:</a:t>
                      </a:r>
                      <a:r>
                        <a:rPr lang="ru-RU" sz="650" kern="100">
                          <a:effectLst/>
                        </a:rPr>
                        <a:t> ml/min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15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9 – 30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22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20 – 24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0,183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16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11 – 33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22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20 – 25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0,234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2853945705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K</a:t>
                      </a:r>
                      <a:r>
                        <a:rPr lang="ru-RU" sz="650" kern="100" baseline="30000">
                          <a:effectLst/>
                        </a:rPr>
                        <a:t>+</a:t>
                      </a:r>
                      <a:r>
                        <a:rPr lang="en-US" sz="650" kern="100">
                          <a:effectLst/>
                        </a:rPr>
                        <a:t>: mmol/l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 – 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100">
                          <a:effectLst/>
                        </a:rPr>
                        <a:t>4 (</a:t>
                      </a:r>
                      <a:r>
                        <a:rPr lang="ru-RU" sz="650" kern="100">
                          <a:effectLst/>
                        </a:rPr>
                        <a:t>4 – 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0,264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100">
                          <a:effectLst/>
                        </a:rPr>
                        <a:t>4 (</a:t>
                      </a:r>
                      <a:r>
                        <a:rPr lang="ru-RU" sz="650" kern="100">
                          <a:effectLst/>
                        </a:rPr>
                        <a:t>3 – 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100">
                          <a:effectLst/>
                        </a:rPr>
                        <a:t>4 (3</a:t>
                      </a:r>
                      <a:r>
                        <a:rPr lang="ru-RU" sz="650" kern="100">
                          <a:effectLst/>
                        </a:rPr>
                        <a:t> – 4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0,419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2169896150"/>
                  </a:ext>
                </a:extLst>
              </a:tr>
              <a:tr h="1548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Na</a:t>
                      </a:r>
                      <a:r>
                        <a:rPr lang="ru-RU" sz="650" kern="100" baseline="30000">
                          <a:effectLst/>
                        </a:rPr>
                        <a:t>+</a:t>
                      </a:r>
                      <a:r>
                        <a:rPr lang="en-US" sz="650" kern="100">
                          <a:effectLst/>
                        </a:rPr>
                        <a:t>: mmol/l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142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135 – 145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147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144 – 148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0,041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144 ± 9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140 – 149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145 ± 8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142 – 149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0,721</a:t>
                      </a:r>
                      <a:r>
                        <a:rPr lang="en-US" sz="650" kern="100" baseline="30000">
                          <a:effectLst/>
                        </a:rPr>
                        <a:t>c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439498743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0">
                          <a:effectLst/>
                        </a:rPr>
                        <a:t>SBP</a:t>
                      </a:r>
                      <a:r>
                        <a:rPr lang="en-US" sz="650" kern="0">
                          <a:effectLst/>
                        </a:rPr>
                        <a:t>: mmHg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72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66 – 82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84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75 – 87)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0,047</a:t>
                      </a:r>
                      <a:r>
                        <a:rPr lang="en-US" sz="650" kern="100" baseline="30000">
                          <a:effectLst/>
                        </a:rPr>
                        <a:t>b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76 ± 12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70 – 82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78 ± 11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73 – 84)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0,521</a:t>
                      </a:r>
                      <a:r>
                        <a:rPr lang="en-US" sz="650" kern="100" baseline="30000">
                          <a:effectLst/>
                        </a:rPr>
                        <a:t>c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286491615"/>
                  </a:ext>
                </a:extLst>
              </a:tr>
              <a:tr h="143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650" kern="0">
                          <a:effectLst/>
                        </a:rPr>
                        <a:t>D</a:t>
                      </a:r>
                      <a:r>
                        <a:rPr lang="ru-RU" sz="650" kern="0">
                          <a:effectLst/>
                        </a:rPr>
                        <a:t>BP</a:t>
                      </a:r>
                      <a:r>
                        <a:rPr lang="en-US" sz="650" kern="0">
                          <a:effectLst/>
                        </a:rPr>
                        <a:t>: mmHg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49 ± 9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44 – 53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51 ± 8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47 – 55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0,449</a:t>
                      </a:r>
                      <a:r>
                        <a:rPr lang="en-US" sz="650" kern="100" baseline="30000">
                          <a:effectLst/>
                        </a:rPr>
                        <a:t>c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45 ± 5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43 – 48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>
                          <a:effectLst/>
                        </a:rPr>
                        <a:t>48 ± 8</a:t>
                      </a:r>
                      <a:r>
                        <a:rPr lang="en-US" sz="650" kern="100">
                          <a:effectLst/>
                        </a:rPr>
                        <a:t> (</a:t>
                      </a:r>
                      <a:r>
                        <a:rPr lang="ru-RU" sz="650" kern="100">
                          <a:effectLst/>
                        </a:rPr>
                        <a:t>44 – 51</a:t>
                      </a:r>
                      <a:r>
                        <a:rPr lang="en-US" sz="650" kern="100">
                          <a:effectLst/>
                        </a:rPr>
                        <a:t>)</a:t>
                      </a:r>
                      <a:endParaRPr lang="en-US" sz="6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650" kern="100" dirty="0">
                          <a:effectLst/>
                        </a:rPr>
                        <a:t>0,337</a:t>
                      </a:r>
                      <a:r>
                        <a:rPr lang="en-US" sz="650" kern="100" baseline="30000" dirty="0">
                          <a:effectLst/>
                        </a:rPr>
                        <a:t>c</a:t>
                      </a:r>
                      <a:endParaRPr lang="en-US" sz="6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6" marR="40936" marT="0" marB="0" anchor="ctr"/>
                </a:tc>
                <a:extLst>
                  <a:ext uri="{0D108BD9-81ED-4DB2-BD59-A6C34878D82A}">
                    <a16:rowId xmlns:a16="http://schemas.microsoft.com/office/drawing/2014/main" val="3398287310"/>
                  </a:ext>
                </a:extLst>
              </a:tr>
            </a:tbl>
          </a:graphicData>
        </a:graphic>
      </p:graphicFrame>
      <p:sp>
        <p:nvSpPr>
          <p:cNvPr id="20" name="Rectangle 6"/>
          <p:cNvSpPr/>
          <p:nvPr/>
        </p:nvSpPr>
        <p:spPr>
          <a:xfrm>
            <a:off x="173448" y="4963438"/>
            <a:ext cx="12018552" cy="588418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T</a:t>
            </a:r>
            <a:r>
              <a:rPr lang="en-US" sz="1600" dirty="0" smtClean="0"/>
              <a:t>he </a:t>
            </a:r>
            <a:r>
              <a:rPr lang="en-US" sz="1600" dirty="0"/>
              <a:t>following sensitive parameters including birth weight, length of </a:t>
            </a:r>
            <a:r>
              <a:rPr lang="en-US" sz="1600" dirty="0" smtClean="0"/>
              <a:t>stay </a:t>
            </a:r>
            <a:r>
              <a:rPr lang="en-US" sz="1600" dirty="0"/>
              <a:t>in the hospital, NT-</a:t>
            </a:r>
            <a:r>
              <a:rPr lang="en-US" sz="1600" dirty="0" err="1"/>
              <a:t>proBNP</a:t>
            </a:r>
            <a:r>
              <a:rPr lang="en-US" sz="1600" dirty="0"/>
              <a:t> </a:t>
            </a:r>
            <a:r>
              <a:rPr lang="en-US" sz="1600" dirty="0" smtClean="0"/>
              <a:t>and PCT </a:t>
            </a:r>
            <a:r>
              <a:rPr lang="en-US" sz="1600" dirty="0"/>
              <a:t>levels, amount of blood loss and development of liver failure which may represent prognostic factors for AKI development in postoperative </a:t>
            </a:r>
            <a:r>
              <a:rPr lang="en-US" sz="1600" dirty="0" smtClean="0"/>
              <a:t>period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2947</TotalTime>
  <Words>768</Words>
  <Application>Microsoft Office PowerPoint</Application>
  <PresentationFormat>Широкоэкранный</PresentationFormat>
  <Paragraphs>144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Презентация PowerPoint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user</cp:lastModifiedBy>
  <cp:revision>57</cp:revision>
  <dcterms:created xsi:type="dcterms:W3CDTF">2019-06-13T12:30:18Z</dcterms:created>
  <dcterms:modified xsi:type="dcterms:W3CDTF">2024-04-02T16:25:56Z</dcterms:modified>
</cp:coreProperties>
</file>