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90" r:id="rId2"/>
    <p:sldId id="285" r:id="rId3"/>
    <p:sldId id="286" r:id="rId4"/>
  </p:sldIdLst>
  <p:sldSz cx="6858000" cy="9906000" type="A4"/>
  <p:notesSz cx="6888163" cy="10020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37" autoAdjust="0"/>
    <p:restoredTop sz="94660"/>
  </p:normalViewPr>
  <p:slideViewPr>
    <p:cSldViewPr snapToGrid="0">
      <p:cViewPr>
        <p:scale>
          <a:sx n="130" d="100"/>
          <a:sy n="130" d="100"/>
        </p:scale>
        <p:origin x="821" y="-17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4870" cy="502214"/>
          </a:xfrm>
          <a:prstGeom prst="rect">
            <a:avLst/>
          </a:prstGeom>
        </p:spPr>
        <p:txBody>
          <a:bodyPr vert="horz" lIns="92002" tIns="46002" rIns="92002" bIns="4600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9" y="1"/>
            <a:ext cx="2984870" cy="502214"/>
          </a:xfrm>
          <a:prstGeom prst="rect">
            <a:avLst/>
          </a:prstGeom>
        </p:spPr>
        <p:txBody>
          <a:bodyPr vert="horz" lIns="92002" tIns="46002" rIns="92002" bIns="46002" rtlCol="0"/>
          <a:lstStyle>
            <a:lvl1pPr algn="r">
              <a:defRPr sz="1200"/>
            </a:lvl1pPr>
          </a:lstStyle>
          <a:p>
            <a:fld id="{C2D5F94C-05E5-43D5-B95D-182863C8F560}" type="datetimeFigureOut">
              <a:rPr kumimoji="1" lang="ja-JP" altLang="en-US" smtClean="0"/>
              <a:t>2021/3/16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3300" y="1252538"/>
            <a:ext cx="23415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02" tIns="46002" rIns="92002" bIns="4600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2220"/>
            <a:ext cx="5510530" cy="3945743"/>
          </a:xfrm>
          <a:prstGeom prst="rect">
            <a:avLst/>
          </a:prstGeom>
        </p:spPr>
        <p:txBody>
          <a:bodyPr vert="horz" lIns="92002" tIns="46002" rIns="92002" bIns="4600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518086"/>
            <a:ext cx="2984870" cy="502214"/>
          </a:xfrm>
          <a:prstGeom prst="rect">
            <a:avLst/>
          </a:prstGeom>
        </p:spPr>
        <p:txBody>
          <a:bodyPr vert="horz" lIns="92002" tIns="46002" rIns="92002" bIns="4600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9" y="9518086"/>
            <a:ext cx="2984870" cy="502214"/>
          </a:xfrm>
          <a:prstGeom prst="rect">
            <a:avLst/>
          </a:prstGeom>
        </p:spPr>
        <p:txBody>
          <a:bodyPr vert="horz" lIns="92002" tIns="46002" rIns="92002" bIns="46002" rtlCol="0" anchor="b"/>
          <a:lstStyle>
            <a:lvl1pPr algn="r">
              <a:defRPr sz="1200"/>
            </a:lvl1pPr>
          </a:lstStyle>
          <a:p>
            <a:fld id="{A7A0E93A-0024-4D92-9C33-D5172058B5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1433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C588-4B1E-4446-B2C8-A48302FE5173}" type="datetimeFigureOut">
              <a:rPr kumimoji="1" lang="ja-JP" altLang="en-US" smtClean="0"/>
              <a:t>2021/3/16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424A8-F3A5-4FB2-A0BD-669918E0DE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3533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C588-4B1E-4446-B2C8-A48302FE5173}" type="datetimeFigureOut">
              <a:rPr kumimoji="1" lang="ja-JP" altLang="en-US" smtClean="0"/>
              <a:t>2021/3/16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424A8-F3A5-4FB2-A0BD-669918E0DE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8762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C588-4B1E-4446-B2C8-A48302FE5173}" type="datetimeFigureOut">
              <a:rPr kumimoji="1" lang="ja-JP" altLang="en-US" smtClean="0"/>
              <a:t>2021/3/16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424A8-F3A5-4FB2-A0BD-669918E0DE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2595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C588-4B1E-4446-B2C8-A48302FE5173}" type="datetimeFigureOut">
              <a:rPr kumimoji="1" lang="ja-JP" altLang="en-US" smtClean="0"/>
              <a:t>2021/3/16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424A8-F3A5-4FB2-A0BD-669918E0DE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271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C588-4B1E-4446-B2C8-A48302FE5173}" type="datetimeFigureOut">
              <a:rPr kumimoji="1" lang="ja-JP" altLang="en-US" smtClean="0"/>
              <a:t>2021/3/16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424A8-F3A5-4FB2-A0BD-669918E0DE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3636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C588-4B1E-4446-B2C8-A48302FE5173}" type="datetimeFigureOut">
              <a:rPr kumimoji="1" lang="ja-JP" altLang="en-US" smtClean="0"/>
              <a:t>2021/3/16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424A8-F3A5-4FB2-A0BD-669918E0DE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1741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C588-4B1E-4446-B2C8-A48302FE5173}" type="datetimeFigureOut">
              <a:rPr kumimoji="1" lang="ja-JP" altLang="en-US" smtClean="0"/>
              <a:t>2021/3/16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424A8-F3A5-4FB2-A0BD-669918E0DE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7093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C588-4B1E-4446-B2C8-A48302FE5173}" type="datetimeFigureOut">
              <a:rPr kumimoji="1" lang="ja-JP" altLang="en-US" smtClean="0"/>
              <a:t>2021/3/16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424A8-F3A5-4FB2-A0BD-669918E0DE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9770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C588-4B1E-4446-B2C8-A48302FE5173}" type="datetimeFigureOut">
              <a:rPr kumimoji="1" lang="ja-JP" altLang="en-US" smtClean="0"/>
              <a:t>2021/3/16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424A8-F3A5-4FB2-A0BD-669918E0DE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0610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C588-4B1E-4446-B2C8-A48302FE5173}" type="datetimeFigureOut">
              <a:rPr kumimoji="1" lang="ja-JP" altLang="en-US" smtClean="0"/>
              <a:t>2021/3/16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424A8-F3A5-4FB2-A0BD-669918E0DE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0383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C588-4B1E-4446-B2C8-A48302FE5173}" type="datetimeFigureOut">
              <a:rPr kumimoji="1" lang="ja-JP" altLang="en-US" smtClean="0"/>
              <a:t>2021/3/16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424A8-F3A5-4FB2-A0BD-669918E0DE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1403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3C588-4B1E-4446-B2C8-A48302FE5173}" type="datetimeFigureOut">
              <a:rPr kumimoji="1" lang="ja-JP" altLang="en-US" smtClean="0"/>
              <a:t>2021/3/16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424A8-F3A5-4FB2-A0BD-669918E0DE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6310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8AF2663-6BCB-4E1A-81D6-9DD2D494865C}"/>
              </a:ext>
            </a:extLst>
          </p:cNvPr>
          <p:cNvSpPr txBox="1"/>
          <p:nvPr/>
        </p:nvSpPr>
        <p:spPr>
          <a:xfrm>
            <a:off x="10534" y="-13455"/>
            <a:ext cx="3418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/>
              <a:t>Supplementary</a:t>
            </a:r>
            <a:r>
              <a:rPr lang="ja-JP" altLang="en-US" sz="2000" dirty="0"/>
              <a:t>　</a:t>
            </a:r>
            <a:r>
              <a:rPr lang="en-US" altLang="ja-JP" sz="2000" dirty="0"/>
              <a:t>Figure</a:t>
            </a:r>
            <a:r>
              <a:rPr lang="ja-JP" altLang="en-US" sz="2000" dirty="0"/>
              <a:t> </a:t>
            </a:r>
            <a:r>
              <a:rPr lang="en-US" altLang="ja-JP" sz="2000" dirty="0"/>
              <a:t>1</a:t>
            </a:r>
            <a:r>
              <a:rPr kumimoji="1" lang="en-US" altLang="ja-JP" sz="2000" dirty="0"/>
              <a:t> </a:t>
            </a:r>
            <a:endParaRPr kumimoji="1" lang="ja-JP" altLang="en-US" sz="20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A6CA47B-B51A-43C9-BA6B-F3720800D710}"/>
              </a:ext>
            </a:extLst>
          </p:cNvPr>
          <p:cNvSpPr txBox="1"/>
          <p:nvPr/>
        </p:nvSpPr>
        <p:spPr>
          <a:xfrm>
            <a:off x="922596" y="3017181"/>
            <a:ext cx="5277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0 h 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A1A87D3-A9AB-4320-8E38-2D099A9FC492}"/>
              </a:ext>
            </a:extLst>
          </p:cNvPr>
          <p:cNvSpPr txBox="1"/>
          <p:nvPr/>
        </p:nvSpPr>
        <p:spPr>
          <a:xfrm>
            <a:off x="865689" y="5378896"/>
            <a:ext cx="6415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24 h 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D864FB2-466D-4765-A180-ED38C310EBB8}"/>
              </a:ext>
            </a:extLst>
          </p:cNvPr>
          <p:cNvSpPr txBox="1"/>
          <p:nvPr/>
        </p:nvSpPr>
        <p:spPr>
          <a:xfrm>
            <a:off x="4559242" y="4281203"/>
            <a:ext cx="10534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Serum (-)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E593613-1A72-41B1-87C3-8982908EB626}"/>
              </a:ext>
            </a:extLst>
          </p:cNvPr>
          <p:cNvSpPr txBox="1"/>
          <p:nvPr/>
        </p:nvSpPr>
        <p:spPr>
          <a:xfrm>
            <a:off x="1905173" y="4281203"/>
            <a:ext cx="11047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Serum (+)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70AAE9F7-98E3-48C3-BC12-4C6EFCC62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305" y="2273300"/>
            <a:ext cx="2035259" cy="18000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633F3F8-8AC8-400D-9F6E-614ADF658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8814" y="4658696"/>
            <a:ext cx="2035259" cy="1800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E3496DDB-A67A-43F6-8454-FCF690D31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8939" y="4658696"/>
            <a:ext cx="2036625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90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811B32-C746-4548-ACDB-7A52B59E86DA}"/>
              </a:ext>
            </a:extLst>
          </p:cNvPr>
          <p:cNvSpPr/>
          <p:nvPr/>
        </p:nvSpPr>
        <p:spPr>
          <a:xfrm>
            <a:off x="1542197" y="1491734"/>
            <a:ext cx="65594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ATOH8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52D777E-BAE5-42D9-9A79-0B8DF38CBB72}"/>
              </a:ext>
            </a:extLst>
          </p:cNvPr>
          <p:cNvSpPr/>
          <p:nvPr/>
        </p:nvSpPr>
        <p:spPr>
          <a:xfrm>
            <a:off x="4759118" y="1491734"/>
            <a:ext cx="5934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AXIN2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7DA7EDE-12A5-4D89-9EA1-B44B69B531F9}"/>
              </a:ext>
            </a:extLst>
          </p:cNvPr>
          <p:cNvSpPr/>
          <p:nvPr/>
        </p:nvSpPr>
        <p:spPr>
          <a:xfrm>
            <a:off x="1533380" y="3956443"/>
            <a:ext cx="5934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BNIP3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42DBBD5-FE2B-4AAF-804A-7CD0ED0783F4}"/>
              </a:ext>
            </a:extLst>
          </p:cNvPr>
          <p:cNvSpPr/>
          <p:nvPr/>
        </p:nvSpPr>
        <p:spPr>
          <a:xfrm>
            <a:off x="4771263" y="3956443"/>
            <a:ext cx="5469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CCL2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6FD0751-F968-4EDA-B109-AB33EBC59867}"/>
              </a:ext>
            </a:extLst>
          </p:cNvPr>
          <p:cNvSpPr/>
          <p:nvPr/>
        </p:nvSpPr>
        <p:spPr>
          <a:xfrm>
            <a:off x="1510136" y="6716878"/>
            <a:ext cx="7681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CDKN2C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B5A1F17-1F93-496C-8068-D50649E0D23D}"/>
              </a:ext>
            </a:extLst>
          </p:cNvPr>
          <p:cNvSpPr/>
          <p:nvPr/>
        </p:nvSpPr>
        <p:spPr>
          <a:xfrm>
            <a:off x="4676993" y="6716878"/>
            <a:ext cx="65755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CNTN1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965FD6-979A-4D5D-A226-9334DA9B6CBB}"/>
              </a:ext>
            </a:extLst>
          </p:cNvPr>
          <p:cNvSpPr txBox="1"/>
          <p:nvPr/>
        </p:nvSpPr>
        <p:spPr>
          <a:xfrm>
            <a:off x="1542197" y="3502422"/>
            <a:ext cx="7601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(years)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B384460-8A7A-4772-A7B6-AD140C484EB4}"/>
              </a:ext>
            </a:extLst>
          </p:cNvPr>
          <p:cNvSpPr txBox="1"/>
          <p:nvPr/>
        </p:nvSpPr>
        <p:spPr>
          <a:xfrm>
            <a:off x="561294" y="1467417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C307075-94A5-480F-923B-92576B7D3393}"/>
              </a:ext>
            </a:extLst>
          </p:cNvPr>
          <p:cNvSpPr txBox="1"/>
          <p:nvPr/>
        </p:nvSpPr>
        <p:spPr>
          <a:xfrm>
            <a:off x="4805195" y="3507865"/>
            <a:ext cx="7601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(years)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CE709C3-CF7A-463E-9B24-AA024C622E62}"/>
              </a:ext>
            </a:extLst>
          </p:cNvPr>
          <p:cNvSpPr txBox="1"/>
          <p:nvPr/>
        </p:nvSpPr>
        <p:spPr>
          <a:xfrm>
            <a:off x="3807959" y="1464698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AE1E848-AE09-483A-9873-F9B3A771B8C3}"/>
              </a:ext>
            </a:extLst>
          </p:cNvPr>
          <p:cNvSpPr txBox="1"/>
          <p:nvPr/>
        </p:nvSpPr>
        <p:spPr>
          <a:xfrm>
            <a:off x="558571" y="3938480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30F6690-BE91-43EE-9550-59D664636E3E}"/>
              </a:ext>
            </a:extLst>
          </p:cNvPr>
          <p:cNvSpPr txBox="1"/>
          <p:nvPr/>
        </p:nvSpPr>
        <p:spPr>
          <a:xfrm>
            <a:off x="3805236" y="3935761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30B1C31-BA16-41D9-B07B-08B48E3A1BEC}"/>
              </a:ext>
            </a:extLst>
          </p:cNvPr>
          <p:cNvSpPr txBox="1"/>
          <p:nvPr/>
        </p:nvSpPr>
        <p:spPr>
          <a:xfrm>
            <a:off x="1539475" y="6136768"/>
            <a:ext cx="7601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(years)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0C9DB1D-D011-445A-BD05-32B4FA7BF8E8}"/>
              </a:ext>
            </a:extLst>
          </p:cNvPr>
          <p:cNvSpPr txBox="1"/>
          <p:nvPr/>
        </p:nvSpPr>
        <p:spPr>
          <a:xfrm>
            <a:off x="4826961" y="6134045"/>
            <a:ext cx="7601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(years)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74C710D7-D8AE-4D05-806D-7EAF194A7753}"/>
              </a:ext>
            </a:extLst>
          </p:cNvPr>
          <p:cNvSpPr txBox="1"/>
          <p:nvPr/>
        </p:nvSpPr>
        <p:spPr>
          <a:xfrm>
            <a:off x="555848" y="6687130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8F03CD7D-63C3-4C72-BED6-FEED41FB3513}"/>
              </a:ext>
            </a:extLst>
          </p:cNvPr>
          <p:cNvSpPr txBox="1"/>
          <p:nvPr/>
        </p:nvSpPr>
        <p:spPr>
          <a:xfrm>
            <a:off x="3802513" y="6684411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1A801A3-CDF1-4832-ACE4-932439C53F60}"/>
              </a:ext>
            </a:extLst>
          </p:cNvPr>
          <p:cNvSpPr txBox="1"/>
          <p:nvPr/>
        </p:nvSpPr>
        <p:spPr>
          <a:xfrm>
            <a:off x="1536753" y="8705794"/>
            <a:ext cx="7601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(years)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A9569CD-6AC0-45CD-99C6-E8B8F8B6D2E4}"/>
              </a:ext>
            </a:extLst>
          </p:cNvPr>
          <p:cNvSpPr txBox="1"/>
          <p:nvPr/>
        </p:nvSpPr>
        <p:spPr>
          <a:xfrm>
            <a:off x="4709940" y="8711237"/>
            <a:ext cx="7601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(years)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DBE21CAC-4764-48B9-A22F-893BF6CB3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96" y="1874342"/>
            <a:ext cx="2700000" cy="1630520"/>
          </a:xfrm>
          <a:prstGeom prst="rect">
            <a:avLst/>
          </a:prstGeom>
        </p:spPr>
      </p:pic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A74BDF57-FF8C-4DB6-AE2B-FF8802286AF0}"/>
              </a:ext>
            </a:extLst>
          </p:cNvPr>
          <p:cNvSpPr/>
          <p:nvPr/>
        </p:nvSpPr>
        <p:spPr>
          <a:xfrm rot="16200000">
            <a:off x="-123726" y="2495092"/>
            <a:ext cx="123623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Survival</a:t>
            </a:r>
            <a:r>
              <a:rPr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probability (%)</a:t>
            </a:r>
            <a:endParaRPr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F4F9640-B70B-486D-89F6-2C9A9CEE6BA9}"/>
              </a:ext>
            </a:extLst>
          </p:cNvPr>
          <p:cNvSpPr txBox="1"/>
          <p:nvPr/>
        </p:nvSpPr>
        <p:spPr>
          <a:xfrm>
            <a:off x="1484735" y="3060337"/>
            <a:ext cx="1907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Generalized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Wilcoxon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p=0.2839</a:t>
            </a:r>
          </a:p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Long-rank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p=0.4204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C4F9B911-C876-49F2-99B6-6F9B718091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078" y="1882809"/>
            <a:ext cx="2700000" cy="1630520"/>
          </a:xfrm>
          <a:prstGeom prst="rect">
            <a:avLst/>
          </a:prstGeom>
        </p:spPr>
      </p:pic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D45B899C-F560-44FA-8D7B-7D978939BF45}"/>
              </a:ext>
            </a:extLst>
          </p:cNvPr>
          <p:cNvSpPr/>
          <p:nvPr/>
        </p:nvSpPr>
        <p:spPr>
          <a:xfrm rot="16200000">
            <a:off x="3139272" y="2500535"/>
            <a:ext cx="123623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Survival</a:t>
            </a:r>
            <a:r>
              <a:rPr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probability (%)</a:t>
            </a:r>
            <a:endParaRPr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C6261CA-805F-4FD9-A384-6856B0D5AEB6}"/>
              </a:ext>
            </a:extLst>
          </p:cNvPr>
          <p:cNvSpPr txBox="1"/>
          <p:nvPr/>
        </p:nvSpPr>
        <p:spPr>
          <a:xfrm>
            <a:off x="4757937" y="3062760"/>
            <a:ext cx="1907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Generalized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Wilcoxon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p=0.2785</a:t>
            </a:r>
          </a:p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Long-rank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p=0.4160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図 39">
            <a:extLst>
              <a:ext uri="{FF2B5EF4-FFF2-40B4-BE49-F238E27FC236}">
                <a16:creationId xmlns:a16="http://schemas.microsoft.com/office/drawing/2014/main" id="{AFBFCEBC-3E21-4D87-9AD2-04605C9032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47" y="4515280"/>
            <a:ext cx="2700000" cy="1630520"/>
          </a:xfrm>
          <a:prstGeom prst="rect">
            <a:avLst/>
          </a:prstGeom>
        </p:spPr>
      </p:pic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412802D8-4B99-4305-B799-38D43A1DBBC9}"/>
              </a:ext>
            </a:extLst>
          </p:cNvPr>
          <p:cNvSpPr/>
          <p:nvPr/>
        </p:nvSpPr>
        <p:spPr>
          <a:xfrm rot="16200000">
            <a:off x="-126448" y="5129438"/>
            <a:ext cx="123623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Survival</a:t>
            </a:r>
            <a:r>
              <a:rPr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probability (%)</a:t>
            </a:r>
            <a:endParaRPr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7BD2A1E-6112-4486-B535-4C748DEC7180}"/>
              </a:ext>
            </a:extLst>
          </p:cNvPr>
          <p:cNvSpPr txBox="1"/>
          <p:nvPr/>
        </p:nvSpPr>
        <p:spPr>
          <a:xfrm>
            <a:off x="1498968" y="5700403"/>
            <a:ext cx="1907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Generalized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Wilcoxon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p=0.1836</a:t>
            </a:r>
          </a:p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Long-rank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p=0.2238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9EFD6A0D-2B96-412E-B495-E2D26DA778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323" y="4497589"/>
            <a:ext cx="2700000" cy="1630520"/>
          </a:xfrm>
          <a:prstGeom prst="rect">
            <a:avLst/>
          </a:prstGeom>
        </p:spPr>
      </p:pic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E08FFF3D-F302-4E38-9E23-A50AE101F8D7}"/>
              </a:ext>
            </a:extLst>
          </p:cNvPr>
          <p:cNvSpPr/>
          <p:nvPr/>
        </p:nvSpPr>
        <p:spPr>
          <a:xfrm rot="16200000">
            <a:off x="3161038" y="5126715"/>
            <a:ext cx="123623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Survival</a:t>
            </a:r>
            <a:r>
              <a:rPr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probability (%)</a:t>
            </a:r>
            <a:endParaRPr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4259788-5BF1-4192-8000-74F8A7FDE65F}"/>
              </a:ext>
            </a:extLst>
          </p:cNvPr>
          <p:cNvSpPr txBox="1"/>
          <p:nvPr/>
        </p:nvSpPr>
        <p:spPr>
          <a:xfrm>
            <a:off x="4787473" y="5683677"/>
            <a:ext cx="1907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Generalized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Wilcoxon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p=0.0328</a:t>
            </a:r>
          </a:p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Long-rank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p=0.1194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図 47">
            <a:extLst>
              <a:ext uri="{FF2B5EF4-FFF2-40B4-BE49-F238E27FC236}">
                <a16:creationId xmlns:a16="http://schemas.microsoft.com/office/drawing/2014/main" id="{F781E035-E947-478E-A87A-11BBC17B24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61" y="7068732"/>
            <a:ext cx="2700000" cy="1630520"/>
          </a:xfrm>
          <a:prstGeom prst="rect">
            <a:avLst/>
          </a:prstGeom>
        </p:spPr>
      </p:pic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DF3767EC-5433-4753-8D0D-FCDC228C126D}"/>
              </a:ext>
            </a:extLst>
          </p:cNvPr>
          <p:cNvSpPr/>
          <p:nvPr/>
        </p:nvSpPr>
        <p:spPr>
          <a:xfrm rot="16200000">
            <a:off x="-129170" y="7698464"/>
            <a:ext cx="123623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Survival</a:t>
            </a:r>
            <a:r>
              <a:rPr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probability (%)</a:t>
            </a:r>
            <a:endParaRPr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CB145D6D-39FA-4363-B197-3268374E0D6F}"/>
              </a:ext>
            </a:extLst>
          </p:cNvPr>
          <p:cNvSpPr txBox="1"/>
          <p:nvPr/>
        </p:nvSpPr>
        <p:spPr>
          <a:xfrm>
            <a:off x="1477196" y="8248692"/>
            <a:ext cx="1907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Generalized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Wilcoxon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p=0.1919</a:t>
            </a:r>
          </a:p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Long-rank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p=0.4007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422D2586-6D5C-4642-AD19-18002E2F8B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938" y="7112369"/>
            <a:ext cx="2700000" cy="1630520"/>
          </a:xfrm>
          <a:prstGeom prst="rect">
            <a:avLst/>
          </a:prstGeom>
        </p:spPr>
      </p:pic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B08E7BE0-CE26-41E8-8873-C9FFBAB4382C}"/>
              </a:ext>
            </a:extLst>
          </p:cNvPr>
          <p:cNvSpPr/>
          <p:nvPr/>
        </p:nvSpPr>
        <p:spPr>
          <a:xfrm rot="16200000">
            <a:off x="3044017" y="7703907"/>
            <a:ext cx="123623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Survival</a:t>
            </a:r>
            <a:r>
              <a:rPr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probability (%)</a:t>
            </a:r>
            <a:endParaRPr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2EF301E4-5B3E-4E30-B6A0-E128204BDB9F}"/>
              </a:ext>
            </a:extLst>
          </p:cNvPr>
          <p:cNvSpPr txBox="1"/>
          <p:nvPr/>
        </p:nvSpPr>
        <p:spPr>
          <a:xfrm>
            <a:off x="4653975" y="8287275"/>
            <a:ext cx="1907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Generalized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Wilcoxon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p=0.2951</a:t>
            </a:r>
          </a:p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Long-rank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p=0.4420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380E4DF-CA86-4F36-B7A1-E7AF1629BA52}"/>
              </a:ext>
            </a:extLst>
          </p:cNvPr>
          <p:cNvSpPr txBox="1"/>
          <p:nvPr/>
        </p:nvSpPr>
        <p:spPr>
          <a:xfrm>
            <a:off x="35934" y="24645"/>
            <a:ext cx="3116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/>
              <a:t>Supplementary Figure</a:t>
            </a:r>
            <a:r>
              <a:rPr lang="ja-JP" altLang="en-US" sz="2000" dirty="0"/>
              <a:t> </a:t>
            </a:r>
            <a:r>
              <a:rPr lang="en-US" altLang="ja-JP" sz="2000" dirty="0"/>
              <a:t>2</a:t>
            </a:r>
            <a:r>
              <a:rPr kumimoji="1" lang="en-US" altLang="ja-JP" sz="2000" dirty="0"/>
              <a:t> </a:t>
            </a:r>
            <a:endParaRPr kumimoji="1" lang="ja-JP" altLang="en-US" sz="2000" dirty="0"/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BF4D8CAB-7B19-4AA9-BFA0-62F0DCC9DD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1810" y="1888387"/>
            <a:ext cx="1125464" cy="369637"/>
          </a:xfrm>
          <a:prstGeom prst="rect">
            <a:avLst/>
          </a:prstGeom>
        </p:spPr>
      </p:pic>
      <p:pic>
        <p:nvPicPr>
          <p:cNvPr id="65" name="図 64">
            <a:extLst>
              <a:ext uri="{FF2B5EF4-FFF2-40B4-BE49-F238E27FC236}">
                <a16:creationId xmlns:a16="http://schemas.microsoft.com/office/drawing/2014/main" id="{2822F1ED-5D4E-4E9E-A11D-314944F604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9496" y="1874531"/>
            <a:ext cx="1125464" cy="369637"/>
          </a:xfrm>
          <a:prstGeom prst="rect">
            <a:avLst/>
          </a:prstGeom>
        </p:spPr>
      </p:pic>
      <p:pic>
        <p:nvPicPr>
          <p:cNvPr id="68" name="図 67">
            <a:extLst>
              <a:ext uri="{FF2B5EF4-FFF2-40B4-BE49-F238E27FC236}">
                <a16:creationId xmlns:a16="http://schemas.microsoft.com/office/drawing/2014/main" id="{5ACDAD14-E305-4733-BA84-17AD1834BD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1810" y="4479187"/>
            <a:ext cx="1125464" cy="369637"/>
          </a:xfrm>
          <a:prstGeom prst="rect">
            <a:avLst/>
          </a:prstGeom>
        </p:spPr>
      </p:pic>
      <p:pic>
        <p:nvPicPr>
          <p:cNvPr id="69" name="図 68">
            <a:extLst>
              <a:ext uri="{FF2B5EF4-FFF2-40B4-BE49-F238E27FC236}">
                <a16:creationId xmlns:a16="http://schemas.microsoft.com/office/drawing/2014/main" id="{E14FD745-772C-4E44-97F0-17E85AE9F3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4733" y="4465331"/>
            <a:ext cx="1125464" cy="369637"/>
          </a:xfrm>
          <a:prstGeom prst="rect">
            <a:avLst/>
          </a:prstGeom>
        </p:spPr>
      </p:pic>
      <p:pic>
        <p:nvPicPr>
          <p:cNvPr id="70" name="図 69">
            <a:extLst>
              <a:ext uri="{FF2B5EF4-FFF2-40B4-BE49-F238E27FC236}">
                <a16:creationId xmlns:a16="http://schemas.microsoft.com/office/drawing/2014/main" id="{5CF61266-302A-4B7A-92D6-C307B74043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4510" y="7031887"/>
            <a:ext cx="1125464" cy="369637"/>
          </a:xfrm>
          <a:prstGeom prst="rect">
            <a:avLst/>
          </a:prstGeom>
        </p:spPr>
      </p:pic>
      <p:pic>
        <p:nvPicPr>
          <p:cNvPr id="71" name="図 70">
            <a:extLst>
              <a:ext uri="{FF2B5EF4-FFF2-40B4-BE49-F238E27FC236}">
                <a16:creationId xmlns:a16="http://schemas.microsoft.com/office/drawing/2014/main" id="{D09B7351-4E4D-4A0D-AC0C-CA6A37C0A0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7903" y="7018031"/>
            <a:ext cx="1125464" cy="36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82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811B32-C746-4548-ACDB-7A52B59E86DA}"/>
              </a:ext>
            </a:extLst>
          </p:cNvPr>
          <p:cNvSpPr/>
          <p:nvPr/>
        </p:nvSpPr>
        <p:spPr>
          <a:xfrm>
            <a:off x="1542197" y="1491734"/>
            <a:ext cx="64793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EGLN3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52D777E-BAE5-42D9-9A79-0B8DF38CBB72}"/>
              </a:ext>
            </a:extLst>
          </p:cNvPr>
          <p:cNvSpPr/>
          <p:nvPr/>
        </p:nvSpPr>
        <p:spPr>
          <a:xfrm>
            <a:off x="4759118" y="1491734"/>
            <a:ext cx="40427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ID2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7DA7EDE-12A5-4D89-9EA1-B44B69B531F9}"/>
              </a:ext>
            </a:extLst>
          </p:cNvPr>
          <p:cNvSpPr/>
          <p:nvPr/>
        </p:nvSpPr>
        <p:spPr>
          <a:xfrm>
            <a:off x="1533380" y="3956443"/>
            <a:ext cx="88517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SERPINB3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42DBBD5-FE2B-4AAF-804A-7CD0ED0783F4}"/>
              </a:ext>
            </a:extLst>
          </p:cNvPr>
          <p:cNvSpPr/>
          <p:nvPr/>
        </p:nvSpPr>
        <p:spPr>
          <a:xfrm>
            <a:off x="4771263" y="3956443"/>
            <a:ext cx="68800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S100A8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965FD6-979A-4D5D-A226-9334DA9B6CBB}"/>
              </a:ext>
            </a:extLst>
          </p:cNvPr>
          <p:cNvSpPr txBox="1"/>
          <p:nvPr/>
        </p:nvSpPr>
        <p:spPr>
          <a:xfrm>
            <a:off x="1542197" y="3502422"/>
            <a:ext cx="7601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(years)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B384460-8A7A-4772-A7B6-AD140C484EB4}"/>
              </a:ext>
            </a:extLst>
          </p:cNvPr>
          <p:cNvSpPr txBox="1"/>
          <p:nvPr/>
        </p:nvSpPr>
        <p:spPr>
          <a:xfrm>
            <a:off x="561294" y="1467417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C307075-94A5-480F-923B-92576B7D3393}"/>
              </a:ext>
            </a:extLst>
          </p:cNvPr>
          <p:cNvSpPr txBox="1"/>
          <p:nvPr/>
        </p:nvSpPr>
        <p:spPr>
          <a:xfrm>
            <a:off x="4805195" y="3507865"/>
            <a:ext cx="7601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(years)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CE709C3-CF7A-463E-9B24-AA024C622E62}"/>
              </a:ext>
            </a:extLst>
          </p:cNvPr>
          <p:cNvSpPr txBox="1"/>
          <p:nvPr/>
        </p:nvSpPr>
        <p:spPr>
          <a:xfrm>
            <a:off x="3807959" y="1464698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AE1E848-AE09-483A-9873-F9B3A771B8C3}"/>
              </a:ext>
            </a:extLst>
          </p:cNvPr>
          <p:cNvSpPr txBox="1"/>
          <p:nvPr/>
        </p:nvSpPr>
        <p:spPr>
          <a:xfrm>
            <a:off x="558571" y="3938480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30F6690-BE91-43EE-9550-59D664636E3E}"/>
              </a:ext>
            </a:extLst>
          </p:cNvPr>
          <p:cNvSpPr txBox="1"/>
          <p:nvPr/>
        </p:nvSpPr>
        <p:spPr>
          <a:xfrm>
            <a:off x="3805236" y="3935761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30B1C31-BA16-41D9-B07B-08B48E3A1BEC}"/>
              </a:ext>
            </a:extLst>
          </p:cNvPr>
          <p:cNvSpPr txBox="1"/>
          <p:nvPr/>
        </p:nvSpPr>
        <p:spPr>
          <a:xfrm>
            <a:off x="1539475" y="6136768"/>
            <a:ext cx="7601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(years)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0C9DB1D-D011-445A-BD05-32B4FA7BF8E8}"/>
              </a:ext>
            </a:extLst>
          </p:cNvPr>
          <p:cNvSpPr txBox="1"/>
          <p:nvPr/>
        </p:nvSpPr>
        <p:spPr>
          <a:xfrm>
            <a:off x="4826961" y="6134045"/>
            <a:ext cx="7601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(years)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68C08FE6-BDFB-497F-9920-7D0AA546AB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81" y="1886455"/>
            <a:ext cx="2700000" cy="1630520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EE22A50-0296-403E-9764-71911B3709C8}"/>
              </a:ext>
            </a:extLst>
          </p:cNvPr>
          <p:cNvSpPr/>
          <p:nvPr/>
        </p:nvSpPr>
        <p:spPr>
          <a:xfrm rot="16200000">
            <a:off x="-123726" y="2495092"/>
            <a:ext cx="123623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Survival</a:t>
            </a:r>
            <a:r>
              <a:rPr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probability (%)</a:t>
            </a:r>
            <a:endParaRPr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2F91806-D8D4-42C9-9B84-9FDEA829314C}"/>
              </a:ext>
            </a:extLst>
          </p:cNvPr>
          <p:cNvSpPr txBox="1"/>
          <p:nvPr/>
        </p:nvSpPr>
        <p:spPr>
          <a:xfrm>
            <a:off x="1502229" y="3062954"/>
            <a:ext cx="2147438" cy="339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Generalized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Wilcoxon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p=0.1833</a:t>
            </a:r>
          </a:p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Long-rank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p=0.2135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E8E22A2B-DE12-45A2-B41D-68D703380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09" y="1907362"/>
            <a:ext cx="2700000" cy="1630520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6E3DC1D-F6EB-4842-8416-7707F532F850}"/>
              </a:ext>
            </a:extLst>
          </p:cNvPr>
          <p:cNvSpPr/>
          <p:nvPr/>
        </p:nvSpPr>
        <p:spPr>
          <a:xfrm rot="16200000">
            <a:off x="3139272" y="2500535"/>
            <a:ext cx="123623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Survival</a:t>
            </a:r>
            <a:r>
              <a:rPr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probability (%)</a:t>
            </a:r>
            <a:endParaRPr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6A74A9B-0CE3-42CE-9561-733FDD3EE901}"/>
              </a:ext>
            </a:extLst>
          </p:cNvPr>
          <p:cNvSpPr txBox="1"/>
          <p:nvPr/>
        </p:nvSpPr>
        <p:spPr>
          <a:xfrm>
            <a:off x="4761645" y="3077630"/>
            <a:ext cx="1907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Generalized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Wilcoxon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p=0.3800</a:t>
            </a:r>
          </a:p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Long-rank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p=0.6235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721C3B7D-CC44-42AE-981D-31D2784C56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64" y="4496867"/>
            <a:ext cx="2700000" cy="1630520"/>
          </a:xfrm>
          <a:prstGeom prst="rect">
            <a:avLst/>
          </a:prstGeom>
        </p:spPr>
      </p:pic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7A13B91C-E9A1-4BE7-A6A0-E88C50A69826}"/>
              </a:ext>
            </a:extLst>
          </p:cNvPr>
          <p:cNvSpPr/>
          <p:nvPr/>
        </p:nvSpPr>
        <p:spPr>
          <a:xfrm rot="16200000">
            <a:off x="-126448" y="5129438"/>
            <a:ext cx="123623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Survival</a:t>
            </a:r>
            <a:r>
              <a:rPr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probability (%)</a:t>
            </a:r>
            <a:endParaRPr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A702432-CB3B-4A77-8A5C-235461A169A4}"/>
              </a:ext>
            </a:extLst>
          </p:cNvPr>
          <p:cNvSpPr txBox="1"/>
          <p:nvPr/>
        </p:nvSpPr>
        <p:spPr>
          <a:xfrm>
            <a:off x="1502774" y="5681254"/>
            <a:ext cx="1907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Generalized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Wilcoxon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p=0.9925</a:t>
            </a:r>
          </a:p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Long-rank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p=0.8651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852A27F4-3090-4C9B-B954-3B69A0CC1C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840" y="4517624"/>
            <a:ext cx="2700000" cy="1630520"/>
          </a:xfrm>
          <a:prstGeom prst="rect">
            <a:avLst/>
          </a:prstGeom>
        </p:spPr>
      </p:pic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DF1C3BE2-9EDF-4FDA-97E4-8D2B96E9B3A0}"/>
              </a:ext>
            </a:extLst>
          </p:cNvPr>
          <p:cNvSpPr/>
          <p:nvPr/>
        </p:nvSpPr>
        <p:spPr>
          <a:xfrm rot="16200000">
            <a:off x="3161038" y="5126715"/>
            <a:ext cx="123623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Survival</a:t>
            </a:r>
            <a:r>
              <a:rPr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probability (%)</a:t>
            </a:r>
            <a:endParaRPr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C32E917-2009-49E3-B068-9460039887E1}"/>
              </a:ext>
            </a:extLst>
          </p:cNvPr>
          <p:cNvSpPr txBox="1"/>
          <p:nvPr/>
        </p:nvSpPr>
        <p:spPr>
          <a:xfrm>
            <a:off x="4775018" y="5703029"/>
            <a:ext cx="1907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Generalized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Wilcoxon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p=0.5563</a:t>
            </a:r>
          </a:p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Long-rank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Test:</a:t>
            </a:r>
            <a:r>
              <a: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p=0.5236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321EF904-7CD5-40ED-BAE9-E7B7ADDD2A19}"/>
              </a:ext>
            </a:extLst>
          </p:cNvPr>
          <p:cNvSpPr txBox="1"/>
          <p:nvPr/>
        </p:nvSpPr>
        <p:spPr>
          <a:xfrm>
            <a:off x="35934" y="24645"/>
            <a:ext cx="3116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/>
              <a:t>Supplementary Figure</a:t>
            </a:r>
            <a:r>
              <a:rPr lang="ja-JP" altLang="en-US" sz="2000" dirty="0"/>
              <a:t> </a:t>
            </a:r>
            <a:r>
              <a:rPr lang="en-US" altLang="ja-JP" sz="2000" dirty="0"/>
              <a:t>2</a:t>
            </a:r>
            <a:r>
              <a:rPr kumimoji="1" lang="en-US" altLang="ja-JP" sz="2000" dirty="0"/>
              <a:t> </a:t>
            </a:r>
            <a:endParaRPr kumimoji="1" lang="ja-JP" altLang="en-US" sz="2000" dirty="0"/>
          </a:p>
        </p:txBody>
      </p:sp>
      <p:pic>
        <p:nvPicPr>
          <p:cNvPr id="41" name="図 40">
            <a:extLst>
              <a:ext uri="{FF2B5EF4-FFF2-40B4-BE49-F238E27FC236}">
                <a16:creationId xmlns:a16="http://schemas.microsoft.com/office/drawing/2014/main" id="{23DD1F47-2EDF-4252-B494-2271E1AA98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1810" y="4479187"/>
            <a:ext cx="1125464" cy="369637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2779D3CD-6636-4ADB-9426-B89D554FB7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5230" y="4465331"/>
            <a:ext cx="1125464" cy="369637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CAE0556B-59DC-478C-BB98-E6E199AC37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6565" y="1955047"/>
            <a:ext cx="1125464" cy="369637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09552766-6EC5-4129-96AE-E71624EB82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9990" y="1941191"/>
            <a:ext cx="1125464" cy="36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867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5257</TotalTime>
  <Words>238</Words>
  <Application>Microsoft Office PowerPoint</Application>
  <PresentationFormat>A4 210 x 297 mm</PresentationFormat>
  <Paragraphs>67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ＭＳ Ｐゴシック</vt:lpstr>
      <vt:lpstr>ＭＳ 明朝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亀山裕泰</dc:creator>
  <cp:lastModifiedBy>owner</cp:lastModifiedBy>
  <cp:revision>236</cp:revision>
  <cp:lastPrinted>2020-12-08T03:59:21Z</cp:lastPrinted>
  <dcterms:created xsi:type="dcterms:W3CDTF">2016-12-12T02:06:20Z</dcterms:created>
  <dcterms:modified xsi:type="dcterms:W3CDTF">2021-03-16T12:02:52Z</dcterms:modified>
</cp:coreProperties>
</file>