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64" r:id="rId2"/>
    <p:sldId id="272" r:id="rId3"/>
    <p:sldId id="281" r:id="rId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9" autoAdjust="0"/>
    <p:restoredTop sz="94660"/>
  </p:normalViewPr>
  <p:slideViewPr>
    <p:cSldViewPr>
      <p:cViewPr varScale="1">
        <p:scale>
          <a:sx n="109" d="100"/>
          <a:sy n="109" d="100"/>
        </p:scale>
        <p:origin x="20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00724580783235"/>
          <c:y val="9.5578885972586763E-2"/>
          <c:w val="0.78218752767992972"/>
          <c:h val="0.653285562955016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Sheet1!$O$9</c:f>
              <c:strCache>
                <c:ptCount val="1"/>
                <c:pt idx="0">
                  <c:v>Total cell count</c:v>
                </c:pt>
              </c:strCache>
            </c:strRef>
          </c:tx>
          <c:spPr>
            <a:solidFill>
              <a:schemeClr val="bg1"/>
            </a:solidFill>
            <a:ln w="19050"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Sheet1!$R$12:$R$19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</c:v>
                  </c:pt>
                  <c:pt idx="2">
                    <c:v>0.2359555042799388</c:v>
                  </c:pt>
                  <c:pt idx="3">
                    <c:v>0.50491748500786415</c:v>
                  </c:pt>
                  <c:pt idx="4">
                    <c:v>0.46071276300966491</c:v>
                  </c:pt>
                  <c:pt idx="5">
                    <c:v>0.87189807317139978</c:v>
                  </c:pt>
                  <c:pt idx="6">
                    <c:v>0.93588193699846534</c:v>
                  </c:pt>
                  <c:pt idx="7">
                    <c:v>0.51109359873380056</c:v>
                  </c:pt>
                </c:numCache>
              </c:numRef>
            </c:plus>
            <c:minus>
              <c:numRef>
                <c:f>Sheet1!$R$12:$R$19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</c:v>
                  </c:pt>
                  <c:pt idx="2">
                    <c:v>0.2359555042799388</c:v>
                  </c:pt>
                  <c:pt idx="3">
                    <c:v>0.50491748500786415</c:v>
                  </c:pt>
                  <c:pt idx="4">
                    <c:v>0.46071276300966491</c:v>
                  </c:pt>
                  <c:pt idx="5">
                    <c:v>0.87189807317139978</c:v>
                  </c:pt>
                  <c:pt idx="6">
                    <c:v>0.93588193699846534</c:v>
                  </c:pt>
                  <c:pt idx="7">
                    <c:v>0.51109359873380056</c:v>
                  </c:pt>
                </c:numCache>
              </c:numRef>
            </c:minus>
          </c:errBars>
          <c:cat>
            <c:strRef>
              <c:f>Sheet1!$L$12:$L$19</c:f>
              <c:strCache>
                <c:ptCount val="8"/>
                <c:pt idx="0">
                  <c:v>Normoxia</c:v>
                </c:pt>
                <c:pt idx="1">
                  <c:v>Hypoxia</c:v>
                </c:pt>
                <c:pt idx="2">
                  <c:v>Normoxia</c:v>
                </c:pt>
                <c:pt idx="3">
                  <c:v>Hypoxia</c:v>
                </c:pt>
                <c:pt idx="4">
                  <c:v>Normoxia</c:v>
                </c:pt>
                <c:pt idx="5">
                  <c:v>Hypoxia</c:v>
                </c:pt>
                <c:pt idx="6">
                  <c:v>Normoxia</c:v>
                </c:pt>
                <c:pt idx="7">
                  <c:v>Hypoxia</c:v>
                </c:pt>
              </c:strCache>
            </c:strRef>
          </c:cat>
          <c:val>
            <c:numRef>
              <c:f>Sheet1!$Q$12:$Q$19</c:f>
              <c:numCache>
                <c:formatCode>0.00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1.7149999999999999</c:v>
                </c:pt>
                <c:pt idx="3">
                  <c:v>1.8549999999999998</c:v>
                </c:pt>
                <c:pt idx="4">
                  <c:v>2.7425000000000002</c:v>
                </c:pt>
                <c:pt idx="5">
                  <c:v>4.1875</c:v>
                </c:pt>
                <c:pt idx="6">
                  <c:v>3.3650000000000002</c:v>
                </c:pt>
                <c:pt idx="7">
                  <c:v>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C5-46C6-ADC0-33A72D7C937D}"/>
            </c:ext>
          </c:extLst>
        </c:ser>
        <c:ser>
          <c:idx val="1"/>
          <c:order val="1"/>
          <c:tx>
            <c:strRef>
              <c:f>Sheet1!$O$21</c:f>
              <c:strCache>
                <c:ptCount val="1"/>
                <c:pt idx="0">
                  <c:v>Live cell count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9050"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Sheet1!$R$24:$R$31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</c:v>
                  </c:pt>
                  <c:pt idx="2">
                    <c:v>0.27695683892079631</c:v>
                  </c:pt>
                  <c:pt idx="3">
                    <c:v>0.27027262162490662</c:v>
                  </c:pt>
                  <c:pt idx="4">
                    <c:v>0.38261814596932003</c:v>
                  </c:pt>
                  <c:pt idx="5">
                    <c:v>0.70568041087426225</c:v>
                  </c:pt>
                  <c:pt idx="6">
                    <c:v>0.68072927254526128</c:v>
                  </c:pt>
                  <c:pt idx="7">
                    <c:v>0.63364130543891606</c:v>
                  </c:pt>
                </c:numCache>
              </c:numRef>
            </c:plus>
            <c:minus>
              <c:numRef>
                <c:f>Sheet1!$R$24:$R$31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</c:v>
                  </c:pt>
                  <c:pt idx="2">
                    <c:v>0.27695683892079631</c:v>
                  </c:pt>
                  <c:pt idx="3">
                    <c:v>0.27027262162490662</c:v>
                  </c:pt>
                  <c:pt idx="4">
                    <c:v>0.38261814596932003</c:v>
                  </c:pt>
                  <c:pt idx="5">
                    <c:v>0.70568041087426225</c:v>
                  </c:pt>
                  <c:pt idx="6">
                    <c:v>0.68072927254526128</c:v>
                  </c:pt>
                  <c:pt idx="7">
                    <c:v>0.63364130543891606</c:v>
                  </c:pt>
                </c:numCache>
              </c:numRef>
            </c:minus>
          </c:errBars>
          <c:cat>
            <c:strRef>
              <c:f>Sheet1!$L$12:$L$19</c:f>
              <c:strCache>
                <c:ptCount val="8"/>
                <c:pt idx="0">
                  <c:v>Normoxia</c:v>
                </c:pt>
                <c:pt idx="1">
                  <c:v>Hypoxia</c:v>
                </c:pt>
                <c:pt idx="2">
                  <c:v>Normoxia</c:v>
                </c:pt>
                <c:pt idx="3">
                  <c:v>Hypoxia</c:v>
                </c:pt>
                <c:pt idx="4">
                  <c:v>Normoxia</c:v>
                </c:pt>
                <c:pt idx="5">
                  <c:v>Hypoxia</c:v>
                </c:pt>
                <c:pt idx="6">
                  <c:v>Normoxia</c:v>
                </c:pt>
                <c:pt idx="7">
                  <c:v>Hypoxia</c:v>
                </c:pt>
              </c:strCache>
            </c:strRef>
          </c:cat>
          <c:val>
            <c:numRef>
              <c:f>Sheet1!$Q$24:$Q$31</c:f>
              <c:numCache>
                <c:formatCode>0.00</c:formatCode>
                <c:ptCount val="8"/>
                <c:pt idx="0">
                  <c:v>0.88</c:v>
                </c:pt>
                <c:pt idx="1">
                  <c:v>0.88</c:v>
                </c:pt>
                <c:pt idx="2">
                  <c:v>1.2648250000000001</c:v>
                </c:pt>
                <c:pt idx="3">
                  <c:v>1.2967</c:v>
                </c:pt>
                <c:pt idx="4">
                  <c:v>1.821475</c:v>
                </c:pt>
                <c:pt idx="5">
                  <c:v>3.501725</c:v>
                </c:pt>
                <c:pt idx="6">
                  <c:v>2.0701499999999999</c:v>
                </c:pt>
                <c:pt idx="7">
                  <c:v>4.0110250000000001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C5-46C6-ADC0-33A72D7C93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1"/>
        <c:overlap val="-100"/>
        <c:axId val="69525888"/>
        <c:axId val="69527808"/>
      </c:barChart>
      <c:barChart>
        <c:barDir val="col"/>
        <c:grouping val="clustered"/>
        <c:varyColors val="0"/>
        <c:ser>
          <c:idx val="2"/>
          <c:order val="2"/>
          <c:tx>
            <c:strRef>
              <c:f>Sheet1!$AE$22</c:f>
              <c:strCache>
                <c:ptCount val="1"/>
                <c:pt idx="0">
                  <c:v>Survival rate</c:v>
                </c:pt>
              </c:strCache>
            </c:strRef>
          </c:tx>
          <c:spPr>
            <a:pattFill prst="pct10">
              <a:fgClr>
                <a:schemeClr val="tx1"/>
              </a:fgClr>
              <a:bgClr>
                <a:schemeClr val="bg1"/>
              </a:bgClr>
            </a:pattFill>
            <a:ln w="19050"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Sheet1!$AJ$24:$AJ$31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</c:v>
                  </c:pt>
                  <c:pt idx="2">
                    <c:v>6.2249497989943663</c:v>
                  </c:pt>
                  <c:pt idx="3">
                    <c:v>5.3599595769619723</c:v>
                  </c:pt>
                  <c:pt idx="4">
                    <c:v>3.0923292192132452</c:v>
                  </c:pt>
                  <c:pt idx="5">
                    <c:v>0.70710678118654913</c:v>
                  </c:pt>
                  <c:pt idx="6">
                    <c:v>3.3040379335998353</c:v>
                  </c:pt>
                  <c:pt idx="7">
                    <c:v>5.5752428945592438</c:v>
                  </c:pt>
                </c:numCache>
              </c:numRef>
            </c:plus>
            <c:minus>
              <c:numRef>
                <c:f>Sheet1!$AJ$24:$AJ$31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</c:v>
                  </c:pt>
                  <c:pt idx="2">
                    <c:v>6.2249497989943663</c:v>
                  </c:pt>
                  <c:pt idx="3">
                    <c:v>5.3599595769619723</c:v>
                  </c:pt>
                  <c:pt idx="4">
                    <c:v>3.0923292192132452</c:v>
                  </c:pt>
                  <c:pt idx="5">
                    <c:v>0.70710678118654913</c:v>
                  </c:pt>
                  <c:pt idx="6">
                    <c:v>3.3040379335998353</c:v>
                  </c:pt>
                  <c:pt idx="7">
                    <c:v>5.5752428945592438</c:v>
                  </c:pt>
                </c:numCache>
              </c:numRef>
            </c:minus>
          </c:errBars>
          <c:val>
            <c:numRef>
              <c:f>Sheet1!$AI$24:$AI$31</c:f>
              <c:numCache>
                <c:formatCode>0.00</c:formatCode>
                <c:ptCount val="8"/>
                <c:pt idx="0">
                  <c:v>88</c:v>
                </c:pt>
                <c:pt idx="1">
                  <c:v>88</c:v>
                </c:pt>
                <c:pt idx="2">
                  <c:v>71.5</c:v>
                </c:pt>
                <c:pt idx="3">
                  <c:v>74.25</c:v>
                </c:pt>
                <c:pt idx="4">
                  <c:v>65.25</c:v>
                </c:pt>
                <c:pt idx="5">
                  <c:v>84</c:v>
                </c:pt>
                <c:pt idx="6">
                  <c:v>59.5</c:v>
                </c:pt>
                <c:pt idx="7">
                  <c:v>72.5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C5-46C6-ADC0-33A72D7C93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-43"/>
        <c:axId val="893631487"/>
        <c:axId val="893639391"/>
      </c:barChart>
      <c:catAx>
        <c:axId val="69525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34925">
            <a:solidFill>
              <a:schemeClr val="tx1"/>
            </a:solidFill>
          </a:ln>
        </c:spPr>
        <c:txPr>
          <a:bodyPr/>
          <a:lstStyle/>
          <a:p>
            <a:pPr>
              <a:defRPr sz="1200" baseline="0">
                <a:latin typeface="Times New Roman" pitchFamily="18" charset="0"/>
              </a:defRPr>
            </a:pPr>
            <a:endParaRPr lang="en-US"/>
          </a:p>
        </c:txPr>
        <c:crossAx val="69527808"/>
        <c:crosses val="autoZero"/>
        <c:auto val="1"/>
        <c:lblAlgn val="ctr"/>
        <c:lblOffset val="100"/>
        <c:noMultiLvlLbl val="0"/>
      </c:catAx>
      <c:valAx>
        <c:axId val="695278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b="1" dirty="0">
                    <a:latin typeface="Times New Roman" pitchFamily="18" charset="0"/>
                    <a:cs typeface="Times New Roman" pitchFamily="18" charset="0"/>
                  </a:rPr>
                  <a:t>Cell count (× </a:t>
                </a:r>
                <a:r>
                  <a:rPr lang="en-US" sz="1100" b="1" dirty="0">
                    <a:effectLst/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en-US" sz="1100" b="1" baseline="30000" dirty="0">
                    <a:effectLst/>
                    <a:latin typeface="Times New Roman" pitchFamily="18" charset="0"/>
                    <a:cs typeface="Times New Roman" pitchFamily="18" charset="0"/>
                  </a:rPr>
                  <a:t>5 </a:t>
                </a:r>
                <a:r>
                  <a:rPr lang="en-US" sz="1100" b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6.6953641114656182E-2"/>
              <c:y val="0.26253007757584185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4925">
            <a:solidFill>
              <a:schemeClr val="tx1"/>
            </a:solidFill>
          </a:ln>
        </c:spPr>
        <c:txPr>
          <a:bodyPr/>
          <a:lstStyle/>
          <a:p>
            <a:pPr>
              <a:defRPr sz="1200" baseline="0">
                <a:latin typeface="Times New Roman" pitchFamily="18" charset="0"/>
              </a:defRPr>
            </a:pPr>
            <a:endParaRPr lang="en-US"/>
          </a:p>
        </c:txPr>
        <c:crossAx val="69525888"/>
        <c:crosses val="autoZero"/>
        <c:crossBetween val="between"/>
      </c:valAx>
      <c:valAx>
        <c:axId val="893639391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n-I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Survival rate (%)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 w="34925"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893631487"/>
        <c:crosses val="max"/>
        <c:crossBetween val="between"/>
      </c:valAx>
      <c:catAx>
        <c:axId val="893631487"/>
        <c:scaling>
          <c:orientation val="minMax"/>
        </c:scaling>
        <c:delete val="1"/>
        <c:axPos val="b"/>
        <c:majorTickMark val="out"/>
        <c:minorTickMark val="none"/>
        <c:tickLblPos val="nextTo"/>
        <c:crossAx val="893639391"/>
        <c:crosses val="autoZero"/>
        <c:auto val="1"/>
        <c:lblAlgn val="ctr"/>
        <c:lblOffset val="100"/>
        <c:noMultiLvlLbl val="0"/>
      </c:catAx>
    </c:plotArea>
    <c:legend>
      <c:legendPos val="r"/>
      <c:legendEntry>
        <c:idx val="0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12145305343092558"/>
          <c:y val="2.0467610914917417E-2"/>
          <c:w val="0.45333776255559483"/>
          <c:h val="0.18382391830283137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84917617237009"/>
          <c:y val="4.8070337956981381E-2"/>
          <c:w val="0.82126742712294054"/>
          <c:h val="0.753732641005013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'Differentiation marker graph'!$C$4:$C$10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0.64</c:v>
                  </c:pt>
                  <c:pt idx="2">
                    <c:v>0.39</c:v>
                  </c:pt>
                  <c:pt idx="3">
                    <c:v>0.1</c:v>
                  </c:pt>
                  <c:pt idx="4">
                    <c:v>0.12</c:v>
                  </c:pt>
                  <c:pt idx="5">
                    <c:v>7.0000000000000007E-2</c:v>
                  </c:pt>
                  <c:pt idx="6">
                    <c:v>0.03</c:v>
                  </c:pt>
                </c:numCache>
              </c:numRef>
            </c:plus>
            <c:minus>
              <c:numRef>
                <c:f>'Differentiation marker graph'!$C$4:$C$10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0.64</c:v>
                  </c:pt>
                  <c:pt idx="2">
                    <c:v>0.39</c:v>
                  </c:pt>
                  <c:pt idx="3">
                    <c:v>0.1</c:v>
                  </c:pt>
                  <c:pt idx="4">
                    <c:v>0.12</c:v>
                  </c:pt>
                  <c:pt idx="5">
                    <c:v>7.0000000000000007E-2</c:v>
                  </c:pt>
                  <c:pt idx="6">
                    <c:v>0.03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'Differentiation marker graph'!$A$4:$A$10</c:f>
              <c:strCache>
                <c:ptCount val="7"/>
                <c:pt idx="0">
                  <c:v>Control</c:v>
                </c:pt>
                <c:pt idx="1">
                  <c:v>PPARγ</c:v>
                </c:pt>
                <c:pt idx="2">
                  <c:v>C/EBPα</c:v>
                </c:pt>
                <c:pt idx="3">
                  <c:v>Nestin</c:v>
                </c:pt>
                <c:pt idx="4">
                  <c:v>Doublecortin</c:v>
                </c:pt>
                <c:pt idx="5">
                  <c:v>β-tubulin</c:v>
                </c:pt>
                <c:pt idx="6">
                  <c:v>COL2A1</c:v>
                </c:pt>
              </c:strCache>
            </c:strRef>
          </c:cat>
          <c:val>
            <c:numRef>
              <c:f>'Differentiation marker graph'!$B$4:$B$10</c:f>
              <c:numCache>
                <c:formatCode>General</c:formatCode>
                <c:ptCount val="7"/>
                <c:pt idx="0">
                  <c:v>1</c:v>
                </c:pt>
                <c:pt idx="1">
                  <c:v>0.86</c:v>
                </c:pt>
                <c:pt idx="2" formatCode="0.00">
                  <c:v>0.55000000000000004</c:v>
                </c:pt>
                <c:pt idx="3" formatCode="0.00">
                  <c:v>0.26</c:v>
                </c:pt>
                <c:pt idx="4" formatCode="0.00">
                  <c:v>0.94</c:v>
                </c:pt>
                <c:pt idx="5" formatCode="0.00">
                  <c:v>0.87</c:v>
                </c:pt>
                <c:pt idx="6" formatCode="0.00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2F-4B5F-9AD1-6870F315A4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6855983"/>
        <c:axId val="586854735"/>
      </c:barChart>
      <c:catAx>
        <c:axId val="5868559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Differentiation markers</a:t>
                </a:r>
                <a:endParaRPr lang="en-US" sz="1200" b="1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en-US"/>
          </a:p>
        </c:txPr>
        <c:crossAx val="586854735"/>
        <c:crosses val="autoZero"/>
        <c:auto val="1"/>
        <c:lblAlgn val="ctr"/>
        <c:lblOffset val="100"/>
        <c:noMultiLvlLbl val="0"/>
      </c:catAx>
      <c:valAx>
        <c:axId val="586854735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en-US"/>
          </a:p>
        </c:txPr>
        <c:crossAx val="5868559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92727214319956"/>
          <c:y val="3.8543258735926532E-2"/>
          <c:w val="0.82126742712294054"/>
          <c:h val="0.739750026147892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'Pluripotency hypoxia &amp; normoxia'!$T$7:$T$12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0.27925544427897125</c:v>
                  </c:pt>
                  <c:pt idx="2">
                    <c:v>0.17512211271265082</c:v>
                  </c:pt>
                  <c:pt idx="3">
                    <c:v>4.6142881241757402E-2</c:v>
                  </c:pt>
                  <c:pt idx="4">
                    <c:v>0.3122212929132589</c:v>
                  </c:pt>
                  <c:pt idx="5">
                    <c:v>0.10306385372293535</c:v>
                  </c:pt>
                </c:numCache>
              </c:numRef>
            </c:plus>
            <c:minus>
              <c:numRef>
                <c:f>'Pluripotency hypoxia &amp; normoxia'!$T$7:$T$12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0.27925544427897125</c:v>
                  </c:pt>
                  <c:pt idx="2">
                    <c:v>0.17512211271265082</c:v>
                  </c:pt>
                  <c:pt idx="3">
                    <c:v>4.6142881241757402E-2</c:v>
                  </c:pt>
                  <c:pt idx="4">
                    <c:v>0.3122212929132589</c:v>
                  </c:pt>
                  <c:pt idx="5">
                    <c:v>0.10306385372293535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'Pluripotency hypoxia &amp; normoxia'!$R$7:$R$12</c:f>
              <c:strCache>
                <c:ptCount val="6"/>
                <c:pt idx="0">
                  <c:v>Control</c:v>
                </c:pt>
                <c:pt idx="1">
                  <c:v>OCT-3/4</c:v>
                </c:pt>
                <c:pt idx="2">
                  <c:v>THY-1</c:v>
                </c:pt>
                <c:pt idx="3">
                  <c:v>UCHL-1</c:v>
                </c:pt>
                <c:pt idx="4">
                  <c:v>β-Integrin</c:v>
                </c:pt>
                <c:pt idx="5">
                  <c:v>E-Cadherin</c:v>
                </c:pt>
              </c:strCache>
            </c:strRef>
          </c:cat>
          <c:val>
            <c:numRef>
              <c:f>'Pluripotency hypoxia &amp; normoxia'!$S$7:$S$12</c:f>
              <c:numCache>
                <c:formatCode>0.00</c:formatCode>
                <c:ptCount val="6"/>
                <c:pt idx="0" formatCode="General">
                  <c:v>1</c:v>
                </c:pt>
                <c:pt idx="1">
                  <c:v>2.2217357882184094</c:v>
                </c:pt>
                <c:pt idx="2">
                  <c:v>1.6268791224102555</c:v>
                </c:pt>
                <c:pt idx="3">
                  <c:v>1.9495678212514713</c:v>
                </c:pt>
                <c:pt idx="4">
                  <c:v>2.0899682661938761</c:v>
                </c:pt>
                <c:pt idx="5">
                  <c:v>1.2476293328559482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25-4947-9B03-AD3DA9CD46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6855983"/>
        <c:axId val="586854735"/>
      </c:barChart>
      <c:catAx>
        <c:axId val="5868559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 smtClean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Stemness </a:t>
                </a:r>
                <a:r>
                  <a:rPr lang="en-US" sz="12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adhesion </a:t>
                </a:r>
                <a:r>
                  <a:rPr lang="en-US" sz="1200" b="1" i="0" u="none" strike="noStrike" baseline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markers</a:t>
                </a:r>
                <a:endParaRPr lang="en-US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36369074481890939"/>
              <c:y val="0.902554429489433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en-US"/>
          </a:p>
        </c:txPr>
        <c:crossAx val="586854735"/>
        <c:crosses val="autoZero"/>
        <c:auto val="1"/>
        <c:lblAlgn val="ctr"/>
        <c:lblOffset val="100"/>
        <c:noMultiLvlLbl val="0"/>
      </c:catAx>
      <c:valAx>
        <c:axId val="586854735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en-US"/>
          </a:p>
        </c:txPr>
        <c:crossAx val="5868559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020AF-D04A-4306-9274-639F261E97E6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65523-2E0A-4182-B1CD-D4584E3E88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2313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385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4025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8732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3288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251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7895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894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433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1955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8594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8094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1193B-2577-4624-9C4E-CCA21DBB9045}" type="datetimeFigureOut">
              <a:rPr lang="en-IN" smtClean="0"/>
              <a:t>08-04-2021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46C04-E824-4856-B580-F50FBD5C4E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8190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4.wdp"/><Relationship Id="rId18" Type="http://schemas.microsoft.com/office/2007/relationships/hdphoto" Target="../media/hdphoto5.wdp"/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17" Type="http://schemas.openxmlformats.org/officeDocument/2006/relationships/image" Target="../media/image12.png"/><Relationship Id="rId2" Type="http://schemas.openxmlformats.org/officeDocument/2006/relationships/image" Target="../media/image1.jpe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jpeg"/><Relationship Id="rId15" Type="http://schemas.openxmlformats.org/officeDocument/2006/relationships/image" Target="../media/image10.jpeg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microsoft.com/office/2007/relationships/hdphoto" Target="../media/hdphoto2.wdp"/><Relationship Id="rId1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9327" y="254247"/>
            <a:ext cx="8813981" cy="4591106"/>
            <a:chOff x="-9327" y="254247"/>
            <a:chExt cx="8813981" cy="4591106"/>
          </a:xfrm>
        </p:grpSpPr>
        <p:sp>
          <p:nvSpPr>
            <p:cNvPr id="6" name="Rectangle 5"/>
            <p:cNvSpPr/>
            <p:nvPr/>
          </p:nvSpPr>
          <p:spPr>
            <a:xfrm>
              <a:off x="324999" y="3645024"/>
              <a:ext cx="830615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en-US" sz="12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Supplementary Fig</a:t>
              </a:r>
              <a:r>
                <a:rPr lang="en-US" sz="12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1 </a:t>
              </a:r>
              <a:r>
                <a:rPr lang="en-US" sz="12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(a)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Phenotypic characteristics of caprine male germline stem cell (</a:t>
              </a:r>
              <a:r>
                <a:rPr lang="en-US" sz="12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cmGSC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colonies obtained by co-culturing of GCs onto the Sertoli cell feeder layer after day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3, 5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and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7 in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culture.</a:t>
              </a:r>
              <a:r>
                <a:rPr lang="en-US" sz="12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(b)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Alkaline phosphatase (AP) activity in </a:t>
              </a:r>
              <a:r>
                <a:rPr lang="en-US" sz="12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cmGSCs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Cells (1×10</a:t>
              </a:r>
              <a:r>
                <a:rPr lang="en-US" sz="1200" baseline="300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2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cmGSCs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were seeded and cultured in each culture conditions for 3, 5 and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7 days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before the AP activity was analyzed. </a:t>
              </a:r>
              <a:r>
                <a:rPr lang="en-US" sz="12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cmGSCs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cultured under hypoxia showed a significant increase in AP activity after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7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days of culture. However, a significant decrease in AP activity post-7 days of culture was detected in </a:t>
              </a:r>
              <a:r>
                <a:rPr lang="en-US" sz="12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cmGSCs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cultured under normoxia. AP = alkaline phosphatase; </a:t>
              </a:r>
              <a:r>
                <a:rPr lang="en-US" sz="12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cmGSCs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= caprine male germline stem cells. Scale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bar,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50 </a:t>
              </a:r>
              <a:r>
                <a:rPr lang="en-US" sz="12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μm</a:t>
              </a:r>
              <a:endParaRPr lang="en-IN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-9327" y="254247"/>
              <a:ext cx="8813981" cy="3143300"/>
              <a:chOff x="-9327" y="254247"/>
              <a:chExt cx="8813981" cy="3143300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B345DC3D-2B71-4601-916A-00688F774A50}"/>
                  </a:ext>
                </a:extLst>
              </p:cNvPr>
              <p:cNvGrpSpPr/>
              <p:nvPr/>
            </p:nvGrpSpPr>
            <p:grpSpPr>
              <a:xfrm>
                <a:off x="-9327" y="260648"/>
                <a:ext cx="5949479" cy="3136899"/>
                <a:chOff x="286146" y="425579"/>
                <a:chExt cx="8711368" cy="4447943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ED231CC2-B5F2-478A-9E7E-3F5B2845CD64}"/>
                    </a:ext>
                  </a:extLst>
                </p:cNvPr>
                <p:cNvGrpSpPr/>
                <p:nvPr/>
              </p:nvGrpSpPr>
              <p:grpSpPr>
                <a:xfrm>
                  <a:off x="755576" y="908720"/>
                  <a:ext cx="8241938" cy="3314295"/>
                  <a:chOff x="158485" y="606428"/>
                  <a:chExt cx="8851030" cy="3314295"/>
                </a:xfrm>
              </p:grpSpPr>
              <p:pic>
                <p:nvPicPr>
                  <p:cNvPr id="3" name="Picture 2">
                    <a:extLst>
                      <a:ext uri="{FF2B5EF4-FFF2-40B4-BE49-F238E27FC236}">
                        <a16:creationId xmlns:a16="http://schemas.microsoft.com/office/drawing/2014/main" id="{16520BC6-7188-43A1-8338-100A96B9C87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57372" y="606428"/>
                    <a:ext cx="2128329" cy="1591647"/>
                  </a:xfrm>
                  <a:prstGeom prst="rect">
                    <a:avLst/>
                  </a:prstGeom>
                </p:spPr>
              </p:pic>
              <p:pic>
                <p:nvPicPr>
                  <p:cNvPr id="5" name="Picture 4">
                    <a:extLst>
                      <a:ext uri="{FF2B5EF4-FFF2-40B4-BE49-F238E27FC236}">
                        <a16:creationId xmlns:a16="http://schemas.microsoft.com/office/drawing/2014/main" id="{08FF2C3A-B816-4BC9-8834-294573F6A3B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5896" y="620690"/>
                    <a:ext cx="2101849" cy="1571843"/>
                  </a:xfrm>
                  <a:prstGeom prst="rect">
                    <a:avLst/>
                  </a:prstGeom>
                </p:spPr>
              </p:pic>
              <p:pic>
                <p:nvPicPr>
                  <p:cNvPr id="7" name="Picture 6">
                    <a:extLst>
                      <a:ext uri="{FF2B5EF4-FFF2-40B4-BE49-F238E27FC236}">
                        <a16:creationId xmlns:a16="http://schemas.microsoft.com/office/drawing/2014/main" id="{FF721423-0A2A-4EB4-9B4D-EBFED7BB297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72001" y="606428"/>
                    <a:ext cx="2167740" cy="1621120"/>
                  </a:xfrm>
                  <a:prstGeom prst="rect">
                    <a:avLst/>
                  </a:prstGeom>
                </p:spPr>
              </p:pic>
              <p:pic>
                <p:nvPicPr>
                  <p:cNvPr id="11" name="Picture 10">
                    <a:extLst>
                      <a:ext uri="{FF2B5EF4-FFF2-40B4-BE49-F238E27FC236}">
                        <a16:creationId xmlns:a16="http://schemas.microsoft.com/office/drawing/2014/main" id="{A8CDA22D-0106-4D29-AEEA-311C4BB2130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794888" y="606428"/>
                    <a:ext cx="2214627" cy="1621120"/>
                  </a:xfrm>
                  <a:prstGeom prst="rect">
                    <a:avLst/>
                  </a:prstGeom>
                </p:spPr>
              </p:pic>
              <p:pic>
                <p:nvPicPr>
                  <p:cNvPr id="8" name="Picture 7">
                    <a:extLst>
                      <a:ext uri="{FF2B5EF4-FFF2-40B4-BE49-F238E27FC236}">
                        <a16:creationId xmlns:a16="http://schemas.microsoft.com/office/drawing/2014/main" id="{8B598C11-C10F-4B51-9BD5-882F131767F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duotone>
                      <a:srgbClr val="C0504D">
                        <a:shade val="45000"/>
                        <a:satMod val="135000"/>
                      </a:srgbClr>
                      <a:prstClr val="white"/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7">
                            <a14:imgEffect>
                              <a14:sharpenSoften amount="58000"/>
                            </a14:imgEffect>
                            <a14:imgEffect>
                              <a14:brightnessContrast bright="32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8485" y="2264539"/>
                    <a:ext cx="2136363" cy="165618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0" name="Picture 9">
                    <a:extLst>
                      <a:ext uri="{FF2B5EF4-FFF2-40B4-BE49-F238E27FC236}">
                        <a16:creationId xmlns:a16="http://schemas.microsoft.com/office/drawing/2014/main" id="{59A5DF07-FA40-4D03-A811-E815542586C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 cstate="print">
                    <a:duotone>
                      <a:srgbClr val="C0504D">
                        <a:shade val="45000"/>
                        <a:satMod val="135000"/>
                      </a:srgbClr>
                      <a:prstClr val="white"/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9">
                            <a14:imgEffect>
                              <a14:sharpenSoften amount="50000"/>
                            </a14:imgEffect>
                            <a14:imgEffect>
                              <a14:brightnessContrast bright="16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66297" y="2262612"/>
                    <a:ext cx="2119404" cy="165618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2" name="Picture 11">
                    <a:extLst>
                      <a:ext uri="{FF2B5EF4-FFF2-40B4-BE49-F238E27FC236}">
                        <a16:creationId xmlns:a16="http://schemas.microsoft.com/office/drawing/2014/main" id="{AE32E188-8E25-4DE5-8153-FD87EC9C14C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0" cstate="print">
                    <a:duotone>
                      <a:srgbClr val="C0504D">
                        <a:shade val="45000"/>
                        <a:satMod val="135000"/>
                      </a:srgbClr>
                      <a:prstClr val="white"/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11">
                            <a14:imgEffect>
                              <a14:sharpenSoften amount="59000"/>
                            </a14:imgEffect>
                            <a14:imgEffect>
                              <a14:colorTemperature colorTemp="11200"/>
                            </a14:imgEffect>
                            <a14:imgEffect>
                              <a14:brightnessContrast bright="25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0083" t="10927" b="2117"/>
                  <a:stretch/>
                </p:blipFill>
                <p:spPr>
                  <a:xfrm>
                    <a:off x="4573812" y="2280144"/>
                    <a:ext cx="2165929" cy="162112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3" name="Picture 12">
                    <a:extLst>
                      <a:ext uri="{FF2B5EF4-FFF2-40B4-BE49-F238E27FC236}">
                        <a16:creationId xmlns:a16="http://schemas.microsoft.com/office/drawing/2014/main" id="{E9B81904-8D33-4C15-A628-66C6FFADCBE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print">
                    <a:duotone>
                      <a:srgbClr val="C0504D">
                        <a:shade val="45000"/>
                        <a:satMod val="135000"/>
                      </a:srgbClr>
                      <a:prstClr val="white"/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13">
                            <a14:imgEffect>
                              <a14:sharpenSoften amount="50000"/>
                            </a14:imgEffect>
                            <a14:imgEffect>
                              <a14:brightnessContrast bright="40000"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797223" y="2297676"/>
                    <a:ext cx="2212291" cy="162112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75EFB1DB-128E-4F9A-9D8C-AE6CB00A6EF1}"/>
                    </a:ext>
                  </a:extLst>
                </p:cNvPr>
                <p:cNvSpPr txBox="1"/>
                <p:nvPr/>
              </p:nvSpPr>
              <p:spPr>
                <a:xfrm rot="16200000">
                  <a:off x="-403627" y="1491670"/>
                  <a:ext cx="1823856" cy="392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 Bright field</a:t>
                  </a: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4E3D9DB-E900-47D8-B04F-A614AD17EDAC}"/>
                    </a:ext>
                  </a:extLst>
                </p:cNvPr>
                <p:cNvSpPr txBox="1"/>
                <p:nvPr/>
              </p:nvSpPr>
              <p:spPr>
                <a:xfrm rot="16200000">
                  <a:off x="-543662" y="2963863"/>
                  <a:ext cx="2110269" cy="4506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 AP staining</a:t>
                  </a:r>
                </a:p>
              </p:txBody>
            </p: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00D98EAC-AF00-41B8-A627-969118FA22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4703" y="4365104"/>
                  <a:ext cx="40203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39EA586F-94BB-4E0F-9B6F-0CF7F4CFC3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65372" y="4365104"/>
                  <a:ext cx="4132141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7F3BD21-8C1C-4606-B84D-41DC18D13D65}"/>
                    </a:ext>
                  </a:extLst>
                </p:cNvPr>
                <p:cNvSpPr txBox="1"/>
                <p:nvPr/>
              </p:nvSpPr>
              <p:spPr>
                <a:xfrm>
                  <a:off x="1999301" y="4437112"/>
                  <a:ext cx="1141666" cy="4364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Day </a:t>
                  </a:r>
                  <a:r>
                    <a:rPr lang="en-IN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endParaRPr lang="en-IN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84803DC-AA6F-4168-A435-47F1C4CBAA3D}"/>
                    </a:ext>
                  </a:extLst>
                </p:cNvPr>
                <p:cNvSpPr txBox="1"/>
                <p:nvPr/>
              </p:nvSpPr>
              <p:spPr>
                <a:xfrm>
                  <a:off x="6232788" y="4437112"/>
                  <a:ext cx="1251774" cy="4364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Day </a:t>
                  </a:r>
                  <a:r>
                    <a:rPr lang="en-IN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en-IN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BA327C40-4199-4F88-BAA7-C1E4B6782A11}"/>
                    </a:ext>
                  </a:extLst>
                </p:cNvPr>
                <p:cNvGrpSpPr/>
                <p:nvPr/>
              </p:nvGrpSpPr>
              <p:grpSpPr>
                <a:xfrm>
                  <a:off x="755576" y="453019"/>
                  <a:ext cx="1964109" cy="392769"/>
                  <a:chOff x="755576" y="453019"/>
                  <a:chExt cx="1964109" cy="392769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8F41D30E-08F5-48C5-8D90-BE2814781C5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55576" y="836712"/>
                    <a:ext cx="1964109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65169ECF-14CC-4989-B5EF-63286A99C004}"/>
                      </a:ext>
                    </a:extLst>
                  </p:cNvPr>
                  <p:cNvSpPr txBox="1"/>
                  <p:nvPr/>
                </p:nvSpPr>
                <p:spPr>
                  <a:xfrm>
                    <a:off x="1206696" y="453019"/>
                    <a:ext cx="1315378" cy="39276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Normoxia</a:t>
                    </a:r>
                  </a:p>
                </p:txBody>
              </p: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860EC430-21E8-4745-86EA-CA5E81C133BE}"/>
                    </a:ext>
                  </a:extLst>
                </p:cNvPr>
                <p:cNvGrpSpPr/>
                <p:nvPr/>
              </p:nvGrpSpPr>
              <p:grpSpPr>
                <a:xfrm>
                  <a:off x="6955248" y="425579"/>
                  <a:ext cx="1964109" cy="383693"/>
                  <a:chOff x="755576" y="453019"/>
                  <a:chExt cx="1964109" cy="383693"/>
                </a:xfrm>
              </p:grpSpPr>
              <p:cxnSp>
                <p:nvCxnSpPr>
                  <p:cNvPr id="28" name="Straight Connector 27">
                    <a:extLst>
                      <a:ext uri="{FF2B5EF4-FFF2-40B4-BE49-F238E27FC236}">
                        <a16:creationId xmlns:a16="http://schemas.microsoft.com/office/drawing/2014/main" id="{1E82DCB9-59B3-446A-B853-19D0C571B94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55576" y="836712"/>
                    <a:ext cx="1964109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AE9D9A02-53BC-4821-9358-3D5D52F03782}"/>
                      </a:ext>
                    </a:extLst>
                  </p:cNvPr>
                  <p:cNvSpPr txBox="1"/>
                  <p:nvPr/>
                </p:nvSpPr>
                <p:spPr>
                  <a:xfrm>
                    <a:off x="1206697" y="453019"/>
                    <a:ext cx="1142182" cy="31570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Hypoxia</a:t>
                    </a:r>
                  </a:p>
                </p:txBody>
              </p:sp>
            </p:grp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027F14C7-0B99-482C-B323-145BA44F8E5C}"/>
                    </a:ext>
                  </a:extLst>
                </p:cNvPr>
                <p:cNvGrpSpPr/>
                <p:nvPr/>
              </p:nvGrpSpPr>
              <p:grpSpPr>
                <a:xfrm>
                  <a:off x="2799399" y="447121"/>
                  <a:ext cx="1964109" cy="383693"/>
                  <a:chOff x="755576" y="453019"/>
                  <a:chExt cx="1964109" cy="383693"/>
                </a:xfrm>
              </p:grpSpPr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7DD51E9B-5612-4974-A7B1-E3A95C40E7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55576" y="836712"/>
                    <a:ext cx="1964109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530B0A4F-2B59-497B-B4D5-7225DD78D0F6}"/>
                      </a:ext>
                    </a:extLst>
                  </p:cNvPr>
                  <p:cNvSpPr txBox="1"/>
                  <p:nvPr/>
                </p:nvSpPr>
                <p:spPr>
                  <a:xfrm>
                    <a:off x="1206697" y="453019"/>
                    <a:ext cx="1142182" cy="31570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Hypoxia</a:t>
                    </a:r>
                  </a:p>
                </p:txBody>
              </p:sp>
            </p:grp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94A3A043-8F26-40C8-9EEA-D8DC6087FEE4}"/>
                    </a:ext>
                  </a:extLst>
                </p:cNvPr>
                <p:cNvGrpSpPr/>
                <p:nvPr/>
              </p:nvGrpSpPr>
              <p:grpSpPr>
                <a:xfrm>
                  <a:off x="4892599" y="439940"/>
                  <a:ext cx="1964109" cy="392769"/>
                  <a:chOff x="755576" y="453019"/>
                  <a:chExt cx="1964109" cy="392769"/>
                </a:xfrm>
              </p:grpSpPr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060BB976-C94F-46AB-80EC-77B2BE2B0D7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55576" y="836712"/>
                    <a:ext cx="1964109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A6B50073-F405-46CA-B3B0-9E2388027AB9}"/>
                      </a:ext>
                    </a:extLst>
                  </p:cNvPr>
                  <p:cNvSpPr txBox="1"/>
                  <p:nvPr/>
                </p:nvSpPr>
                <p:spPr>
                  <a:xfrm>
                    <a:off x="1206696" y="453019"/>
                    <a:ext cx="1334205" cy="39276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Normoxia</a:t>
                    </a:r>
                  </a:p>
                </p:txBody>
              </p:sp>
            </p:grpSp>
          </p:grp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62082" y="597321"/>
                <a:ext cx="1393340" cy="1151228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73968" y="596294"/>
                <a:ext cx="1380200" cy="1148378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82885" y="1769401"/>
                <a:ext cx="1371283" cy="1101250"/>
              </a:xfrm>
              <a:prstGeom prst="rect">
                <a:avLst/>
              </a:prstGeom>
            </p:spPr>
          </p:pic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B50073-F405-46CA-B3B0-9E2388027AB9}"/>
                  </a:ext>
                </a:extLst>
              </p:cNvPr>
              <p:cNvSpPr txBox="1"/>
              <p:nvPr/>
            </p:nvSpPr>
            <p:spPr>
              <a:xfrm>
                <a:off x="6203150" y="254247"/>
                <a:ext cx="91120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Normoxia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E9D9A02-53BC-4821-9358-3D5D52F03782}"/>
                  </a:ext>
                </a:extLst>
              </p:cNvPr>
              <p:cNvSpPr txBox="1"/>
              <p:nvPr/>
            </p:nvSpPr>
            <p:spPr>
              <a:xfrm>
                <a:off x="7691732" y="278299"/>
                <a:ext cx="780060" cy="222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Hypoxia</a:t>
                </a:r>
              </a:p>
            </p:txBody>
          </p: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82DCB9-59B3-446A-B853-19D0C571B9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78511" y="531246"/>
                <a:ext cx="13414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1E82DCB9-59B3-446A-B853-19D0C571B9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93368" y="531053"/>
                <a:ext cx="13414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39EA586F-94BB-4E0F-9B6F-0CF7F4CFC3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82584" y="3038987"/>
                <a:ext cx="282207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84803DC-AA6F-4168-A435-47F1C4CBAA3D}"/>
                  </a:ext>
                </a:extLst>
              </p:cNvPr>
              <p:cNvSpPr txBox="1"/>
              <p:nvPr/>
            </p:nvSpPr>
            <p:spPr>
              <a:xfrm>
                <a:off x="7153777" y="3088204"/>
                <a:ext cx="85490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Day </a:t>
                </a:r>
                <a:r>
                  <a:rPr lang="en-IN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en-IN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1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707" y="1781766"/>
            <a:ext cx="1375183" cy="114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403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89807" y="269676"/>
            <a:ext cx="8838271" cy="5033268"/>
            <a:chOff x="-89807" y="269676"/>
            <a:chExt cx="8838271" cy="5033268"/>
          </a:xfrm>
        </p:grpSpPr>
        <p:sp>
          <p:nvSpPr>
            <p:cNvPr id="9" name="Rectangle 8"/>
            <p:cNvSpPr/>
            <p:nvPr/>
          </p:nvSpPr>
          <p:spPr>
            <a:xfrm>
              <a:off x="806542" y="4102615"/>
              <a:ext cx="756084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2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Supplementary Fig.</a:t>
              </a:r>
              <a:r>
                <a:rPr lang="en-US" sz="12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12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2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Comparison of total cell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count, count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of live cells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(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× 10</a:t>
              </a:r>
              <a:r>
                <a:rPr lang="en-US" sz="1200" baseline="30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5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),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and survival rate (%) after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different days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in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culture under normoxic or hypoxic conditions. Caprine male germline stem cells (</a:t>
              </a:r>
              <a:r>
                <a:rPr lang="en-US" sz="12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cmGSCs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) were seeded in equal number (50000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cells/cm</a:t>
              </a:r>
              <a:r>
                <a:rPr lang="en-US" sz="1200" baseline="30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2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) onto 6 well tissue culture- treated plates which were kept under either normoxic or hypoxic condition. The cells were obtained by </a:t>
              </a:r>
              <a:r>
                <a:rPr lang="en-US" sz="1200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trypsinization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for counting of total and live cells. n = 4, and error bars represent standard error (SE). Different letters (a and b or x and y)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and </a:t>
              </a:r>
              <a:r>
                <a:rPr lang="en-IN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over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the bars indicate a significant (</a:t>
              </a:r>
              <a:r>
                <a:rPr lang="en-US" sz="120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p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&lt; 0.05) difference in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total cell count, live cell count and survival rate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among the groups,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respectively</a:t>
              </a:r>
              <a:endParaRPr lang="en-IN" dirty="0"/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-89807" y="269676"/>
              <a:ext cx="8838271" cy="3970566"/>
              <a:chOff x="-89807" y="269676"/>
              <a:chExt cx="8838271" cy="3970566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-89807" y="269676"/>
                <a:ext cx="8838271" cy="3970566"/>
                <a:chOff x="1691679" y="332656"/>
                <a:chExt cx="9233807" cy="3970566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1691679" y="332656"/>
                  <a:ext cx="9233807" cy="3970566"/>
                  <a:chOff x="1691679" y="332656"/>
                  <a:chExt cx="9233807" cy="3970566"/>
                </a:xfrm>
              </p:grpSpPr>
              <p:grpSp>
                <p:nvGrpSpPr>
                  <p:cNvPr id="15" name="Group 14"/>
                  <p:cNvGrpSpPr/>
                  <p:nvPr/>
                </p:nvGrpSpPr>
                <p:grpSpPr>
                  <a:xfrm>
                    <a:off x="1691679" y="332656"/>
                    <a:ext cx="9233807" cy="3970566"/>
                    <a:chOff x="1691679" y="332656"/>
                    <a:chExt cx="9233807" cy="3970566"/>
                  </a:xfrm>
                </p:grpSpPr>
                <p:graphicFrame>
                  <p:nvGraphicFramePr>
                    <p:cNvPr id="27" name="Chart 26"/>
                    <p:cNvGraphicFramePr>
                      <a:graphicFrameLocks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1899242601"/>
                        </p:ext>
                      </p:extLst>
                    </p:nvPr>
                  </p:nvGraphicFramePr>
                  <p:xfrm>
                    <a:off x="1691679" y="332656"/>
                    <a:ext cx="9233807" cy="3970566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2"/>
                    </a:graphicData>
                  </a:graphic>
                </p:graphicFrame>
                <p:sp>
                  <p:nvSpPr>
                    <p:cNvPr id="43" name="TextBox 42"/>
                    <p:cNvSpPr txBox="1"/>
                    <p:nvPr/>
                  </p:nvSpPr>
                  <p:spPr>
                    <a:xfrm>
                      <a:off x="6596117" y="1838880"/>
                      <a:ext cx="50405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IN" sz="1400" dirty="0"/>
                    </a:p>
                  </p:txBody>
                </p:sp>
                <p:sp>
                  <p:nvSpPr>
                    <p:cNvPr id="44" name="TextBox 43"/>
                    <p:cNvSpPr txBox="1"/>
                    <p:nvPr/>
                  </p:nvSpPr>
                  <p:spPr>
                    <a:xfrm>
                      <a:off x="7496772" y="1159113"/>
                      <a:ext cx="50405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IN" sz="1400" dirty="0"/>
                    </a:p>
                  </p:txBody>
                </p:sp>
                <p:sp>
                  <p:nvSpPr>
                    <p:cNvPr id="45" name="TextBox 44"/>
                    <p:cNvSpPr txBox="1"/>
                    <p:nvPr/>
                  </p:nvSpPr>
                  <p:spPr>
                    <a:xfrm>
                      <a:off x="8371346" y="1440514"/>
                      <a:ext cx="50405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  <a:endParaRPr lang="en-IN" sz="1400" dirty="0"/>
                    </a:p>
                  </p:txBody>
                </p:sp>
                <p:sp>
                  <p:nvSpPr>
                    <p:cNvPr id="46" name="TextBox 45"/>
                    <p:cNvSpPr txBox="1"/>
                    <p:nvPr/>
                  </p:nvSpPr>
                  <p:spPr>
                    <a:xfrm>
                      <a:off x="9299301" y="820118"/>
                      <a:ext cx="50405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IN" sz="1400" dirty="0"/>
                    </a:p>
                  </p:txBody>
                </p:sp>
                <p:sp>
                  <p:nvSpPr>
                    <p:cNvPr id="47" name="TextBox 46"/>
                    <p:cNvSpPr txBox="1"/>
                    <p:nvPr/>
                  </p:nvSpPr>
                  <p:spPr>
                    <a:xfrm>
                      <a:off x="7055352" y="2208792"/>
                      <a:ext cx="50405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IN" sz="1400" dirty="0"/>
                    </a:p>
                  </p:txBody>
                </p:sp>
                <p:sp>
                  <p:nvSpPr>
                    <p:cNvPr id="48" name="TextBox 47"/>
                    <p:cNvSpPr txBox="1"/>
                    <p:nvPr/>
                  </p:nvSpPr>
                  <p:spPr>
                    <a:xfrm>
                      <a:off x="8856226" y="2005045"/>
                      <a:ext cx="50405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IN" sz="1400" dirty="0"/>
                    </a:p>
                  </p:txBody>
                </p:sp>
                <p:sp>
                  <p:nvSpPr>
                    <p:cNvPr id="49" name="TextBox 48"/>
                    <p:cNvSpPr txBox="1"/>
                    <p:nvPr/>
                  </p:nvSpPr>
                  <p:spPr>
                    <a:xfrm>
                      <a:off x="7979510" y="1434558"/>
                      <a:ext cx="50405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IN" sz="1400" dirty="0"/>
                    </a:p>
                  </p:txBody>
                </p:sp>
                <p:sp>
                  <p:nvSpPr>
                    <p:cNvPr id="50" name="TextBox 49"/>
                    <p:cNvSpPr txBox="1"/>
                    <p:nvPr/>
                  </p:nvSpPr>
                  <p:spPr>
                    <a:xfrm>
                      <a:off x="9777789" y="1286625"/>
                      <a:ext cx="50405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IN" sz="1400" dirty="0"/>
                    </a:p>
                  </p:txBody>
                </p:sp>
                <p:cxnSp>
                  <p:nvCxnSpPr>
                    <p:cNvPr id="3" name="Straight Connector 2"/>
                    <p:cNvCxnSpPr/>
                    <p:nvPr/>
                  </p:nvCxnSpPr>
                  <p:spPr>
                    <a:xfrm>
                      <a:off x="6957056" y="853305"/>
                      <a:ext cx="942972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" name="Straight Connector 51"/>
                    <p:cNvCxnSpPr/>
                    <p:nvPr/>
                  </p:nvCxnSpPr>
                  <p:spPr>
                    <a:xfrm>
                      <a:off x="8750755" y="799585"/>
                      <a:ext cx="942972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" name="Straight Connector 10"/>
                    <p:cNvCxnSpPr/>
                    <p:nvPr/>
                  </p:nvCxnSpPr>
                  <p:spPr>
                    <a:xfrm>
                      <a:off x="6948264" y="850403"/>
                      <a:ext cx="0" cy="584155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" name="Straight Connector 53"/>
                    <p:cNvCxnSpPr/>
                    <p:nvPr/>
                  </p:nvCxnSpPr>
                  <p:spPr>
                    <a:xfrm>
                      <a:off x="8750755" y="799585"/>
                      <a:ext cx="0" cy="705931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55" name="Straight Connector 54"/>
                  <p:cNvCxnSpPr/>
                  <p:nvPr/>
                </p:nvCxnSpPr>
                <p:spPr>
                  <a:xfrm>
                    <a:off x="9693727" y="799585"/>
                    <a:ext cx="0" cy="372628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2987824" y="3645024"/>
                  <a:ext cx="158417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4788024" y="3652962"/>
                  <a:ext cx="158417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>
                  <a:off x="6636454" y="3645024"/>
                  <a:ext cx="158417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>
                  <a:off x="8430153" y="3645024"/>
                  <a:ext cx="158417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TextBox 59"/>
                <p:cNvSpPr txBox="1"/>
                <p:nvPr/>
              </p:nvSpPr>
              <p:spPr>
                <a:xfrm>
                  <a:off x="3530879" y="3652962"/>
                  <a:ext cx="58820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r>
                    <a:rPr lang="en-US" sz="1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ay </a:t>
                  </a:r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en-IN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5414746" y="3645024"/>
                  <a:ext cx="65398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r>
                    <a:rPr lang="en-US" sz="1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ay 3</a:t>
                  </a:r>
                  <a:endParaRPr lang="en-IN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7256687" y="3644426"/>
                  <a:ext cx="65398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r>
                    <a:rPr lang="en-US" sz="1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ay 5</a:t>
                  </a:r>
                  <a:endParaRPr lang="en-IN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9017715" y="3635034"/>
                  <a:ext cx="65398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r>
                    <a:rPr lang="en-US" sz="1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ay 7</a:t>
                  </a:r>
                  <a:endParaRPr lang="en-IN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5226312" y="548381"/>
                <a:ext cx="6178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</a:t>
                </a:r>
                <a:endParaRPr lang="en-IN" dirty="0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6997993" y="519275"/>
                <a:ext cx="3000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</a:t>
                </a:r>
                <a:endParaRPr lang="en-IN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45786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516" y="0"/>
            <a:ext cx="8928484" cy="6715252"/>
            <a:chOff x="215516" y="0"/>
            <a:chExt cx="8928484" cy="6715252"/>
          </a:xfrm>
        </p:grpSpPr>
        <p:sp>
          <p:nvSpPr>
            <p:cNvPr id="24" name="Rectangle 23"/>
            <p:cNvSpPr/>
            <p:nvPr/>
          </p:nvSpPr>
          <p:spPr>
            <a:xfrm>
              <a:off x="215516" y="4776260"/>
              <a:ext cx="8928484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en-US" sz="12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Supplementary Fig</a:t>
              </a:r>
              <a:r>
                <a:rPr lang="en-US" sz="12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lang="en-US" sz="12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Comparison of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stemness,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adhesion and differentiation specific gene transcription levels in </a:t>
              </a:r>
              <a:r>
                <a:rPr lang="en-US" sz="1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caprine male germline stem cells (cmGSCs)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2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(a)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cultured and </a:t>
              </a:r>
              <a:r>
                <a:rPr lang="en-US" sz="12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(b)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differentiated under normoxia (control in both a and b for all the genes compared) or hypoxic condition for 5 and 21 days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after P3,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respectively. Cells (1×10</a:t>
              </a:r>
              <a:r>
                <a:rPr lang="en-US" sz="1200" baseline="300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2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cmGSCs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were seeded onto 24 well culture plates and incubated under respective culture conditions. Subsequently, transcription levels of GCs-specific genes were estimated by real-time PCR. In case of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cmGSCs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cultured for 5 days (a), cmGCs showed significantly higher expression of marker genes specific for pluripotency (OCT-4, THY-1, UCHL-1) and adhesion (</a:t>
              </a:r>
              <a:r>
                <a:rPr lang="el-GR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β-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integrin and E-Cadherin). Moreover, the significant (</a:t>
              </a:r>
              <a:r>
                <a:rPr lang="en-US" sz="120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&lt; 0.05) downregulation of adipogenic (C/EBP</a:t>
              </a:r>
              <a:r>
                <a:rPr lang="el-GR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α),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neurogenic (nestin, </a:t>
              </a:r>
              <a:r>
                <a:rPr lang="el-GR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β-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tubulin), and chondrogenic (COL2A1) differentiation was observed under hypoxic condition compared to the normoxic culture condition. Error bars represent standard error (SE). * </a:t>
              </a:r>
              <a:r>
                <a:rPr lang="en-US" sz="120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&lt; 0.05; ** </a:t>
              </a:r>
              <a:r>
                <a:rPr lang="en-US" sz="120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&lt; 0.001. OCT-4 = octamer-binding transcription factor-4; THY-1= THY-1 T-cell antigen; cmGCs= caprine male germline stem cells; PCR = polymerase chain reaction; UCHL-1 = ubiquitin carboxyl-terminal esterase L-1; PPAR</a:t>
              </a:r>
              <a:r>
                <a:rPr lang="el-GR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γ =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Peroxisome proliferator-activated receptor gamma, C/EBP</a:t>
              </a:r>
              <a:r>
                <a:rPr lang="el-GR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α = </a:t>
              </a: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CCAAT-enhancer-binding protein alpha; COL2A1 = Collagen Type II Alpha </a:t>
              </a:r>
              <a:r>
                <a:rPr lang="en-US" sz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n-IN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7712387-D023-4D81-9013-0D84CB5EBDE2}"/>
                </a:ext>
              </a:extLst>
            </p:cNvPr>
            <p:cNvGrpSpPr/>
            <p:nvPr/>
          </p:nvGrpSpPr>
          <p:grpSpPr>
            <a:xfrm>
              <a:off x="827584" y="0"/>
              <a:ext cx="6624736" cy="4776260"/>
              <a:chOff x="827584" y="-108555"/>
              <a:chExt cx="6624736" cy="477626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4CFFE075-7778-4886-BC78-BF0CF01848B6}"/>
                  </a:ext>
                </a:extLst>
              </p:cNvPr>
              <p:cNvGrpSpPr/>
              <p:nvPr/>
            </p:nvGrpSpPr>
            <p:grpSpPr>
              <a:xfrm>
                <a:off x="827584" y="-108555"/>
                <a:ext cx="6624736" cy="4776260"/>
                <a:chOff x="827584" y="-108555"/>
                <a:chExt cx="6624736" cy="4776260"/>
              </a:xfrm>
            </p:grpSpPr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B68F4FA4-58B6-4C30-96F3-178E081F8048}"/>
                    </a:ext>
                  </a:extLst>
                </p:cNvPr>
                <p:cNvGrpSpPr/>
                <p:nvPr/>
              </p:nvGrpSpPr>
              <p:grpSpPr>
                <a:xfrm>
                  <a:off x="827584" y="-108555"/>
                  <a:ext cx="6624736" cy="4776260"/>
                  <a:chOff x="827584" y="-108555"/>
                  <a:chExt cx="6624736" cy="4776260"/>
                </a:xfrm>
              </p:grpSpPr>
              <p:graphicFrame>
                <p:nvGraphicFramePr>
                  <p:cNvPr id="8" name="Chart 7">
                    <a:extLst>
                      <a:ext uri="{FF2B5EF4-FFF2-40B4-BE49-F238E27FC236}">
                        <a16:creationId xmlns:a16="http://schemas.microsoft.com/office/drawing/2014/main" id="{5A034EDE-5C2B-4BB3-A362-FA99ADD71907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758806680"/>
                      </p:ext>
                    </p:extLst>
                  </p:nvPr>
                </p:nvGraphicFramePr>
                <p:xfrm>
                  <a:off x="827584" y="2201838"/>
                  <a:ext cx="6624736" cy="2465867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  <p:graphicFrame>
                <p:nvGraphicFramePr>
                  <p:cNvPr id="14" name="Chart 13">
                    <a:extLst>
                      <a:ext uri="{FF2B5EF4-FFF2-40B4-BE49-F238E27FC236}">
                        <a16:creationId xmlns:a16="http://schemas.microsoft.com/office/drawing/2014/main" id="{06E4E681-05C6-4D18-8497-2B0730359188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858948915"/>
                      </p:ext>
                    </p:extLst>
                  </p:nvPr>
                </p:nvGraphicFramePr>
                <p:xfrm>
                  <a:off x="899592" y="-108555"/>
                  <a:ext cx="6412646" cy="2371128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10" name="Straight Connector 9"/>
                  <p:cNvCxnSpPr>
                    <a:cxnSpLocks/>
                  </p:cNvCxnSpPr>
                  <p:nvPr/>
                </p:nvCxnSpPr>
                <p:spPr>
                  <a:xfrm>
                    <a:off x="1805658" y="1151413"/>
                    <a:ext cx="5126357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" name="TextBox 10"/>
                <p:cNvSpPr txBox="1"/>
                <p:nvPr/>
              </p:nvSpPr>
              <p:spPr>
                <a:xfrm>
                  <a:off x="843374" y="910496"/>
                  <a:ext cx="542211" cy="2590512"/>
                </a:xfrm>
                <a:prstGeom prst="rect">
                  <a:avLst/>
                </a:prstGeom>
                <a:noFill/>
              </p:spPr>
              <p:txBody>
                <a:bodyPr vert="vert270" wrap="square" rtlCol="0">
                  <a:spAutoFit/>
                </a:bodyPr>
                <a:lstStyle/>
                <a:p>
                  <a:r>
                    <a:rPr lang="en-IN" sz="1200" b="1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Relative gene expression (fold change) </a:t>
                  </a:r>
                </a:p>
                <a:p>
                  <a:endParaRPr lang="en-IN" sz="1200" dirty="0"/>
                </a:p>
              </p:txBody>
            </p:sp>
            <p:cxnSp>
              <p:nvCxnSpPr>
                <p:cNvPr id="13" name="Straight Connector 12"/>
                <p:cNvCxnSpPr>
                  <a:cxnSpLocks/>
                </p:cNvCxnSpPr>
                <p:nvPr/>
              </p:nvCxnSpPr>
              <p:spPr>
                <a:xfrm flipV="1">
                  <a:off x="1815117" y="3017101"/>
                  <a:ext cx="5349171" cy="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1243897" y="1740380"/>
                  <a:ext cx="356453" cy="19934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</a:t>
                  </a:r>
                  <a:endParaRPr lang="en-IN" sz="1200" dirty="0"/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1196272" y="4171480"/>
                  <a:ext cx="364298" cy="19934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</a:t>
                  </a:r>
                  <a:endParaRPr lang="en-IN" sz="1200" dirty="0"/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18B34A-A4B0-44EF-BB7D-5217277E8BD0}"/>
                  </a:ext>
                </a:extLst>
              </p:cNvPr>
              <p:cNvSpPr txBox="1"/>
              <p:nvPr/>
            </p:nvSpPr>
            <p:spPr>
              <a:xfrm>
                <a:off x="2987824" y="39656"/>
                <a:ext cx="440842" cy="36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**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E613FF0-9288-455A-92F9-910C250CCC74}"/>
                  </a:ext>
                </a:extLst>
              </p:cNvPr>
              <p:cNvSpPr txBox="1"/>
              <p:nvPr/>
            </p:nvSpPr>
            <p:spPr>
              <a:xfrm>
                <a:off x="3865298" y="440817"/>
                <a:ext cx="440842" cy="36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**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E96FB25-86DD-4E3D-B1E8-77BDA22D28CC}"/>
                  </a:ext>
                </a:extLst>
              </p:cNvPr>
              <p:cNvSpPr txBox="1"/>
              <p:nvPr/>
            </p:nvSpPr>
            <p:spPr>
              <a:xfrm>
                <a:off x="6537456" y="707702"/>
                <a:ext cx="440842" cy="36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5C7A3AD-680B-4C19-A3CF-B98DEBF0032F}"/>
                  </a:ext>
                </a:extLst>
              </p:cNvPr>
              <p:cNvSpPr txBox="1"/>
              <p:nvPr/>
            </p:nvSpPr>
            <p:spPr>
              <a:xfrm>
                <a:off x="4727599" y="346867"/>
                <a:ext cx="440842" cy="36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**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4C1F9EE-780E-470E-AFAB-4BA83988A69A}"/>
                  </a:ext>
                </a:extLst>
              </p:cNvPr>
              <p:cNvSpPr txBox="1"/>
              <p:nvPr/>
            </p:nvSpPr>
            <p:spPr>
              <a:xfrm>
                <a:off x="5605073" y="80584"/>
                <a:ext cx="440842" cy="36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**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E7FF28-BE14-4F19-BA69-17E4CB5E39C2}"/>
                  </a:ext>
                </a:extLst>
              </p:cNvPr>
              <p:cNvSpPr txBox="1"/>
              <p:nvPr/>
            </p:nvSpPr>
            <p:spPr>
              <a:xfrm>
                <a:off x="3629217" y="2817127"/>
                <a:ext cx="440842" cy="36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FC87B07-BB75-4FA7-A95C-8DDD65134B2C}"/>
                  </a:ext>
                </a:extLst>
              </p:cNvPr>
              <p:cNvSpPr txBox="1"/>
              <p:nvPr/>
            </p:nvSpPr>
            <p:spPr>
              <a:xfrm>
                <a:off x="5957078" y="2784992"/>
                <a:ext cx="440842" cy="36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BDB3F56-975D-4771-B170-0633D07C1B8C}"/>
                  </a:ext>
                </a:extLst>
              </p:cNvPr>
              <p:cNvSpPr txBox="1"/>
              <p:nvPr/>
            </p:nvSpPr>
            <p:spPr>
              <a:xfrm>
                <a:off x="6689243" y="3731771"/>
                <a:ext cx="440842" cy="36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**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396B1B5-3555-4666-9389-BC14069B0B0D}"/>
                  </a:ext>
                </a:extLst>
              </p:cNvPr>
              <p:cNvSpPr txBox="1"/>
              <p:nvPr/>
            </p:nvSpPr>
            <p:spPr>
              <a:xfrm>
                <a:off x="4340424" y="3547118"/>
                <a:ext cx="440842" cy="36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dirty="0"/>
                  <a:t>**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3148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4230</TotalTime>
  <Words>588</Words>
  <Application>Microsoft Office PowerPoint</Application>
  <PresentationFormat>On-screen Show (4:3)</PresentationFormat>
  <Paragraphs>44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acer</cp:lastModifiedBy>
  <cp:revision>246</cp:revision>
  <cp:lastPrinted>2021-02-05T04:03:08Z</cp:lastPrinted>
  <dcterms:created xsi:type="dcterms:W3CDTF">2020-10-31T19:29:53Z</dcterms:created>
  <dcterms:modified xsi:type="dcterms:W3CDTF">2021-04-08T12:33:32Z</dcterms:modified>
</cp:coreProperties>
</file>