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4"/>
  </p:normalViewPr>
  <p:slideViewPr>
    <p:cSldViewPr snapToGrid="0">
      <p:cViewPr varScale="1">
        <p:scale>
          <a:sx n="119" d="100"/>
          <a:sy n="119" d="100"/>
        </p:scale>
        <p:origin x="760" y="1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F:\Correction%20figures\Curcuma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C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'donnée autres'!$G$3</c:f>
              <c:strCache>
                <c:ptCount val="1"/>
                <c:pt idx="0">
                  <c:v>Mammaliicoccus sciuri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'donnée autres'!$H$2</c:f>
              <c:numCache>
                <c:formatCode>0.0%</c:formatCode>
                <c:ptCount val="1"/>
                <c:pt idx="0">
                  <c:v>3.9007092198581603E-2</c:v>
                </c:pt>
              </c:numCache>
            </c:numRef>
          </c:cat>
          <c:val>
            <c:numRef>
              <c:f>'donnée autres'!$H$3</c:f>
              <c:numCache>
                <c:formatCode>0.0%</c:formatCode>
                <c:ptCount val="1"/>
                <c:pt idx="0">
                  <c:v>1.41843971631206E-2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268-4EE6-A5D1-5374C90C5705}"/>
            </c:ext>
          </c:extLst>
        </c:ser>
        <c:ser>
          <c:idx val="1"/>
          <c:order val="1"/>
          <c:tx>
            <c:strRef>
              <c:f>'donnée autres'!$G$4</c:f>
              <c:strCache>
                <c:ptCount val="1"/>
                <c:pt idx="0">
                  <c:v>Enterobacter hormaechei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'donnée autres'!$H$2</c:f>
              <c:numCache>
                <c:formatCode>0.0%</c:formatCode>
                <c:ptCount val="1"/>
                <c:pt idx="0">
                  <c:v>3.9007092198581603E-2</c:v>
                </c:pt>
              </c:numCache>
            </c:numRef>
          </c:cat>
          <c:val>
            <c:numRef>
              <c:f>'donnée autres'!$H$4</c:f>
              <c:numCache>
                <c:formatCode>0.0%</c:formatCode>
                <c:ptCount val="1"/>
                <c:pt idx="0">
                  <c:v>2.00945626477541E-2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268-4EE6-A5D1-5374C90C5705}"/>
            </c:ext>
          </c:extLst>
        </c:ser>
        <c:ser>
          <c:idx val="2"/>
          <c:order val="2"/>
          <c:tx>
            <c:strRef>
              <c:f>'donnée autres'!$G$5</c:f>
              <c:strCache>
                <c:ptCount val="1"/>
                <c:pt idx="0">
                  <c:v>Acinetobacter baumannii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'donnée autres'!$H$2</c:f>
              <c:numCache>
                <c:formatCode>0.0%</c:formatCode>
                <c:ptCount val="1"/>
                <c:pt idx="0">
                  <c:v>3.9007092198581603E-2</c:v>
                </c:pt>
              </c:numCache>
            </c:numRef>
          </c:cat>
          <c:val>
            <c:numRef>
              <c:f>'donnée autres'!$H$5</c:f>
              <c:numCache>
                <c:formatCode>0.0%</c:formatCode>
                <c:ptCount val="1"/>
                <c:pt idx="0">
                  <c:v>6.1465721040189103E-2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268-4EE6-A5D1-5374C90C5705}"/>
            </c:ext>
          </c:extLst>
        </c:ser>
        <c:ser>
          <c:idx val="3"/>
          <c:order val="3"/>
          <c:tx>
            <c:strRef>
              <c:f>'donnée autres'!$G$6</c:f>
              <c:strCache>
                <c:ptCount val="1"/>
                <c:pt idx="0">
                  <c:v>Kosakonia sp. SMBL-WEM22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'donnée autres'!$H$2</c:f>
              <c:numCache>
                <c:formatCode>0.0%</c:formatCode>
                <c:ptCount val="1"/>
                <c:pt idx="0">
                  <c:v>3.9007092198581603E-2</c:v>
                </c:pt>
              </c:numCache>
            </c:numRef>
          </c:cat>
          <c:val>
            <c:numRef>
              <c:f>'donnée autres'!$H$6</c:f>
              <c:numCache>
                <c:formatCode>0.0%</c:formatCode>
                <c:ptCount val="1"/>
                <c:pt idx="0">
                  <c:v>1.6548463356973998E-2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268-4EE6-A5D1-5374C90C5705}"/>
            </c:ext>
          </c:extLst>
        </c:ser>
        <c:ser>
          <c:idx val="4"/>
          <c:order val="4"/>
          <c:tx>
            <c:strRef>
              <c:f>'donnée autres'!$G$7</c:f>
              <c:strCache>
                <c:ptCount val="1"/>
                <c:pt idx="0">
                  <c:v>Pantoea agglomerans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'donnée autres'!$H$2</c:f>
              <c:numCache>
                <c:formatCode>0.0%</c:formatCode>
                <c:ptCount val="1"/>
                <c:pt idx="0">
                  <c:v>3.9007092198581603E-2</c:v>
                </c:pt>
              </c:numCache>
            </c:numRef>
          </c:cat>
          <c:val>
            <c:numRef>
              <c:f>'donnée autres'!$H$7</c:f>
              <c:numCache>
                <c:formatCode>0.0%</c:formatCode>
                <c:ptCount val="1"/>
                <c:pt idx="0">
                  <c:v>1.6548463356973998E-2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268-4EE6-A5D1-5374C90C5705}"/>
            </c:ext>
          </c:extLst>
        </c:ser>
        <c:ser>
          <c:idx val="5"/>
          <c:order val="5"/>
          <c:tx>
            <c:strRef>
              <c:f>'donnée autres'!$G$8</c:f>
              <c:strCache>
                <c:ptCount val="1"/>
                <c:pt idx="0">
                  <c:v>Bacillus circulans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'donnée autres'!$H$2</c:f>
              <c:numCache>
                <c:formatCode>0.0%</c:formatCode>
                <c:ptCount val="1"/>
                <c:pt idx="0">
                  <c:v>3.9007092198581603E-2</c:v>
                </c:pt>
              </c:numCache>
            </c:numRef>
          </c:cat>
          <c:val>
            <c:numRef>
              <c:f>'donnée autres'!$H$8</c:f>
              <c:numCache>
                <c:formatCode>0.0%</c:formatCode>
                <c:ptCount val="1"/>
                <c:pt idx="0">
                  <c:v>3.1914893617021302E-2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268-4EE6-A5D1-5374C90C5705}"/>
            </c:ext>
          </c:extLst>
        </c:ser>
        <c:ser>
          <c:idx val="6"/>
          <c:order val="6"/>
          <c:tx>
            <c:strRef>
              <c:f>'donnée autres'!$G$9</c:f>
              <c:strCache>
                <c:ptCount val="1"/>
                <c:pt idx="0">
                  <c:v>Bacillus licheniformis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'donnée autres'!$H$2</c:f>
              <c:numCache>
                <c:formatCode>0.0%</c:formatCode>
                <c:ptCount val="1"/>
                <c:pt idx="0">
                  <c:v>3.9007092198581603E-2</c:v>
                </c:pt>
              </c:numCache>
            </c:numRef>
          </c:cat>
          <c:val>
            <c:numRef>
              <c:f>'donnée autres'!$H$9</c:f>
              <c:numCache>
                <c:formatCode>0.0%</c:formatCode>
                <c:ptCount val="1"/>
                <c:pt idx="0">
                  <c:v>2.00945626477541E-2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268-4EE6-A5D1-5374C90C5705}"/>
            </c:ext>
          </c:extLst>
        </c:ser>
        <c:ser>
          <c:idx val="7"/>
          <c:order val="7"/>
          <c:tx>
            <c:strRef>
              <c:f>'donnée autres'!$G$10</c:f>
              <c:strCache>
                <c:ptCount val="1"/>
                <c:pt idx="0">
                  <c:v>Clostridium tetani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'donnée autres'!$H$2</c:f>
              <c:numCache>
                <c:formatCode>0.0%</c:formatCode>
                <c:ptCount val="1"/>
                <c:pt idx="0">
                  <c:v>3.9007092198581603E-2</c:v>
                </c:pt>
              </c:numCache>
            </c:numRef>
          </c:cat>
          <c:val>
            <c:numRef>
              <c:f>'donnée autres'!$H$10</c:f>
              <c:numCache>
                <c:formatCode>0.0%</c:formatCode>
                <c:ptCount val="1"/>
                <c:pt idx="0">
                  <c:v>1.1820330969267099E-2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A268-4EE6-A5D1-5374C90C5705}"/>
            </c:ext>
          </c:extLst>
        </c:ser>
        <c:ser>
          <c:idx val="8"/>
          <c:order val="8"/>
          <c:tx>
            <c:strRef>
              <c:f>'donnée autres'!$G$11</c:f>
              <c:strCache>
                <c:ptCount val="1"/>
                <c:pt idx="0">
                  <c:v>Cronobacter dublinensis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'donnée autres'!$H$2</c:f>
              <c:numCache>
                <c:formatCode>0.0%</c:formatCode>
                <c:ptCount val="1"/>
                <c:pt idx="0">
                  <c:v>3.9007092198581603E-2</c:v>
                </c:pt>
              </c:numCache>
            </c:numRef>
          </c:cat>
          <c:val>
            <c:numRef>
              <c:f>'donnée autres'!$H$11</c:f>
              <c:numCache>
                <c:formatCode>0.0%</c:formatCode>
                <c:ptCount val="1"/>
                <c:pt idx="0">
                  <c:v>1.6548463356973998E-2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A268-4EE6-A5D1-5374C90C5705}"/>
            </c:ext>
          </c:extLst>
        </c:ser>
        <c:ser>
          <c:idx val="9"/>
          <c:order val="9"/>
          <c:tx>
            <c:strRef>
              <c:f>'donnée autres'!$G$12</c:f>
              <c:strCache>
                <c:ptCount val="1"/>
                <c:pt idx="0">
                  <c:v>Kosakonia sp. CCTCC M2018092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'donnée autres'!$H$2</c:f>
              <c:numCache>
                <c:formatCode>0.0%</c:formatCode>
                <c:ptCount val="1"/>
                <c:pt idx="0">
                  <c:v>3.9007092198581603E-2</c:v>
                </c:pt>
              </c:numCache>
            </c:numRef>
          </c:cat>
          <c:val>
            <c:numRef>
              <c:f>'donnée autres'!$H$12</c:f>
              <c:numCache>
                <c:formatCode>0.0%</c:formatCode>
                <c:ptCount val="1"/>
                <c:pt idx="0">
                  <c:v>2.1276595744680799E-2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A268-4EE6-A5D1-5374C90C5705}"/>
            </c:ext>
          </c:extLst>
        </c:ser>
        <c:ser>
          <c:idx val="10"/>
          <c:order val="10"/>
          <c:tx>
            <c:strRef>
              <c:f>'donnée autres'!$G$13</c:f>
              <c:strCache>
                <c:ptCount val="1"/>
                <c:pt idx="0">
                  <c:v>Bacillus velezensis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'donnée autres'!$H$2</c:f>
              <c:numCache>
                <c:formatCode>0.0%</c:formatCode>
                <c:ptCount val="1"/>
                <c:pt idx="0">
                  <c:v>3.9007092198581603E-2</c:v>
                </c:pt>
              </c:numCache>
            </c:numRef>
          </c:cat>
          <c:val>
            <c:numRef>
              <c:f>'donnée autres'!$H$13</c:f>
              <c:numCache>
                <c:formatCode>0.0%</c:formatCode>
                <c:ptCount val="1"/>
                <c:pt idx="0">
                  <c:v>1.53664302600473E-2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A268-4EE6-A5D1-5374C90C5705}"/>
            </c:ext>
          </c:extLst>
        </c:ser>
        <c:ser>
          <c:idx val="11"/>
          <c:order val="11"/>
          <c:tx>
            <c:strRef>
              <c:f>'donnée autres'!$G$14</c:f>
              <c:strCache>
                <c:ptCount val="1"/>
                <c:pt idx="0">
                  <c:v>Enterobacter bugandensis</c:v>
                </c:pt>
              </c:strCache>
            </c:strRef>
          </c:tx>
          <c:spPr>
            <a:solidFill>
              <a:schemeClr val="accent6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'donnée autres'!$H$2</c:f>
              <c:numCache>
                <c:formatCode>0.0%</c:formatCode>
                <c:ptCount val="1"/>
                <c:pt idx="0">
                  <c:v>3.9007092198581603E-2</c:v>
                </c:pt>
              </c:numCache>
            </c:numRef>
          </c:cat>
          <c:val>
            <c:numRef>
              <c:f>'donnée autres'!$H$14</c:f>
              <c:numCache>
                <c:formatCode>0.0%</c:formatCode>
                <c:ptCount val="1"/>
                <c:pt idx="0">
                  <c:v>1.41843971631206E-2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A268-4EE6-A5D1-5374C90C5705}"/>
            </c:ext>
          </c:extLst>
        </c:ser>
        <c:ser>
          <c:idx val="12"/>
          <c:order val="12"/>
          <c:tx>
            <c:strRef>
              <c:f>'donnée autres'!$G$15</c:f>
              <c:strCache>
                <c:ptCount val="1"/>
                <c:pt idx="0">
                  <c:v>Pantoea dispersa</c:v>
                </c:pt>
              </c:strCache>
            </c:strRef>
          </c:tx>
          <c:spPr>
            <a:solidFill>
              <a:schemeClr val="accent1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numRef>
              <c:f>'donnée autres'!$H$2</c:f>
              <c:numCache>
                <c:formatCode>0.0%</c:formatCode>
                <c:ptCount val="1"/>
                <c:pt idx="0">
                  <c:v>3.9007092198581603E-2</c:v>
                </c:pt>
              </c:numCache>
            </c:numRef>
          </c:cat>
          <c:val>
            <c:numRef>
              <c:f>'donnée autres'!$H$15</c:f>
              <c:numCache>
                <c:formatCode>0.0%</c:formatCode>
                <c:ptCount val="1"/>
                <c:pt idx="0">
                  <c:v>2.6004728132387699E-2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A268-4EE6-A5D1-5374C90C5705}"/>
            </c:ext>
          </c:extLst>
        </c:ser>
        <c:ser>
          <c:idx val="13"/>
          <c:order val="13"/>
          <c:tx>
            <c:strRef>
              <c:f>'donnée autres'!$G$16</c:f>
              <c:strCache>
                <c:ptCount val="1"/>
                <c:pt idx="0">
                  <c:v>Acinetobacter pittii</c:v>
                </c:pt>
              </c:strCache>
            </c:strRef>
          </c:tx>
          <c:spPr>
            <a:solidFill>
              <a:schemeClr val="accent2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numRef>
              <c:f>'donnée autres'!$H$2</c:f>
              <c:numCache>
                <c:formatCode>0.0%</c:formatCode>
                <c:ptCount val="1"/>
                <c:pt idx="0">
                  <c:v>3.9007092198581603E-2</c:v>
                </c:pt>
              </c:numCache>
            </c:numRef>
          </c:cat>
          <c:val>
            <c:numRef>
              <c:f>'donnée autres'!$H$16</c:f>
              <c:numCache>
                <c:formatCode>0.0%</c:formatCode>
                <c:ptCount val="1"/>
                <c:pt idx="0">
                  <c:v>1.0638297872340399E-2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A268-4EE6-A5D1-5374C90C5705}"/>
            </c:ext>
          </c:extLst>
        </c:ser>
        <c:ser>
          <c:idx val="14"/>
          <c:order val="14"/>
          <c:tx>
            <c:strRef>
              <c:f>'donnée autres'!$G$17</c:f>
              <c:strCache>
                <c:ptCount val="1"/>
                <c:pt idx="0">
                  <c:v>Pantoea ananatis</c:v>
                </c:pt>
              </c:strCache>
            </c:strRef>
          </c:tx>
          <c:spPr>
            <a:solidFill>
              <a:schemeClr val="accent3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numRef>
              <c:f>'donnée autres'!$H$2</c:f>
              <c:numCache>
                <c:formatCode>0.0%</c:formatCode>
                <c:ptCount val="1"/>
                <c:pt idx="0">
                  <c:v>3.9007092198581603E-2</c:v>
                </c:pt>
              </c:numCache>
            </c:numRef>
          </c:cat>
          <c:val>
            <c:numRef>
              <c:f>'donnée autres'!$H$17</c:f>
              <c:numCache>
                <c:formatCode>0.0%</c:formatCode>
                <c:ptCount val="1"/>
                <c:pt idx="0">
                  <c:v>1.6548463356973998E-2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A268-4EE6-A5D1-5374C90C5705}"/>
            </c:ext>
          </c:extLst>
        </c:ser>
        <c:ser>
          <c:idx val="15"/>
          <c:order val="15"/>
          <c:tx>
            <c:strRef>
              <c:f>'donnée autres'!$G$18</c:f>
              <c:strCache>
                <c:ptCount val="1"/>
                <c:pt idx="0">
                  <c:v>Bacillus glycinifermentans</c:v>
                </c:pt>
              </c:strCache>
            </c:strRef>
          </c:tx>
          <c:spPr>
            <a:solidFill>
              <a:schemeClr val="accent4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numRef>
              <c:f>'donnée autres'!$H$2</c:f>
              <c:numCache>
                <c:formatCode>0.0%</c:formatCode>
                <c:ptCount val="1"/>
                <c:pt idx="0">
                  <c:v>3.9007092198581603E-2</c:v>
                </c:pt>
              </c:numCache>
            </c:numRef>
          </c:cat>
          <c:val>
            <c:numRef>
              <c:f>'donnée autres'!$H$18</c:f>
              <c:numCache>
                <c:formatCode>0.0%</c:formatCode>
                <c:ptCount val="1"/>
                <c:pt idx="0">
                  <c:v>1.6548463356973998E-2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A268-4EE6-A5D1-5374C90C5705}"/>
            </c:ext>
          </c:extLst>
        </c:ser>
        <c:ser>
          <c:idx val="16"/>
          <c:order val="16"/>
          <c:tx>
            <c:strRef>
              <c:f>'donnée autres'!$G$19</c:f>
              <c:strCache>
                <c:ptCount val="1"/>
                <c:pt idx="0">
                  <c:v>Kosakonia cowanii</c:v>
                </c:pt>
              </c:strCache>
            </c:strRef>
          </c:tx>
          <c:spPr>
            <a:solidFill>
              <a:schemeClr val="accent5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numRef>
              <c:f>'donnée autres'!$H$2</c:f>
              <c:numCache>
                <c:formatCode>0.0%</c:formatCode>
                <c:ptCount val="1"/>
                <c:pt idx="0">
                  <c:v>3.9007092198581603E-2</c:v>
                </c:pt>
              </c:numCache>
            </c:numRef>
          </c:cat>
          <c:val>
            <c:numRef>
              <c:f>'donnée autres'!$H$19</c:f>
              <c:numCache>
                <c:formatCode>0.0%</c:formatCode>
                <c:ptCount val="1"/>
                <c:pt idx="0">
                  <c:v>2.9550827423167801E-2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A268-4EE6-A5D1-5374C90C5705}"/>
            </c:ext>
          </c:extLst>
        </c:ser>
        <c:ser>
          <c:idx val="17"/>
          <c:order val="17"/>
          <c:tx>
            <c:strRef>
              <c:f>'donnée autres'!$G$20</c:f>
              <c:strCache>
                <c:ptCount val="1"/>
                <c:pt idx="0">
                  <c:v>Clostridium botulinum</c:v>
                </c:pt>
              </c:strCache>
            </c:strRef>
          </c:tx>
          <c:spPr>
            <a:solidFill>
              <a:schemeClr val="accent6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numRef>
              <c:f>'donnée autres'!$H$2</c:f>
              <c:numCache>
                <c:formatCode>0.0%</c:formatCode>
                <c:ptCount val="1"/>
                <c:pt idx="0">
                  <c:v>3.9007092198581603E-2</c:v>
                </c:pt>
              </c:numCache>
            </c:numRef>
          </c:cat>
          <c:val>
            <c:numRef>
              <c:f>'donnée autres'!$H$20</c:f>
              <c:numCache>
                <c:formatCode>0.0%</c:formatCode>
                <c:ptCount val="1"/>
                <c:pt idx="0">
                  <c:v>1.53664302600473E-2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1-A268-4EE6-A5D1-5374C90C5705}"/>
            </c:ext>
          </c:extLst>
        </c:ser>
        <c:ser>
          <c:idx val="18"/>
          <c:order val="18"/>
          <c:tx>
            <c:strRef>
              <c:f>'donnée autres'!$G$21</c:f>
              <c:strCache>
                <c:ptCount val="1"/>
                <c:pt idx="0">
                  <c:v>Bacillus altitudinis</c:v>
                </c:pt>
              </c:strCache>
            </c:strRef>
          </c:tx>
          <c:spPr>
            <a:solidFill>
              <a:schemeClr val="accent1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numRef>
              <c:f>'donnée autres'!$H$2</c:f>
              <c:numCache>
                <c:formatCode>0.0%</c:formatCode>
                <c:ptCount val="1"/>
                <c:pt idx="0">
                  <c:v>3.9007092198581603E-2</c:v>
                </c:pt>
              </c:numCache>
            </c:numRef>
          </c:cat>
          <c:val>
            <c:numRef>
              <c:f>'donnée autres'!$H$21</c:f>
              <c:numCache>
                <c:formatCode>0.0%</c:formatCode>
                <c:ptCount val="1"/>
                <c:pt idx="0">
                  <c:v>2.00945626477541E-2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A268-4EE6-A5D1-5374C90C5705}"/>
            </c:ext>
          </c:extLst>
        </c:ser>
        <c:ser>
          <c:idx val="19"/>
          <c:order val="19"/>
          <c:tx>
            <c:strRef>
              <c:f>'donnée autres'!$G$22</c:f>
              <c:strCache>
                <c:ptCount val="1"/>
                <c:pt idx="0">
                  <c:v>Bacillus safensis</c:v>
                </c:pt>
              </c:strCache>
            </c:strRef>
          </c:tx>
          <c:spPr>
            <a:solidFill>
              <a:schemeClr val="accent2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numRef>
              <c:f>'donnée autres'!$H$2</c:f>
              <c:numCache>
                <c:formatCode>0.0%</c:formatCode>
                <c:ptCount val="1"/>
                <c:pt idx="0">
                  <c:v>3.9007092198581603E-2</c:v>
                </c:pt>
              </c:numCache>
            </c:numRef>
          </c:cat>
          <c:val>
            <c:numRef>
              <c:f>'donnée autres'!$H$22</c:f>
              <c:numCache>
                <c:formatCode>0.0%</c:formatCode>
                <c:ptCount val="1"/>
                <c:pt idx="0">
                  <c:v>1.30023640661939E-2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3-A268-4EE6-A5D1-5374C90C5705}"/>
            </c:ext>
          </c:extLst>
        </c:ser>
        <c:ser>
          <c:idx val="20"/>
          <c:order val="20"/>
          <c:tx>
            <c:strRef>
              <c:f>'donnée autres'!$G$23</c:f>
              <c:strCache>
                <c:ptCount val="1"/>
                <c:pt idx="0">
                  <c:v>Cronobacter sakazakii</c:v>
                </c:pt>
              </c:strCache>
            </c:strRef>
          </c:tx>
          <c:spPr>
            <a:solidFill>
              <a:schemeClr val="accent3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numRef>
              <c:f>'donnée autres'!$H$2</c:f>
              <c:numCache>
                <c:formatCode>0.0%</c:formatCode>
                <c:ptCount val="1"/>
                <c:pt idx="0">
                  <c:v>3.9007092198581603E-2</c:v>
                </c:pt>
              </c:numCache>
            </c:numRef>
          </c:cat>
          <c:val>
            <c:numRef>
              <c:f>'donnée autres'!$H$23</c:f>
              <c:numCache>
                <c:formatCode>0.0%</c:formatCode>
                <c:ptCount val="1"/>
                <c:pt idx="0">
                  <c:v>1.6548463356973998E-2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A268-4EE6-A5D1-5374C90C5705}"/>
            </c:ext>
          </c:extLst>
        </c:ser>
        <c:ser>
          <c:idx val="21"/>
          <c:order val="21"/>
          <c:tx>
            <c:strRef>
              <c:f>'donnée autres'!$G$24</c:f>
              <c:strCache>
                <c:ptCount val="1"/>
                <c:pt idx="0">
                  <c:v>Pantoea vagans</c:v>
                </c:pt>
              </c:strCache>
            </c:strRef>
          </c:tx>
          <c:spPr>
            <a:solidFill>
              <a:schemeClr val="accent4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numRef>
              <c:f>'donnée autres'!$H$2</c:f>
              <c:numCache>
                <c:formatCode>0.0%</c:formatCode>
                <c:ptCount val="1"/>
                <c:pt idx="0">
                  <c:v>3.9007092198581603E-2</c:v>
                </c:pt>
              </c:numCache>
            </c:numRef>
          </c:cat>
          <c:val>
            <c:numRef>
              <c:f>'donnée autres'!$H$24</c:f>
              <c:numCache>
                <c:formatCode>0.0%</c:formatCode>
                <c:ptCount val="1"/>
                <c:pt idx="0">
                  <c:v>1.0638297872340399E-2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5-A268-4EE6-A5D1-5374C90C5705}"/>
            </c:ext>
          </c:extLst>
        </c:ser>
        <c:ser>
          <c:idx val="22"/>
          <c:order val="22"/>
          <c:tx>
            <c:strRef>
              <c:f>'donnée autres'!$G$25</c:f>
              <c:strCache>
                <c:ptCount val="1"/>
                <c:pt idx="0">
                  <c:v>Enterobacter asburiae</c:v>
                </c:pt>
              </c:strCache>
            </c:strRef>
          </c:tx>
          <c:spPr>
            <a:solidFill>
              <a:schemeClr val="accent5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numRef>
              <c:f>'donnée autres'!$H$2</c:f>
              <c:numCache>
                <c:formatCode>0.0%</c:formatCode>
                <c:ptCount val="1"/>
                <c:pt idx="0">
                  <c:v>3.9007092198581603E-2</c:v>
                </c:pt>
              </c:numCache>
            </c:numRef>
          </c:cat>
          <c:val>
            <c:numRef>
              <c:f>'donnée autres'!$H$25</c:f>
              <c:numCache>
                <c:formatCode>0.0%</c:formatCode>
                <c:ptCount val="1"/>
                <c:pt idx="0">
                  <c:v>1.30023640661939E-2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6-A268-4EE6-A5D1-5374C90C5705}"/>
            </c:ext>
          </c:extLst>
        </c:ser>
        <c:ser>
          <c:idx val="23"/>
          <c:order val="23"/>
          <c:tx>
            <c:strRef>
              <c:f>'donnée autres'!$G$26</c:f>
              <c:strCache>
                <c:ptCount val="1"/>
                <c:pt idx="0">
                  <c:v>Rhodococcus rhodochrous</c:v>
                </c:pt>
              </c:strCache>
            </c:strRef>
          </c:tx>
          <c:spPr>
            <a:solidFill>
              <a:schemeClr val="accent6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numRef>
              <c:f>'donnée autres'!$H$2</c:f>
              <c:numCache>
                <c:formatCode>0.0%</c:formatCode>
                <c:ptCount val="1"/>
                <c:pt idx="0">
                  <c:v>3.9007092198581603E-2</c:v>
                </c:pt>
              </c:numCache>
            </c:numRef>
          </c:cat>
          <c:val>
            <c:numRef>
              <c:f>'donnée autres'!$H$26</c:f>
              <c:numCache>
                <c:formatCode>0.0%</c:formatCode>
                <c:ptCount val="1"/>
                <c:pt idx="0">
                  <c:v>1.0638297872340399E-2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7-A268-4EE6-A5D1-5374C90C57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096562984"/>
        <c:axId val="2119885432"/>
      </c:barChart>
      <c:catAx>
        <c:axId val="2096562984"/>
        <c:scaling>
          <c:orientation val="minMax"/>
        </c:scaling>
        <c:delete val="1"/>
        <c:axPos val="l"/>
        <c:numFmt formatCode="0.0%" sourceLinked="1"/>
        <c:majorTickMark val="none"/>
        <c:minorTickMark val="none"/>
        <c:tickLblPos val="nextTo"/>
        <c:crossAx val="2119885432"/>
        <c:crosses val="autoZero"/>
        <c:auto val="1"/>
        <c:lblAlgn val="ctr"/>
        <c:lblOffset val="100"/>
        <c:noMultiLvlLbl val="0"/>
      </c:catAx>
      <c:valAx>
        <c:axId val="211988543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2096562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3.9553956617491802E-2"/>
          <c:y val="0.34222421535497399"/>
          <c:w val="0.917060669140495"/>
          <c:h val="0.6359177621347059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C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abondance!$H$2</c:f>
              <c:strCache>
                <c:ptCount val="1"/>
                <c:pt idx="0">
                  <c:v>Escherichia coli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abondance!$I$1</c:f>
              <c:strCache>
                <c:ptCount val="1"/>
                <c:pt idx="0">
                  <c:v>Abundance</c:v>
                </c:pt>
              </c:strCache>
            </c:strRef>
          </c:cat>
          <c:val>
            <c:numRef>
              <c:f>abondance!$I$2</c:f>
              <c:numCache>
                <c:formatCode>0.0%</c:formatCode>
                <c:ptCount val="1"/>
                <c:pt idx="0">
                  <c:v>0.74240961270249972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75B-43E8-87AE-E689753C48A7}"/>
            </c:ext>
          </c:extLst>
        </c:ser>
        <c:ser>
          <c:idx val="1"/>
          <c:order val="1"/>
          <c:tx>
            <c:strRef>
              <c:f>abondance!$H$3</c:f>
              <c:strCache>
                <c:ptCount val="1"/>
                <c:pt idx="0">
                  <c:v>Salmonella enterica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abondance!$I$1</c:f>
              <c:strCache>
                <c:ptCount val="1"/>
                <c:pt idx="0">
                  <c:v>Abundance</c:v>
                </c:pt>
              </c:strCache>
            </c:strRef>
          </c:cat>
          <c:val>
            <c:numRef>
              <c:f>abondance!$I$3</c:f>
              <c:numCache>
                <c:formatCode>0.0%</c:formatCode>
                <c:ptCount val="1"/>
                <c:pt idx="0">
                  <c:v>6.3834352537281411E-2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75B-43E8-87AE-E689753C48A7}"/>
            </c:ext>
          </c:extLst>
        </c:ser>
        <c:ser>
          <c:idx val="2"/>
          <c:order val="2"/>
          <c:tx>
            <c:strRef>
              <c:f>abondance!$H$4</c:f>
              <c:strCache>
                <c:ptCount val="1"/>
                <c:pt idx="0">
                  <c:v>Acinetobacter seifertii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abondance!$I$1</c:f>
              <c:strCache>
                <c:ptCount val="1"/>
                <c:pt idx="0">
                  <c:v>Abundance</c:v>
                </c:pt>
              </c:strCache>
            </c:strRef>
          </c:cat>
          <c:val>
            <c:numRef>
              <c:f>abondance!$I$4</c:f>
              <c:numCache>
                <c:formatCode>0.0%</c:formatCode>
                <c:ptCount val="1"/>
                <c:pt idx="0">
                  <c:v>1.5733896515311509E-2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75B-43E8-87AE-E689753C48A7}"/>
            </c:ext>
          </c:extLst>
        </c:ser>
        <c:ser>
          <c:idx val="3"/>
          <c:order val="3"/>
          <c:tx>
            <c:strRef>
              <c:f>abondance!$H$5</c:f>
              <c:strCache>
                <c:ptCount val="1"/>
                <c:pt idx="0">
                  <c:v>Escherichia marmotae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abondance!$I$1</c:f>
              <c:strCache>
                <c:ptCount val="1"/>
                <c:pt idx="0">
                  <c:v>Abundance</c:v>
                </c:pt>
              </c:strCache>
            </c:strRef>
          </c:cat>
          <c:val>
            <c:numRef>
              <c:f>abondance!$I$5</c:f>
              <c:numCache>
                <c:formatCode>0.0%</c:formatCode>
                <c:ptCount val="1"/>
                <c:pt idx="0">
                  <c:v>1.9535374868004225E-2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75B-43E8-87AE-E689753C48A7}"/>
            </c:ext>
          </c:extLst>
        </c:ser>
        <c:ser>
          <c:idx val="4"/>
          <c:order val="4"/>
          <c:tx>
            <c:strRef>
              <c:f>abondance!$H$6</c:f>
              <c:strCache>
                <c:ptCount val="1"/>
                <c:pt idx="0">
                  <c:v>Bacillus subtilis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abondance!$I$1</c:f>
              <c:strCache>
                <c:ptCount val="1"/>
                <c:pt idx="0">
                  <c:v>Abundance</c:v>
                </c:pt>
              </c:strCache>
            </c:strRef>
          </c:cat>
          <c:val>
            <c:numRef>
              <c:f>abondance!$I$6</c:f>
              <c:numCache>
                <c:formatCode>0.0%</c:formatCode>
                <c:ptCount val="1"/>
                <c:pt idx="0">
                  <c:v>1.6736401673640166E-2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75B-43E8-87AE-E689753C48A7}"/>
            </c:ext>
          </c:extLst>
        </c:ser>
        <c:ser>
          <c:idx val="5"/>
          <c:order val="5"/>
          <c:tx>
            <c:strRef>
              <c:f>abondance!$H$7</c:f>
              <c:strCache>
                <c:ptCount val="1"/>
                <c:pt idx="0">
                  <c:v>Alkalihalobacillus clausii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abondance!$I$1</c:f>
              <c:strCache>
                <c:ptCount val="1"/>
                <c:pt idx="0">
                  <c:v>Abundance</c:v>
                </c:pt>
              </c:strCache>
            </c:strRef>
          </c:cat>
          <c:val>
            <c:numRef>
              <c:f>abondance!$I$7</c:f>
              <c:numCache>
                <c:formatCode>0.0%</c:formatCode>
                <c:ptCount val="1"/>
                <c:pt idx="0">
                  <c:v>1.5628299894403379E-2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75B-43E8-87AE-E689753C48A7}"/>
            </c:ext>
          </c:extLst>
        </c:ser>
        <c:ser>
          <c:idx val="6"/>
          <c:order val="6"/>
          <c:tx>
            <c:strRef>
              <c:f>abondance!$H$8</c:f>
              <c:strCache>
                <c:ptCount val="1"/>
                <c:pt idx="0">
                  <c:v>Enterobacter cloacae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abondance!$I$1</c:f>
              <c:strCache>
                <c:ptCount val="1"/>
                <c:pt idx="0">
                  <c:v>Abundance</c:v>
                </c:pt>
              </c:strCache>
            </c:strRef>
          </c:cat>
          <c:val>
            <c:numRef>
              <c:f>abondance!$I$8</c:f>
              <c:numCache>
                <c:formatCode>0.0%</c:formatCode>
                <c:ptCount val="1"/>
                <c:pt idx="0">
                  <c:v>1.1298838437170011E-2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C75B-43E8-87AE-E689753C48A7}"/>
            </c:ext>
          </c:extLst>
        </c:ser>
        <c:ser>
          <c:idx val="7"/>
          <c:order val="7"/>
          <c:tx>
            <c:strRef>
              <c:f>abondance!$H$9</c:f>
              <c:strCache>
                <c:ptCount val="1"/>
                <c:pt idx="0">
                  <c:v>Bacillus paralicheniformis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abondance!$I$1</c:f>
              <c:strCache>
                <c:ptCount val="1"/>
                <c:pt idx="0">
                  <c:v>Abundance</c:v>
                </c:pt>
              </c:strCache>
            </c:strRef>
          </c:cat>
          <c:val>
            <c:numRef>
              <c:f>abondance!$I$9</c:f>
              <c:numCache>
                <c:formatCode>0.0%</c:formatCode>
                <c:ptCount val="1"/>
                <c:pt idx="0">
                  <c:v>2.2703273495248151E-2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C75B-43E8-87AE-E689753C48A7}"/>
            </c:ext>
          </c:extLst>
        </c:ser>
        <c:ser>
          <c:idx val="8"/>
          <c:order val="8"/>
          <c:tx>
            <c:strRef>
              <c:f>abondance!$H$10</c:f>
              <c:strCache>
                <c:ptCount val="1"/>
                <c:pt idx="0">
                  <c:v>Others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abondance!$I$1</c:f>
              <c:strCache>
                <c:ptCount val="1"/>
                <c:pt idx="0">
                  <c:v>Abundance</c:v>
                </c:pt>
              </c:strCache>
            </c:strRef>
          </c:cat>
          <c:val>
            <c:numRef>
              <c:f>abondance!$I$10</c:f>
              <c:numCache>
                <c:formatCode>0.0%</c:formatCode>
                <c:ptCount val="1"/>
                <c:pt idx="0">
                  <c:v>9.11E-2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C75B-43E8-87AE-E689753C48A7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525035328"/>
        <c:axId val="525036768"/>
      </c:barChart>
      <c:catAx>
        <c:axId val="525035328"/>
        <c:scaling>
          <c:orientation val="minMax"/>
        </c:scaling>
        <c:delete val="1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r-FR" sz="1200"/>
                  <a:t>Curcuma</a:t>
                </a:r>
              </a:p>
            </c:rich>
          </c:tx>
          <c:layout>
            <c:manualLayout>
              <c:xMode val="edge"/>
              <c:yMode val="edge"/>
              <c:x val="1.3340583288996731E-2"/>
              <c:y val="0.3582736800487281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</c:title>
        <c:numFmt formatCode="General" sourceLinked="1"/>
        <c:majorTickMark val="none"/>
        <c:minorTickMark val="none"/>
        <c:tickLblPos val="nextTo"/>
        <c:crossAx val="525036768"/>
        <c:crosses val="autoZero"/>
        <c:auto val="1"/>
        <c:lblAlgn val="ctr"/>
        <c:lblOffset val="100"/>
        <c:noMultiLvlLbl val="0"/>
      </c:catAx>
      <c:valAx>
        <c:axId val="52503676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r-FR" sz="1200"/>
                  <a:t>Relative Abundance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</c:title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525035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88B442-51FE-74C4-43D2-E9915BC95231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524003" y="1122361"/>
            <a:ext cx="9144000" cy="2387598"/>
          </a:xfrm>
        </p:spPr>
        <p:txBody>
          <a:bodyPr anchor="b" anchorCtr="1"/>
          <a:lstStyle>
            <a:lvl1pPr algn="ctr">
              <a:defRPr sz="60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71F2C427-E252-06B7-7275-4E7B5FF8F25D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524003" y="3602041"/>
            <a:ext cx="9144000" cy="1655758"/>
          </a:xfrm>
        </p:spPr>
        <p:txBody>
          <a:bodyPr anchorCtr="1"/>
          <a:lstStyle>
            <a:lvl1pPr marL="0" indent="0" algn="ctr">
              <a:buNone/>
              <a:defRPr sz="2400"/>
            </a:lvl1pPr>
          </a:lstStyle>
          <a:p>
            <a:pPr lvl="0"/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FB0CB89-76C8-891F-449A-4C2C49C53187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14F5C18-C91E-4AD5-8322-6EEFDA2CF74A}" type="datetime1">
              <a:rPr lang="fr-FR"/>
              <a:pPr lvl="0"/>
              <a:t>01/04/2024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61CE02E-F5EA-2FAD-48DC-38BE7D4E5A7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49FEF85-EB68-413C-F391-EDE29A34122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94AA73C-8C75-4D24-A09E-786254A0A273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0211269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81B69FD-21F4-BDB2-662C-5FBF26EB805D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5CFAF10-94E4-350A-37D5-9A2BD1B1F27B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61A38FC-76AB-DF01-79E8-B0B4D2C0E06D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35D1C77-EAF4-46ED-B761-F1581D134937}" type="datetime1">
              <a:rPr lang="fr-FR"/>
              <a:pPr lvl="0"/>
              <a:t>01/04/2024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9CFE0E1-73B8-39E0-FFCD-A07AB8D994EF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3FCF7CC-C676-1B26-7AE0-4C33CB3679B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61F8410-77DD-4173-BAD3-46604336EBF8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03131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DC986F-247F-6D5B-5FBC-2F4A661E0DB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847" y="1709735"/>
            <a:ext cx="10515600" cy="2852735"/>
          </a:xfrm>
        </p:spPr>
        <p:txBody>
          <a:bodyPr anchor="b"/>
          <a:lstStyle>
            <a:lvl1pPr>
              <a:defRPr sz="60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1D01593-4752-EB07-5602-C39BB47EB7F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1847" y="4589465"/>
            <a:ext cx="10515600" cy="1500182"/>
          </a:xfrm>
        </p:spPr>
        <p:txBody>
          <a:bodyPr/>
          <a:lstStyle>
            <a:lvl1pPr marL="0" indent="0">
              <a:buNone/>
              <a:defRPr sz="2400">
                <a:solidFill>
                  <a:srgbClr val="898989"/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27F5077-7F62-A752-13F2-990895B99AA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6096983-14BE-4184-AB8E-5D32C23EE4AE}" type="datetime1">
              <a:rPr lang="fr-FR"/>
              <a:pPr lvl="0"/>
              <a:t>01/04/2024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7D007AB-ED4D-E6DB-EF29-CBB13854D6B3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8B96B94-7652-D3B4-AF12-8B3984052BF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F5B8A36-1B66-4614-A63D-13CB5766D1FF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20698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3BBB04-716F-EA92-C34C-0E19FFFEC560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B84EB8F-A58F-9EE8-1FD5-E57624E81C54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3" y="1825627"/>
            <a:ext cx="5181603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E9B9427-4F74-3D30-E236-0CA7B455233E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6172200" y="1825627"/>
            <a:ext cx="5181603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264B430-9B07-DB01-FF36-BDE42CAA3FB4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D03F9C6-392B-4B83-8629-24880FACE960}" type="datetime1">
              <a:rPr lang="fr-FR"/>
              <a:pPr lvl="0"/>
              <a:t>01/04/2024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4B7B825-FE4C-717E-A921-1AED8DA3C4D6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6BA013A-5995-894A-542D-65D5B265D80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495230A-5078-4E40-A28E-C7C65BD5FF5F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139916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0D5B5CD-61FD-6B6C-3F12-F17805FDD42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365129"/>
            <a:ext cx="10515600" cy="132555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DBBE6CF-372E-CE09-EDAD-50BD8C2621B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9784" y="1681160"/>
            <a:ext cx="5157782" cy="823910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07F7033-D225-B16D-864F-296B96300564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839784" y="2505071"/>
            <a:ext cx="5157782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8AF42C44-B070-66F4-E205-5276B6B9C2C6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6172200" y="1681160"/>
            <a:ext cx="5183184" cy="823910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B13415B4-9C7B-9A6D-0E61-113FB5F52422}"/>
              </a:ext>
            </a:extLst>
          </p:cNvPr>
          <p:cNvSpPr txBox="1">
            <a:spLocks noGrp="1"/>
          </p:cNvSpPr>
          <p:nvPr>
            <p:ph idx="4"/>
          </p:nvPr>
        </p:nvSpPr>
        <p:spPr>
          <a:xfrm>
            <a:off x="6172200" y="2505071"/>
            <a:ext cx="5183184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45A6DA6B-FCBC-8B75-3B8B-3E6100298737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92AA11D-F452-4433-B975-A6FF69760185}" type="datetime1">
              <a:rPr lang="fr-FR"/>
              <a:pPr lvl="0"/>
              <a:t>01/04/2024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D6B2610-9141-2BA0-6C89-18BB4C647B52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44E5CC61-2CD0-9DF7-31B2-975DD79F6DD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A6A5734-53C7-467D-831A-86540FF21EFB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42418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7D7141E-BE1C-BB40-45AD-CA2F98805B57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2F83B539-3C7C-7829-F8E2-D436919422E8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74B1951-2982-4125-BF24-B29BB8F18120}" type="datetime1">
              <a:rPr lang="fr-FR"/>
              <a:pPr lvl="0"/>
              <a:t>01/04/2024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11EEE4F-941B-034A-1C2B-C1C2F4C03C3D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300AF8DB-96AD-32B5-382A-DE4F0CE60C7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C6FCFC0-2521-4085-B21F-351456A17C6F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35897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7F2B0C03-A6A4-21BB-54A4-D301F9316FD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E058F76-0811-49EE-9936-F2F277B7158D}" type="datetime1">
              <a:rPr lang="fr-FR"/>
              <a:pPr lvl="0"/>
              <a:t>01/04/2024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2D45B3CF-F09B-294A-528E-01204EB8ACFD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FDBD5F4-880A-A95C-EED0-2F7C5C29BEA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ECA8948-5BD0-49FC-9832-C0D5573B7101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520570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F9CF26-548A-097A-A751-E5A98CAA283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3932240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698E626-4B6C-6954-6629-5EC487E93F40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183184" y="987423"/>
            <a:ext cx="6172200" cy="487362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067956B-2029-5DF4-C93D-6B2406CE5561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4" y="2057400"/>
            <a:ext cx="3932240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34D34B8-D0B9-E683-0935-537A9CBA067B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85B9A1F3-1CBD-4A13-9D85-4C9B53DB19D2}" type="datetime1">
              <a:rPr lang="fr-FR"/>
              <a:pPr lvl="0"/>
              <a:t>01/04/2024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A0B5D58-B756-A2C4-E10C-623792247232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51F484B-92D4-5C1C-4BE8-B14E822985A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B0E8DE6-48E0-497C-9C4E-4187AF501772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57476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E934961-1DC4-7076-1ADB-645F6D7932D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3932240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DFBDDCD-6555-7877-9220-734BB3660A57}"/>
              </a:ext>
            </a:extLst>
          </p:cNvPr>
          <p:cNvSpPr txBox="1">
            <a:spLocks noGrp="1"/>
          </p:cNvSpPr>
          <p:nvPr>
            <p:ph type="pic" idx="1"/>
          </p:nvPr>
        </p:nvSpPr>
        <p:spPr>
          <a:xfrm>
            <a:off x="5183184" y="987423"/>
            <a:ext cx="6172200" cy="4873623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pPr lvl="0"/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07B5E97-C20A-6BCD-DE13-80791F8098FD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4" y="2057400"/>
            <a:ext cx="3932240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94C2B1E-C5CC-7105-5433-73B603A76BB1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327EB77-E4B8-44A8-94C1-9DB5C3FCD831}" type="datetime1">
              <a:rPr lang="fr-FR"/>
              <a:pPr lvl="0"/>
              <a:t>01/04/2024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5C0CF7E-4418-7D0D-0392-AA6A7DBF4030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BD6319B-ADF7-F59E-ED68-A1DCA4C7565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032DFF6-8FB5-42BB-90AC-5A1893BA2546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09797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8C58434-5D68-0572-8EA2-CA44FF4047C3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C4710FB-0F30-F5FE-3702-B34A086A8924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62A736D-59FB-DAD6-1126-879B47F37329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2721CC6-AB9A-416C-A28A-6D77D767AF2B}" type="datetime1">
              <a:rPr lang="fr-FR"/>
              <a:pPr lvl="0"/>
              <a:t>01/04/2024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C3D8FF6-3CC7-2563-8AD2-9A27FF50A95D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13EC23F-23F0-48F5-2A04-5012D6A2718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E07624A-4C75-4010-BBE2-BF8CA7FE4CCB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802073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5CBDBF45-2F1B-74B8-3A4B-5072DF9837EE}"/>
              </a:ext>
            </a:extLst>
          </p:cNvPr>
          <p:cNvSpPr txBox="1">
            <a:spLocks noGrp="1"/>
          </p:cNvSpPr>
          <p:nvPr>
            <p:ph type="title" orient="vert"/>
          </p:nvPr>
        </p:nvSpPr>
        <p:spPr>
          <a:xfrm>
            <a:off x="8724903" y="365129"/>
            <a:ext cx="2628899" cy="5811834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E608E74-1E93-11B7-5CE2-5CFB922FFEED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838203" y="365129"/>
            <a:ext cx="7734296" cy="5811834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E8563A0-7728-ADFD-705E-F5BABCEEDD0B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EBBE142-5365-45D8-B5B9-3DBD131F4366}" type="datetime1">
              <a:rPr lang="fr-FR"/>
              <a:pPr lvl="0"/>
              <a:t>01/04/2024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2D1F06A-B793-0EC6-98F4-7988550F0076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0A1D1BA-66D6-6D4D-0197-C0BA1E75241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861ABA67-1A0E-420B-9C04-64211F88FB8F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93611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D5035E79-7FD4-2D71-A36E-FF318FB3E56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3" y="365129"/>
            <a:ext cx="10515600" cy="132555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26AF062-5692-FEBC-9938-BA9F0CE18AC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3" y="1825627"/>
            <a:ext cx="10515600" cy="435133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B17ABF6-DA88-5433-88D7-0EFB952A8163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8382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r-FR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fld id="{7472799B-89C3-4A69-A685-831957B3F251}" type="datetime1">
              <a:rPr lang="fr-FR"/>
              <a:pPr lvl="0"/>
              <a:t>01/04/2024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34950A7-50CC-E6AE-47B0-5632D6A62958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4038603" y="6356351"/>
            <a:ext cx="41148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lvl1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r-FR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398B083-DDEA-21BD-8173-AF7D98854694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86106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r-FR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fld id="{877CC23D-C7BD-4864-B5D2-7805F4AA73B3}" type="slidenum"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marL="0" marR="0" lvl="0" indent="0" algn="l" defTabSz="91440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fr-FR" sz="4400" b="0" i="0" u="none" strike="noStrike" kern="1200" cap="none" spc="0" baseline="0">
          <a:solidFill>
            <a:srgbClr val="000000"/>
          </a:solidFill>
          <a:uFillTx/>
          <a:latin typeface="Calibri Light"/>
        </a:defRPr>
      </a:lvl1pPr>
    </p:titleStyle>
    <p:bodyStyle>
      <a:lvl1pPr marL="228600" marR="0" lvl="0" indent="-228600" algn="l" defTabSz="914400" rtl="0" fontAlgn="auto" hangingPunct="1">
        <a:lnSpc>
          <a:spcPct val="90000"/>
        </a:lnSpc>
        <a:spcBef>
          <a:spcPts val="1000"/>
        </a:spcBef>
        <a:spcAft>
          <a:spcPts val="0"/>
        </a:spcAft>
        <a:buSzPct val="100000"/>
        <a:buFont typeface="Arial" pitchFamily="34"/>
        <a:buChar char="•"/>
        <a:tabLst/>
        <a:defRPr lang="fr-FR" sz="2800" b="0" i="0" u="none" strike="noStrike" kern="1200" cap="none" spc="0" baseline="0">
          <a:solidFill>
            <a:srgbClr val="000000"/>
          </a:solidFill>
          <a:uFillTx/>
          <a:latin typeface="Calibri"/>
        </a:defRPr>
      </a:lvl1pPr>
      <a:lvl2pPr marL="685800" marR="0" lvl="1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fr-FR" sz="2400" b="0" i="0" u="none" strike="noStrike" kern="1200" cap="none" spc="0" baseline="0">
          <a:solidFill>
            <a:srgbClr val="000000"/>
          </a:solidFill>
          <a:uFillTx/>
          <a:latin typeface="Calibri"/>
        </a:defRPr>
      </a:lvl2pPr>
      <a:lvl3pPr marL="1143000" marR="0" lvl="2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fr-FR" sz="2000" b="0" i="0" u="none" strike="noStrike" kern="1200" cap="none" spc="0" baseline="0">
          <a:solidFill>
            <a:srgbClr val="000000"/>
          </a:solidFill>
          <a:uFillTx/>
          <a:latin typeface="Calibri"/>
        </a:defRPr>
      </a:lvl3pPr>
      <a:lvl4pPr marL="1600200" marR="0" lvl="3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fr-FR" sz="1800" b="0" i="0" u="none" strike="noStrike" kern="1200" cap="none" spc="0" baseline="0">
          <a:solidFill>
            <a:srgbClr val="000000"/>
          </a:solidFill>
          <a:uFillTx/>
          <a:latin typeface="Calibri"/>
        </a:defRPr>
      </a:lvl4pPr>
      <a:lvl5pPr marL="2057400" marR="0" lvl="4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fr-FR" sz="1800" b="0" i="0" u="none" strike="noStrike" kern="1200" cap="none" spc="0" baseline="0">
          <a:solidFill>
            <a:srgbClr val="000000"/>
          </a:solidFill>
          <a:uFillTx/>
          <a:latin typeface="Calibri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aphique 4">
            <a:extLst>
              <a:ext uri="{FF2B5EF4-FFF2-40B4-BE49-F238E27FC236}">
                <a16:creationId xmlns:a16="http://schemas.microsoft.com/office/drawing/2014/main" id="{5CEC1CAD-1282-44C3-A964-0B909DC7BF9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15991756"/>
              </p:ext>
            </p:extLst>
          </p:nvPr>
        </p:nvGraphicFramePr>
        <p:xfrm>
          <a:off x="2219979" y="2978764"/>
          <a:ext cx="6826928" cy="34201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678F83AC-658A-B34F-0691-123718EDEE36}"/>
              </a:ext>
            </a:extLst>
          </p:cNvPr>
          <p:cNvCxnSpPr>
            <a:cxnSpLocks/>
          </p:cNvCxnSpPr>
          <p:nvPr/>
        </p:nvCxnSpPr>
        <p:spPr>
          <a:xfrm flipH="1">
            <a:off x="2483318" y="1917577"/>
            <a:ext cx="4506205" cy="1412764"/>
          </a:xfrm>
          <a:prstGeom prst="line">
            <a:avLst/>
          </a:prstGeom>
          <a:ln w="19050"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104FEF25-BEC4-BFD8-F5F3-B677BA035468}"/>
              </a:ext>
            </a:extLst>
          </p:cNvPr>
          <p:cNvCxnSpPr>
            <a:cxnSpLocks/>
          </p:cNvCxnSpPr>
          <p:nvPr/>
        </p:nvCxnSpPr>
        <p:spPr>
          <a:xfrm flipH="1" flipV="1">
            <a:off x="7377830" y="1917577"/>
            <a:ext cx="1333033" cy="1412764"/>
          </a:xfrm>
          <a:prstGeom prst="line">
            <a:avLst/>
          </a:prstGeom>
          <a:ln w="19050"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ZoneTexte 2"/>
          <p:cNvSpPr txBox="1"/>
          <p:nvPr/>
        </p:nvSpPr>
        <p:spPr>
          <a:xfrm>
            <a:off x="3582058" y="6398886"/>
            <a:ext cx="58739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Supplement</a:t>
            </a: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Bactrial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diversity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Curcuma</a:t>
            </a:r>
          </a:p>
        </p:txBody>
      </p:sp>
      <p:graphicFrame>
        <p:nvGraphicFramePr>
          <p:cNvPr id="2" name="Graphique 1">
            <a:extLst>
              <a:ext uri="{FF2B5EF4-FFF2-40B4-BE49-F238E27FC236}">
                <a16:creationId xmlns:a16="http://schemas.microsoft.com/office/drawing/2014/main" id="{8213399B-F184-CB4A-0CE5-B4329D2BB3D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92452413"/>
              </p:ext>
            </p:extLst>
          </p:nvPr>
        </p:nvGraphicFramePr>
        <p:xfrm>
          <a:off x="2636668" y="229304"/>
          <a:ext cx="6918663" cy="29759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33054117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</TotalTime>
  <Words>10</Words>
  <Application>Microsoft Macintosh PowerPoint</Application>
  <PresentationFormat>Grand écran</PresentationFormat>
  <Paragraphs>3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Thème Office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GRBA-BE</dc:creator>
  <cp:lastModifiedBy>Malick DIOUARA</cp:lastModifiedBy>
  <cp:revision>25</cp:revision>
  <dcterms:created xsi:type="dcterms:W3CDTF">2023-11-28T11:14:36Z</dcterms:created>
  <dcterms:modified xsi:type="dcterms:W3CDTF">2024-04-01T15:26:17Z</dcterms:modified>
</cp:coreProperties>
</file>