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76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Correction%20figures\7%20&#233;pic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c:style val="2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v>Mammaliicoccus sciuri</c:v>
          </c:tx>
          <c:spPr>
            <a:solidFill>
              <a:srgbClr val="4472C4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1.3333333333333299E-2</c:v>
              </c:pt>
            </c:numLit>
          </c:val>
          <c:extLst>
            <c:ext xmlns:c16="http://schemas.microsoft.com/office/drawing/2014/chart" uri="{C3380CC4-5D6E-409C-BE32-E72D297353CC}">
              <c16:uniqueId val="{00000000-F07A-4252-833E-EDBF75B3AC87}"/>
            </c:ext>
          </c:extLst>
        </c:ser>
        <c:ser>
          <c:idx val="1"/>
          <c:order val="1"/>
          <c:tx>
            <c:v>Acinetobacter baumannii</c:v>
          </c:tx>
          <c:spPr>
            <a:solidFill>
              <a:srgbClr val="ED7D31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0.163333333333333</c:v>
              </c:pt>
            </c:numLit>
          </c:val>
          <c:extLst>
            <c:ext xmlns:c16="http://schemas.microsoft.com/office/drawing/2014/chart" uri="{C3380CC4-5D6E-409C-BE32-E72D297353CC}">
              <c16:uniqueId val="{00000001-F07A-4252-833E-EDBF75B3AC87}"/>
            </c:ext>
          </c:extLst>
        </c:ser>
        <c:ser>
          <c:idx val="2"/>
          <c:order val="2"/>
          <c:tx>
            <c:v>Pantoea agglomerans</c:v>
          </c:tx>
          <c:spPr>
            <a:solidFill>
              <a:srgbClr val="A5A5A5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1.3333333333333299E-2</c:v>
              </c:pt>
            </c:numLit>
          </c:val>
          <c:extLst>
            <c:ext xmlns:c16="http://schemas.microsoft.com/office/drawing/2014/chart" uri="{C3380CC4-5D6E-409C-BE32-E72D297353CC}">
              <c16:uniqueId val="{00000002-F07A-4252-833E-EDBF75B3AC87}"/>
            </c:ext>
          </c:extLst>
        </c:ser>
        <c:ser>
          <c:idx val="3"/>
          <c:order val="3"/>
          <c:tx>
            <c:v>Clostridium tetani</c:v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3.6666666666666702E-2</c:v>
              </c:pt>
            </c:numLit>
          </c:val>
          <c:extLst>
            <c:ext xmlns:c16="http://schemas.microsoft.com/office/drawing/2014/chart" uri="{C3380CC4-5D6E-409C-BE32-E72D297353CC}">
              <c16:uniqueId val="{00000003-F07A-4252-833E-EDBF75B3AC87}"/>
            </c:ext>
          </c:extLst>
        </c:ser>
        <c:ser>
          <c:idx val="4"/>
          <c:order val="4"/>
          <c:tx>
            <c:v>Enterobacter bugandensis</c:v>
          </c:tx>
          <c:spPr>
            <a:solidFill>
              <a:srgbClr val="5B9BD5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1.3333333333333299E-2</c:v>
              </c:pt>
            </c:numLit>
          </c:val>
          <c:extLst>
            <c:ext xmlns:c16="http://schemas.microsoft.com/office/drawing/2014/chart" uri="{C3380CC4-5D6E-409C-BE32-E72D297353CC}">
              <c16:uniqueId val="{00000004-F07A-4252-833E-EDBF75B3AC87}"/>
            </c:ext>
          </c:extLst>
        </c:ser>
        <c:ser>
          <c:idx val="5"/>
          <c:order val="5"/>
          <c:tx>
            <c:v>Pantoea ananatis</c:v>
          </c:tx>
          <c:spPr>
            <a:solidFill>
              <a:srgbClr val="70AD47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1.3333333333333299E-2</c:v>
              </c:pt>
            </c:numLit>
          </c:val>
          <c:extLst>
            <c:ext xmlns:c16="http://schemas.microsoft.com/office/drawing/2014/chart" uri="{C3380CC4-5D6E-409C-BE32-E72D297353CC}">
              <c16:uniqueId val="{00000005-F07A-4252-833E-EDBF75B3AC87}"/>
            </c:ext>
          </c:extLst>
        </c:ser>
        <c:ser>
          <c:idx val="6"/>
          <c:order val="6"/>
          <c:tx>
            <c:v>Clostridium botulinum</c:v>
          </c:tx>
          <c:spPr>
            <a:solidFill>
              <a:srgbClr val="264478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0.11333333333333299</c:v>
              </c:pt>
            </c:numLit>
          </c:val>
          <c:extLst>
            <c:ext xmlns:c16="http://schemas.microsoft.com/office/drawing/2014/chart" uri="{C3380CC4-5D6E-409C-BE32-E72D297353CC}">
              <c16:uniqueId val="{00000006-F07A-4252-833E-EDBF75B3AC87}"/>
            </c:ext>
          </c:extLst>
        </c:ser>
        <c:ser>
          <c:idx val="7"/>
          <c:order val="7"/>
          <c:tx>
            <c:v>Synechococcus sp. JA-3-3Ab</c:v>
          </c:tx>
          <c:spPr>
            <a:solidFill>
              <a:srgbClr val="9E480E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2.66666666666667E-2</c:v>
              </c:pt>
            </c:numLit>
          </c:val>
          <c:extLst>
            <c:ext xmlns:c16="http://schemas.microsoft.com/office/drawing/2014/chart" uri="{C3380CC4-5D6E-409C-BE32-E72D297353CC}">
              <c16:uniqueId val="{00000007-F07A-4252-833E-EDBF75B3AC87}"/>
            </c:ext>
          </c:extLst>
        </c:ser>
        <c:ser>
          <c:idx val="8"/>
          <c:order val="8"/>
          <c:tx>
            <c:v>Pantoea vagans</c:v>
          </c:tx>
          <c:spPr>
            <a:solidFill>
              <a:srgbClr val="636363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1.3333333333333299E-2</c:v>
              </c:pt>
            </c:numLit>
          </c:val>
          <c:extLst>
            <c:ext xmlns:c16="http://schemas.microsoft.com/office/drawing/2014/chart" uri="{C3380CC4-5D6E-409C-BE32-E72D297353CC}">
              <c16:uniqueId val="{00000008-F07A-4252-833E-EDBF75B3AC87}"/>
            </c:ext>
          </c:extLst>
        </c:ser>
        <c:ser>
          <c:idx val="9"/>
          <c:order val="9"/>
          <c:tx>
            <c:v>Proteus mirabilis</c:v>
          </c:tx>
          <c:spPr>
            <a:solidFill>
              <a:srgbClr val="997300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2.33333333333333E-2</c:v>
              </c:pt>
            </c:numLit>
          </c:val>
          <c:extLst>
            <c:ext xmlns:c16="http://schemas.microsoft.com/office/drawing/2014/chart" uri="{C3380CC4-5D6E-409C-BE32-E72D297353CC}">
              <c16:uniqueId val="{00000009-F07A-4252-833E-EDBF75B3AC87}"/>
            </c:ext>
          </c:extLst>
        </c:ser>
        <c:ser>
          <c:idx val="10"/>
          <c:order val="10"/>
          <c:tx>
            <c:v>Klebsiella variicola</c:v>
          </c:tx>
          <c:spPr>
            <a:solidFill>
              <a:srgbClr val="255E91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0.01</c:v>
              </c:pt>
            </c:numLit>
          </c:val>
          <c:extLst>
            <c:ext xmlns:c16="http://schemas.microsoft.com/office/drawing/2014/chart" uri="{C3380CC4-5D6E-409C-BE32-E72D297353CC}">
              <c16:uniqueId val="{0000000A-F07A-4252-833E-EDBF75B3AC87}"/>
            </c:ext>
          </c:extLst>
        </c:ser>
        <c:ser>
          <c:idx val="11"/>
          <c:order val="11"/>
          <c:tx>
            <c:v>Enterobacter cancerogenus</c:v>
          </c:tx>
          <c:spPr>
            <a:solidFill>
              <a:srgbClr val="43682B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1.3333333333333299E-2</c:v>
              </c:pt>
            </c:numLit>
          </c:val>
          <c:extLst>
            <c:ext xmlns:c16="http://schemas.microsoft.com/office/drawing/2014/chart" uri="{C3380CC4-5D6E-409C-BE32-E72D297353CC}">
              <c16:uniqueId val="{0000000B-F07A-4252-833E-EDBF75B3AC87}"/>
            </c:ext>
          </c:extLst>
        </c:ser>
        <c:ser>
          <c:idx val="12"/>
          <c:order val="12"/>
          <c:tx>
            <c:v>Lactococcus lactis</c:v>
          </c:tx>
          <c:spPr>
            <a:solidFill>
              <a:srgbClr val="698ED0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1.6666666666666701E-2</c:v>
              </c:pt>
            </c:numLit>
          </c:val>
          <c:extLst>
            <c:ext xmlns:c16="http://schemas.microsoft.com/office/drawing/2014/chart" uri="{C3380CC4-5D6E-409C-BE32-E72D297353CC}">
              <c16:uniqueId val="{0000000C-F07A-4252-833E-EDBF75B3AC87}"/>
            </c:ext>
          </c:extLst>
        </c:ser>
        <c:ser>
          <c:idx val="13"/>
          <c:order val="13"/>
          <c:tx>
            <c:v>Burkholderia gladioli</c:v>
          </c:tx>
          <c:spPr>
            <a:solidFill>
              <a:srgbClr val="F1975A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1.3333333333333299E-2</c:v>
              </c:pt>
            </c:numLit>
          </c:val>
          <c:extLst>
            <c:ext xmlns:c16="http://schemas.microsoft.com/office/drawing/2014/chart" uri="{C3380CC4-5D6E-409C-BE32-E72D297353CC}">
              <c16:uniqueId val="{0000000D-F07A-4252-833E-EDBF75B3AC87}"/>
            </c:ext>
          </c:extLst>
        </c:ser>
        <c:ser>
          <c:idx val="14"/>
          <c:order val="14"/>
          <c:tx>
            <c:v>Pseudomonas syringae group genomosp. 3</c:v>
          </c:tx>
          <c:spPr>
            <a:solidFill>
              <a:srgbClr val="B7B7B7"/>
            </a:solidFill>
            <a:ln>
              <a:noFill/>
            </a:ln>
          </c:spPr>
          <c:invertIfNegative val="0"/>
          <c:cat>
            <c:numLit>
              <c:formatCode>General</c:formatCode>
              <c:ptCount val="1"/>
              <c:pt idx="0">
                <c:v>8.6666666666666697E-2</c:v>
              </c:pt>
            </c:numLit>
          </c:cat>
          <c:val>
            <c:numLit>
              <c:formatCode>General</c:formatCode>
              <c:ptCount val="1"/>
              <c:pt idx="0">
                <c:v>3.3333333333333298E-2</c:v>
              </c:pt>
            </c:numLit>
          </c:val>
          <c:extLst>
            <c:ext xmlns:c16="http://schemas.microsoft.com/office/drawing/2014/chart" uri="{C3380CC4-5D6E-409C-BE32-E72D297353CC}">
              <c16:uniqueId val="{0000000E-F07A-4252-833E-EDBF75B3A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5833704"/>
        <c:axId val="2119303304"/>
      </c:barChart>
      <c:valAx>
        <c:axId val="2119303304"/>
        <c:scaling>
          <c:orientation val="minMax"/>
        </c:scaling>
        <c:delete val="0"/>
        <c:axPos val="b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fr-FR"/>
          </a:p>
        </c:txPr>
        <c:crossAx val="2095833704"/>
        <c:crosses val="autoZero"/>
        <c:crossBetween val="between"/>
      </c:valAx>
      <c:catAx>
        <c:axId val="2095833704"/>
        <c:scaling>
          <c:orientation val="minMax"/>
        </c:scaling>
        <c:delete val="1"/>
        <c:axPos val="l"/>
        <c:numFmt formatCode="0\.0%" sourceLinked="0"/>
        <c:majorTickMark val="none"/>
        <c:minorTickMark val="none"/>
        <c:tickLblPos val="nextTo"/>
        <c:crossAx val="2119303304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"/>
          <c:y val="0.38045351929246202"/>
          <c:w val="1"/>
          <c:h val="0.58756993688724102"/>
        </c:manualLayout>
      </c:layout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200" b="0" i="0" u="none" strike="noStrike" kern="1200" baseline="0">
              <a:solidFill>
                <a:srgbClr val="595959"/>
              </a:solidFill>
              <a:latin typeface="Calibri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fr-FR" sz="1000" b="0" i="0" u="none" strike="noStrike" kern="1200" baseline="0">
          <a:solidFill>
            <a:srgbClr val="000000"/>
          </a:solidFill>
          <a:latin typeface="Calibri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Feuil3!$G$3</c:f>
              <c:strCache>
                <c:ptCount val="1"/>
                <c:pt idx="0">
                  <c:v>Salmonella enterica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Feuil3!$H$2</c:f>
              <c:numCache>
                <c:formatCode>0.0%</c:formatCode>
                <c:ptCount val="1"/>
                <c:pt idx="0">
                  <c:v>0.86685141198205329</c:v>
                </c:pt>
              </c:numCache>
            </c:numRef>
          </c:cat>
          <c:val>
            <c:numRef>
              <c:f>Feuil3!$H$3</c:f>
              <c:numCache>
                <c:formatCode>0.0%</c:formatCode>
                <c:ptCount val="1"/>
                <c:pt idx="0">
                  <c:v>6.8223805753496972E-2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15-4B78-B4D4-56A4A4D1DAF5}"/>
            </c:ext>
          </c:extLst>
        </c:ser>
        <c:ser>
          <c:idx val="1"/>
          <c:order val="1"/>
          <c:tx>
            <c:strRef>
              <c:f>Feuil3!$G$4</c:f>
              <c:strCache>
                <c:ptCount val="1"/>
                <c:pt idx="0">
                  <c:v>Acinetobacter seifertii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Feuil3!$H$2</c:f>
              <c:numCache>
                <c:formatCode>0.0%</c:formatCode>
                <c:ptCount val="1"/>
                <c:pt idx="0">
                  <c:v>0.86685141198205329</c:v>
                </c:pt>
              </c:numCache>
            </c:numRef>
          </c:cat>
          <c:val>
            <c:numRef>
              <c:f>Feuil3!$H$4</c:f>
              <c:numCache>
                <c:formatCode>0.0%</c:formatCode>
                <c:ptCount val="1"/>
                <c:pt idx="0">
                  <c:v>1.1865953840135611E-2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15-4B78-B4D4-56A4A4D1DAF5}"/>
            </c:ext>
          </c:extLst>
        </c:ser>
        <c:ser>
          <c:idx val="2"/>
          <c:order val="2"/>
          <c:tx>
            <c:strRef>
              <c:f>Feuil3!$G$5</c:f>
              <c:strCache>
                <c:ptCount val="1"/>
                <c:pt idx="0">
                  <c:v>Escherichia marmotae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Feuil3!$H$2</c:f>
              <c:numCache>
                <c:formatCode>0.0%</c:formatCode>
                <c:ptCount val="1"/>
                <c:pt idx="0">
                  <c:v>0.86685141198205329</c:v>
                </c:pt>
              </c:numCache>
            </c:numRef>
          </c:cat>
          <c:val>
            <c:numRef>
              <c:f>Feuil3!$H$5</c:f>
              <c:numCache>
                <c:formatCode>0.0%</c:formatCode>
                <c:ptCount val="1"/>
                <c:pt idx="0">
                  <c:v>1.3169904811579085E-2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15-4B78-B4D4-56A4A4D1DAF5}"/>
            </c:ext>
          </c:extLst>
        </c:ser>
        <c:ser>
          <c:idx val="3"/>
          <c:order val="3"/>
          <c:tx>
            <c:strRef>
              <c:f>Feuil3!$G$6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Feuil3!$H$2</c:f>
              <c:numCache>
                <c:formatCode>0.0%</c:formatCode>
                <c:ptCount val="1"/>
                <c:pt idx="0">
                  <c:v>0.86685141198205329</c:v>
                </c:pt>
              </c:numCache>
            </c:numRef>
          </c:cat>
          <c:val>
            <c:numRef>
              <c:f>Feuil3!$H$6</c:f>
              <c:numCache>
                <c:formatCode>0.0%</c:formatCode>
                <c:ptCount val="1"/>
                <c:pt idx="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15-4B78-B4D4-56A4A4D1DAF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06526040"/>
        <c:axId val="506529640"/>
      </c:barChart>
      <c:catAx>
        <c:axId val="506526040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/>
                  <a:t>7 spices</a:t>
                </a:r>
              </a:p>
            </c:rich>
          </c:tx>
          <c:layout>
            <c:manualLayout>
              <c:xMode val="edge"/>
              <c:yMode val="edge"/>
              <c:x val="2.2222222222222223E-2"/>
              <c:y val="0.348059565470982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%" sourceLinked="1"/>
        <c:majorTickMark val="none"/>
        <c:minorTickMark val="none"/>
        <c:tickLblPos val="nextTo"/>
        <c:crossAx val="506529640"/>
        <c:crosses val="autoZero"/>
        <c:auto val="1"/>
        <c:lblAlgn val="ctr"/>
        <c:lblOffset val="100"/>
        <c:noMultiLvlLbl val="0"/>
      </c:catAx>
      <c:valAx>
        <c:axId val="506529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/>
                  <a:t>Abundance</a:t>
                </a:r>
              </a:p>
            </c:rich>
          </c:tx>
          <c:layout>
            <c:manualLayout>
              <c:xMode val="edge"/>
              <c:yMode val="edge"/>
              <c:x val="0.36631342957130358"/>
              <c:y val="0.906458151064450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0652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A8C9C5-8B62-F6C6-DA04-37EEF274C8E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7C7F80-CE6F-B187-A879-D45F8AF3591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74D008-6CEC-348E-FF43-F438F91051C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9E0154-EAB1-45F7-984B-3237EE7AE7AE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72A42F-0D10-25E1-D76C-E155437F956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140F18-7121-BE56-402B-9FD81100BE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F37A63-922E-4BF3-9667-F2207A91DBD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12369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8DC068-C881-7F36-D950-A1A77331350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46776E-104C-FA31-75E5-C2E66B74B1D3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67116D-0003-ABF7-E265-C2B63BC6310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60079C-D373-4C84-8860-4DA214F3FBE9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68C89D-5720-FD6E-1342-378EBCA1842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4E88C9-4C0E-88F2-76E7-615FA82C15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E50B20-83F2-45B0-BB5E-FF04DF0C08E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862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6BCAF2-0D40-B6BC-5B85-FFAF156E8D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20A7C6-75BD-B7CC-1A94-736474E1B7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F16971-C691-637F-F7DF-8CCDDC6BE5B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32016FA-86F5-4161-97C1-21C977A1F737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D04C08-04F0-E9B6-5782-263063158E5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851F93-8B6D-FD5B-56A1-3C48519139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9B6898-2C52-4012-8933-268DCCBB67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04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2E616C-355D-2BA8-5EE9-926F69D77BD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9E9F4D-C7EF-1E8B-9CAC-C24613EA0B1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149AF5-2AF7-5518-938E-E936BE6BAB8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00522A-994E-CFF4-792D-B5836E77981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FE81C5-9E48-4F78-9493-466F9D418FE0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2399BE-E4D7-CE09-CF2A-D698FEB031A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2A89AE-4528-C00C-B3D7-3B5EF78CB6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0D59D9-E778-486A-8566-46F4764C0B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29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1B43B7-5ECD-AA98-240F-6D2A4DCBE3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0B95EF-809E-67F6-5565-A8E6402B75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47383E-A529-C753-0B19-2295D95B5E0A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786438C-1D59-5C28-92CB-5EDAA7FFD6FA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D768AB4-8B8F-5B37-98D9-DDC3BFD28C8B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C5D239A-E84D-210E-3E13-032B06B058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AE50AE-D9A5-4825-A52F-28B578AE05D8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668F775-14FC-1B87-9409-6F0AD6B8D03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9B6DFED-2625-E235-9E78-D088B941C8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868DE5-8F84-484C-91AC-FBB8108ECF5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70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8610A5-43DE-CC4A-8630-BB8AD0D7E89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F3B7EAD-05BF-4155-E9B9-22DEC6C65C4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410023-AC30-45B1-A527-628B9A20DBE3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D85CB4-B51B-E51C-0C2F-5673A2AAC1F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9C41AEE-5287-FFDE-5844-09C53B4EAD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A44C29-A269-4324-967E-6A41548B572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762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E9BB8D9-2660-2CE1-CB74-21F150232E2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B4558C-DD00-49BE-90AC-E67500D88356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008F64E-DA88-8E25-451C-FACE352D13A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D20DF1-3019-2E7F-E88D-B20C6F9B14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F2B67E-CB0F-4C29-B7B4-ED297564485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14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7316EA-8355-2322-D90B-88658F7293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80E29C-37BC-F5FC-BA41-54B41E91F78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7793135-3BD7-2E37-8482-836ED5FCDA2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62DAC4-6599-9642-834A-2FD536A4CA0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AB8698-5B38-45FA-964B-A81F80D11F68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047E1A-EA95-DE7C-F34D-81C6EF6BE1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0A8866-9EEB-000C-2AC4-74B9AD956D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6FAC9F-11D1-41D8-BFC6-892ACC249B1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44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AE6FF-E309-9B30-F0D0-F7B3FB9AA8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4A54B1A-7EEF-A53E-4BF7-ACD9CAEAEB2A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9A5D37-31EA-EC78-04F6-FB6E4FE16BF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E48F36-1B1F-BAEC-DB9D-34F8E32ED9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27E628-44C1-4435-B2BE-C82BB4FA4820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C94092-74BD-C645-5056-63573CFD37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77429E-47B4-13DB-4EC2-1E37CFFB03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BFEAF8-F08E-4FF6-ACD2-EE33693E125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31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500EB-235F-F197-A9DF-E1291D3CA82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B6E041-1348-A222-EC40-E049C79022E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5044C7-C30A-9C7D-E18B-D32DFD6642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48F892-31B4-42AE-89AD-95E5E30044D2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97FB67-2B72-8AB6-0C55-B8F673DD9B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36423-7F52-204D-E3FB-F8727E234E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43C698-98B3-40B1-A7D7-0F95E3B4448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75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49E8FD-D5E7-0C5B-260B-286712AE1DA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D81890-4394-6BF4-7A71-B740DE943C0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772735-FA4F-215B-12CC-27EC984F9E3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60F95C1-376C-4EEA-A77D-3B2644AE9960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37AE1-2841-6C5F-B9C3-6836E572377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1BDE1F-1C0C-4B14-1E2D-42CBBBBCD0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02FC4E-3426-49B5-915E-237CF4DBF95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87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48D4798-3ED6-7131-4389-2EF32C4602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DDDC2A-E211-FA13-30A8-CB89BBFE15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462DD9-5D94-4EA5-94BA-56C70C23165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7DECE9C-D608-41EB-9456-BBE3B9132686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7BF470-4320-4512-F94D-6DE3A4DF7A1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129254-F907-6D34-D1B3-A0FD2D73B54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4402180-45EC-4264-B33C-F5B74BBD6AB7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C44D4BB3-5DA7-712C-EFA1-0127A2A2867D}"/>
              </a:ext>
            </a:extLst>
          </p:cNvPr>
          <p:cNvGrpSpPr/>
          <p:nvPr/>
        </p:nvGrpSpPr>
        <p:grpSpPr>
          <a:xfrm>
            <a:off x="2707023" y="1713390"/>
            <a:ext cx="6297127" cy="4726390"/>
            <a:chOff x="2525088" y="1879939"/>
            <a:chExt cx="6297127" cy="4726390"/>
          </a:xfrm>
        </p:grpSpPr>
        <p:graphicFrame>
          <p:nvGraphicFramePr>
            <p:cNvPr id="3" name="Graphique 4">
              <a:extLst>
                <a:ext uri="{FF2B5EF4-FFF2-40B4-BE49-F238E27FC236}">
                  <a16:creationId xmlns:a16="http://schemas.microsoft.com/office/drawing/2014/main" id="{EE693872-FDF8-C61F-C107-385185CD238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14740870"/>
                </p:ext>
              </p:extLst>
            </p:nvPr>
          </p:nvGraphicFramePr>
          <p:xfrm>
            <a:off x="2525088" y="3429000"/>
            <a:ext cx="6297127" cy="31773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4" name="Connecteur droit 6">
              <a:extLst>
                <a:ext uri="{FF2B5EF4-FFF2-40B4-BE49-F238E27FC236}">
                  <a16:creationId xmlns:a16="http://schemas.microsoft.com/office/drawing/2014/main" id="{814D585F-302A-6644-D6AA-94CF6BD1E7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0963" y="1950961"/>
              <a:ext cx="3400147" cy="1813595"/>
            </a:xfrm>
            <a:prstGeom prst="straightConnector1">
              <a:avLst/>
            </a:prstGeom>
            <a:noFill/>
            <a:ln w="19050" cap="flat">
              <a:solidFill>
                <a:schemeClr val="tx1"/>
              </a:solidFill>
              <a:prstDash val="lgDash"/>
              <a:miter/>
            </a:ln>
          </p:spPr>
        </p:cxnSp>
        <p:cxnSp>
          <p:nvCxnSpPr>
            <p:cNvPr id="5" name="Connecteur droit 9">
              <a:extLst>
                <a:ext uri="{FF2B5EF4-FFF2-40B4-BE49-F238E27FC236}">
                  <a16:creationId xmlns:a16="http://schemas.microsoft.com/office/drawing/2014/main" id="{F4EB4530-41DF-C443-3B4E-7F09DE158F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17350" y="1879939"/>
              <a:ext cx="1074199" cy="1902373"/>
            </a:xfrm>
            <a:prstGeom prst="straightConnector1">
              <a:avLst/>
            </a:prstGeom>
            <a:noFill/>
            <a:ln w="19050" cap="flat">
              <a:solidFill>
                <a:schemeClr val="tx1"/>
              </a:solidFill>
              <a:prstDash val="lgDash"/>
              <a:miter/>
            </a:ln>
          </p:spPr>
        </p:cxn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CC3E2452-B199-781B-9F02-0F91A6DC4272}"/>
              </a:ext>
            </a:extLst>
          </p:cNvPr>
          <p:cNvSpPr txBox="1"/>
          <p:nvPr/>
        </p:nvSpPr>
        <p:spPr>
          <a:xfrm>
            <a:off x="3543444" y="6391876"/>
            <a:ext cx="513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Bacterial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Diversity in a mixture of 7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spices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372B4FA-1879-FD9B-5D98-1A82BE04FA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196627"/>
              </p:ext>
            </p:extLst>
          </p:nvPr>
        </p:nvGraphicFramePr>
        <p:xfrm>
          <a:off x="3051059" y="228601"/>
          <a:ext cx="629712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14</Words>
  <Application>Microsoft Macintosh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GRBA-BE</dc:creator>
  <cp:lastModifiedBy>Malick DIOUARA</cp:lastModifiedBy>
  <cp:revision>18</cp:revision>
  <dcterms:created xsi:type="dcterms:W3CDTF">2023-11-28T11:00:28Z</dcterms:created>
  <dcterms:modified xsi:type="dcterms:W3CDTF">2024-04-01T15:26:49Z</dcterms:modified>
</cp:coreProperties>
</file>