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79" r:id="rId2"/>
    <p:sldId id="278" r:id="rId3"/>
    <p:sldId id="276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B83AAE-82FE-17E5-5A03-C1AA5B422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B30EBD4-05D5-1650-756B-E7974CE14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9EE398-1E1C-7DD5-09C4-A1D2BE292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A4B1-A313-4E1F-857A-A1EBB1FD9E4B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6EBFDC-E395-02D2-ADFB-EC0240569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91BFDFA-D774-1BD2-78FD-B3711320E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6885D-CE72-489B-86F9-E6F76B1E8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019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04C7D7-40B5-3C21-A98A-FB5AEE27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937F45F-4676-7427-A388-10C46D212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41E31D-5C7D-6604-F873-2266DFD6B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A4B1-A313-4E1F-857A-A1EBB1FD9E4B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E9B60C-8D6D-BF93-85CC-8DA60FFBF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537C6C-4BA5-0E12-617A-6EC0B8DA1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6885D-CE72-489B-86F9-E6F76B1E8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517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C9468F-462E-915F-5853-36B89C754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1F4E519-46E3-83BD-69C3-4079FFE1E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6D0A7A-1675-ED35-4E91-AACFF24E3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A4B1-A313-4E1F-857A-A1EBB1FD9E4B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FAE60B-185F-EE96-83BF-DC14466BC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023DAF-F4CA-8032-ECB5-EE888F83A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6885D-CE72-489B-86F9-E6F76B1E8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811B46-8EBB-57DB-839E-5FB41AA5D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84E1635-3430-AF2B-CAFA-64ECF781C7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9A43F3F-ECBB-95EB-541F-DA64BA456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7CD091C-3870-627C-DB58-245BE8533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A4B1-A313-4E1F-857A-A1EBB1FD9E4B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599CC4C-D7CE-75EB-799B-9DB9EE56B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4C6B495-6EB0-1E1F-2695-EB60A6D75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6885D-CE72-489B-86F9-E6F76B1E8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14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D0C13B-1187-9E69-ECBF-82E79655C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416B15D-51CA-89F4-2432-13496D979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6D818CB-0F63-A443-A8B7-6907F37A7D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861EFCC-29E8-4BF9-D990-3D146529D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5BC0F21-605D-5069-1A92-3611FF4B2B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076F34F-AB78-95C9-60D4-68DD8F527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A4B1-A313-4E1F-857A-A1EBB1FD9E4B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225ABFC-D807-6220-2CE0-9976643E9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1BF7DDF-5183-B3D5-4228-E085F8D7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6885D-CE72-489B-86F9-E6F76B1E8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724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81A2AB-112F-324B-3D0B-82708946A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EEBABE5-DEAF-8254-4C11-70993B8AA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A4B1-A313-4E1F-857A-A1EBB1FD9E4B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9FD334D-EFB7-FCD7-D823-9403C1583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C8CD156-0456-AA3B-F340-DF0013C88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6885D-CE72-489B-86F9-E6F76B1E8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69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7B211EA-3200-D7CF-BB68-1622F8EB3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A4B1-A313-4E1F-857A-A1EBB1FD9E4B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BD18E8A-63D4-722A-71CF-4BDDB37A5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DDA9321-C263-743B-CB7E-BC76AFFB7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6885D-CE72-489B-86F9-E6F76B1E8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393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127BA3-8354-1823-419B-9C644DD35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63A736-B1AD-043E-AEE3-DC5CECBDB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82095A3-199E-C8AF-A35D-E44247FD5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EB30E4-A9CC-0619-96D9-11AC8CC54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A4B1-A313-4E1F-857A-A1EBB1FD9E4B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E9A9B35-D5EF-B662-12FE-E30008F64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1AEC3B-8E39-2340-5EEC-DFAC591A3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6885D-CE72-489B-86F9-E6F76B1E8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117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ED372F-FF8F-EC9F-6C9B-4DC1CE15C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4738DEF-BCFA-714A-04FA-6E7C69949A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51242B9-9850-E268-D658-BB49974DF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FEDD0A3-54D6-73BF-D613-5282C0688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A4B1-A313-4E1F-857A-A1EBB1FD9E4B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6BAE00-F80F-28F1-BE6F-5281D3F32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F429DE0-E1BA-DB4C-B15E-2A0472730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6885D-CE72-489B-86F9-E6F76B1E8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270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49FF8D-CD1E-7FC9-2ABB-6C9516E41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51645A5-2E50-015C-D7BB-A58B5C9939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414D44-0931-2E05-BEFB-543700CC0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A4B1-A313-4E1F-857A-A1EBB1FD9E4B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DAD10-4FE8-EE20-A3AF-D349C95C4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0329E4-D56F-D8A6-6578-F9A44CB1F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6885D-CE72-489B-86F9-E6F76B1E8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822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7D5AA09-7834-0A1E-0DE8-F25CF9B606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F20191C-DECC-7E3C-0E7C-808AD59D8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1FC7FC-F12E-4895-CB7A-FDF64865E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AA4B1-A313-4E1F-857A-A1EBB1FD9E4B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97D477-FD96-F5AC-39C2-01A1D2297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1BB219-1322-4865-277C-5FAA4848F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6885D-CE72-489B-86F9-E6F76B1E8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160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7CE1E33-C1D0-4FD5-4E7B-FD105B1A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ED3F95C-F975-C017-249F-CDCA5947C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7117C8-2F4D-D419-074B-883118BBE5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AA4B1-A313-4E1F-857A-A1EBB1FD9E4B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4D3805-C801-0E5A-1AE5-93BBFEA9D2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3738AB-F629-6AC3-ECC8-77DDE60D6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6885D-CE72-489B-86F9-E6F76B1E8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717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D6728706-2AEF-997C-1767-6E1EFDEB47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842833"/>
              </p:ext>
            </p:extLst>
          </p:nvPr>
        </p:nvGraphicFramePr>
        <p:xfrm>
          <a:off x="3169023" y="156071"/>
          <a:ext cx="6754905" cy="633249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02224">
                  <a:extLst>
                    <a:ext uri="{9D8B030D-6E8A-4147-A177-3AD203B41FA5}">
                      <a16:colId xmlns:a16="http://schemas.microsoft.com/office/drawing/2014/main" val="3599513927"/>
                    </a:ext>
                  </a:extLst>
                </a:gridCol>
                <a:gridCol w="2025774">
                  <a:extLst>
                    <a:ext uri="{9D8B030D-6E8A-4147-A177-3AD203B41FA5}">
                      <a16:colId xmlns:a16="http://schemas.microsoft.com/office/drawing/2014/main" val="3147265704"/>
                    </a:ext>
                  </a:extLst>
                </a:gridCol>
                <a:gridCol w="1831330">
                  <a:extLst>
                    <a:ext uri="{9D8B030D-6E8A-4147-A177-3AD203B41FA5}">
                      <a16:colId xmlns:a16="http://schemas.microsoft.com/office/drawing/2014/main" val="1987277844"/>
                    </a:ext>
                  </a:extLst>
                </a:gridCol>
                <a:gridCol w="795577">
                  <a:extLst>
                    <a:ext uri="{9D8B030D-6E8A-4147-A177-3AD203B41FA5}">
                      <a16:colId xmlns:a16="http://schemas.microsoft.com/office/drawing/2014/main" val="1107813409"/>
                    </a:ext>
                  </a:extLst>
                </a:gridCol>
              </a:tblGrid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RVS correlate (n=27)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RVS correlate (n=5)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615439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size (mm, range)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 (3.3-17)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 (4.7-7.3)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0.529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06912433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Lesion type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0.6450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4263092732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Focus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(30%)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(40%)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1392783719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Mass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(70%)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(60%)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78287873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Shape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0.2630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2275317761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Oval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(52%)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(20%)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3032919490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Round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(41%)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(80%)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1963183520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Irregular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(7%)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2250282776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0.5290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3437113232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Circumscribed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(93%)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(100%)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1343362986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Irregular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(7%)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4264369432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Spiculated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1584088120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Internal enhancement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0.7360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1474521551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Homogenous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(88%)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(100%)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4083126705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Heterogenous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(7%)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472971008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Rim enhancement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(4%)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2565322148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Dark internal septations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2502559691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Kinetic curve assesment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3182861475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Initial phase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0.1690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2063289625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Slow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2518744700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Medium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(37%)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964459634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Fast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(55%)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(100%)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1499066115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Unknown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(7%)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149502298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Delayed phase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0.8740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538423141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Persistent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(26%)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(40%)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3382944710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Plateau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(44%)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(40%)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2827596477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Washout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(22%)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(40%)</a:t>
                      </a:r>
                      <a:endParaRPr lang="en-US" altLang="ja-JP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/>
                </a:tc>
                <a:extLst>
                  <a:ext uri="{0D108BD9-81ED-4DB2-BD59-A6C34878D82A}">
                    <a16:rowId xmlns:a16="http://schemas.microsoft.com/office/drawing/2014/main" val="1215409726"/>
                  </a:ext>
                </a:extLst>
              </a:tr>
              <a:tr h="150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Unknown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(7%)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002" marR="5002" marT="5002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88996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17BDE03-FF74-27B3-7AD8-A1C0B30AFE7D}"/>
              </a:ext>
            </a:extLst>
          </p:cNvPr>
          <p:cNvSpPr txBox="1"/>
          <p:nvPr/>
        </p:nvSpPr>
        <p:spPr>
          <a:xfrm>
            <a:off x="95794" y="1045029"/>
            <a:ext cx="21722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Table 1</a:t>
            </a:r>
          </a:p>
          <a:p>
            <a:r>
              <a:rPr lang="en-US" altLang="ja-JP" sz="18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MRI characteristics of MRI-detected lesions in this study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47541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E9203A7D-83FD-214D-A535-01039721B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466690"/>
              </p:ext>
            </p:extLst>
          </p:nvPr>
        </p:nvGraphicFramePr>
        <p:xfrm>
          <a:off x="2922495" y="57146"/>
          <a:ext cx="5136776" cy="676393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28718">
                  <a:extLst>
                    <a:ext uri="{9D8B030D-6E8A-4147-A177-3AD203B41FA5}">
                      <a16:colId xmlns:a16="http://schemas.microsoft.com/office/drawing/2014/main" val="916492635"/>
                    </a:ext>
                  </a:extLst>
                </a:gridCol>
                <a:gridCol w="838342">
                  <a:extLst>
                    <a:ext uri="{9D8B030D-6E8A-4147-A177-3AD203B41FA5}">
                      <a16:colId xmlns:a16="http://schemas.microsoft.com/office/drawing/2014/main" val="1776920329"/>
                    </a:ext>
                  </a:extLst>
                </a:gridCol>
                <a:gridCol w="838342">
                  <a:extLst>
                    <a:ext uri="{9D8B030D-6E8A-4147-A177-3AD203B41FA5}">
                      <a16:colId xmlns:a16="http://schemas.microsoft.com/office/drawing/2014/main" val="3454202221"/>
                    </a:ext>
                  </a:extLst>
                </a:gridCol>
                <a:gridCol w="976021">
                  <a:extLst>
                    <a:ext uri="{9D8B030D-6E8A-4147-A177-3AD203B41FA5}">
                      <a16:colId xmlns:a16="http://schemas.microsoft.com/office/drawing/2014/main" val="3683332029"/>
                    </a:ext>
                  </a:extLst>
                </a:gridCol>
                <a:gridCol w="755353">
                  <a:extLst>
                    <a:ext uri="{9D8B030D-6E8A-4147-A177-3AD203B41FA5}">
                      <a16:colId xmlns:a16="http://schemas.microsoft.com/office/drawing/2014/main" val="3331213056"/>
                    </a:ext>
                  </a:extLst>
                </a:gridCol>
              </a:tblGrid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Total (=27)</a:t>
                      </a:r>
                    </a:p>
                  </a:txBody>
                  <a:tcPr marL="3626" marR="3626" marT="36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Benign (n=19)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Malignant (n=8)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value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1051600"/>
                  </a:ext>
                </a:extLst>
              </a:tr>
              <a:tr h="1417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size (mm, range)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6.5 (3.3-17)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6.2 (3.8-10)</a:t>
                      </a:r>
                    </a:p>
                  </a:txBody>
                  <a:tcPr marL="9142" marR="9142" marT="914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7.3 (3.3-17)</a:t>
                      </a:r>
                    </a:p>
                  </a:txBody>
                  <a:tcPr marL="9142" marR="9142" marT="9142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0.525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27729074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Lesion type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0.561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470004043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Focus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 (26%)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 (38%)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578186708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Mass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 (74%)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 (63%)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3522146356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Shape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0.804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4046428581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Oval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10 (53%)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 (50%)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1915978047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Round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8 (42%)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 (38%)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1798163353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Irregular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1(5%)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 (13%)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359150891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0.512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3972102584"/>
                  </a:ext>
                </a:extLst>
              </a:tr>
              <a:tr h="1767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Circumscribed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18 (95%)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7 (88%)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156934945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Irregular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 (5%)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 (13%)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774462154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Spiculated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698505057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Internal enhancement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0.199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720404189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Homogenous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17 (89%)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7 (88%)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1563224241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Heterogenous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 (11%)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4257049925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Rim enhancement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 (13%)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552500445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Dark internal septations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950273128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Kinetic curve assesment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3150080395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Initial phase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0.624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1388288819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Slow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880793151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Medium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7 (37%)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 (38%)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628848369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Fast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10 (53%)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 (63%)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539672311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Unknown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 (11%)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907334960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Delayed phase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0.474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3679040586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Persistent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 (32%)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 (13%)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3479060210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Plateau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7 (37%)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 (63%)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1984615195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Washout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 (21%)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 (25%)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61771156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　Unknown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 (11%)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1212963931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Shape (sonography)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0.984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3894751599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Oval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11 (58%)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 (38%)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1499266060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Round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7 (37%)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 (25%)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596857838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Irregular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 (5%)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 (38%)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627153195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Orientation (sonography)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0.031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374461691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Parallel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18 (95%)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 (63%)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105525751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Non-parallel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 (5%)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 (38%)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899174512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 (sonography)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0.031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510039760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Circumscribed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18 (95%)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 (63%)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287343964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Non-circumscribed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 (5%)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 (38%)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129877014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Lesion Boundary (sonography)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ー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4257836076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Abrupt interphase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19 (100%)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8 (100%)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3655681570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Echogenic halo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 (63%)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697106537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Echo pattern (sonography)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0.561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4219696455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Hypoechoic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 (74%)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 (63%)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2060745207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Isoechoic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 (26%)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 (38%)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626" marR="3626" marT="3626" marB="0" anchor="ctr"/>
                </a:tc>
                <a:extLst>
                  <a:ext uri="{0D108BD9-81ED-4DB2-BD59-A6C34878D82A}">
                    <a16:rowId xmlns:a16="http://schemas.microsoft.com/office/drawing/2014/main" val="3511782429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Intramammary distribution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0.8685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77271150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　Around mammary fasia (s and d areas)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11 (58%)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 (63%)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25044495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　Center of mammary gland (c area)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 (21%)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 (13%)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13730420"/>
                  </a:ext>
                </a:extLst>
              </a:tr>
              <a:tr h="1367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　Atrophic mammary gland (a area)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 (21%)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 (25%)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8693328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25C2F30-6C3D-A934-BE58-D34D05E70AEE}"/>
              </a:ext>
            </a:extLst>
          </p:cNvPr>
          <p:cNvSpPr txBox="1"/>
          <p:nvPr/>
        </p:nvSpPr>
        <p:spPr>
          <a:xfrm>
            <a:off x="130629" y="197224"/>
            <a:ext cx="25777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</a:t>
            </a:r>
          </a:p>
          <a:p>
            <a:r>
              <a:rPr lang="en-US" altLang="ja-JP" sz="18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MRI and US characteristics of benign lesions and malignant lesions in this study</a:t>
            </a:r>
            <a:endParaRPr kumimoji="1" lang="ja-JP" altLang="en-US" dirty="0"/>
          </a:p>
          <a:p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672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DE5A2FF7-1A56-0A50-1B6C-89768A1DB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489621"/>
              </p:ext>
            </p:extLst>
          </p:nvPr>
        </p:nvGraphicFramePr>
        <p:xfrm>
          <a:off x="793376" y="1994645"/>
          <a:ext cx="10605247" cy="28687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3264">
                  <a:extLst>
                    <a:ext uri="{9D8B030D-6E8A-4147-A177-3AD203B41FA5}">
                      <a16:colId xmlns:a16="http://schemas.microsoft.com/office/drawing/2014/main" val="1700650570"/>
                    </a:ext>
                  </a:extLst>
                </a:gridCol>
                <a:gridCol w="3306127">
                  <a:extLst>
                    <a:ext uri="{9D8B030D-6E8A-4147-A177-3AD203B41FA5}">
                      <a16:colId xmlns:a16="http://schemas.microsoft.com/office/drawing/2014/main" val="3929937874"/>
                    </a:ext>
                  </a:extLst>
                </a:gridCol>
                <a:gridCol w="2509359">
                  <a:extLst>
                    <a:ext uri="{9D8B030D-6E8A-4147-A177-3AD203B41FA5}">
                      <a16:colId xmlns:a16="http://schemas.microsoft.com/office/drawing/2014/main" val="1227952509"/>
                    </a:ext>
                  </a:extLst>
                </a:gridCol>
                <a:gridCol w="1996497">
                  <a:extLst>
                    <a:ext uri="{9D8B030D-6E8A-4147-A177-3AD203B41FA5}">
                      <a16:colId xmlns:a16="http://schemas.microsoft.com/office/drawing/2014/main" val="3888703420"/>
                    </a:ext>
                  </a:extLst>
                </a:gridCol>
              </a:tblGrid>
              <a:tr h="49082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Malignant lesions (n=8)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Benign lesions (n=19)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 value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009260"/>
                  </a:ext>
                </a:extLst>
              </a:tr>
              <a:tr h="475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Intramammary distribution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0.955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671255"/>
                  </a:ext>
                </a:extLst>
              </a:tr>
              <a:tr h="475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area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(38%)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(32%)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449802"/>
                  </a:ext>
                </a:extLst>
              </a:tr>
              <a:tr h="475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area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(13%)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(21%)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747050"/>
                  </a:ext>
                </a:extLst>
              </a:tr>
              <a:tr h="475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 area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(25%)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(26%)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632579"/>
                  </a:ext>
                </a:extLst>
              </a:tr>
              <a:tr h="475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area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(25%)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(21%)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087131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27C2703-B1CA-1AE5-8F60-B8C248D6934D}"/>
              </a:ext>
            </a:extLst>
          </p:cNvPr>
          <p:cNvSpPr txBox="1"/>
          <p:nvPr/>
        </p:nvSpPr>
        <p:spPr>
          <a:xfrm>
            <a:off x="564776" y="197224"/>
            <a:ext cx="1246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55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996</TotalTime>
  <Words>760</Words>
  <Application>Microsoft Office PowerPoint</Application>
  <PresentationFormat>ワイド画面</PresentationFormat>
  <Paragraphs>274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西塔誠幸</dc:creator>
  <cp:lastModifiedBy>誠幸 西塔</cp:lastModifiedBy>
  <cp:revision>49</cp:revision>
  <dcterms:created xsi:type="dcterms:W3CDTF">2022-10-20T04:35:06Z</dcterms:created>
  <dcterms:modified xsi:type="dcterms:W3CDTF">2024-04-01T13:01:07Z</dcterms:modified>
</cp:coreProperties>
</file>