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5"/>
  </p:notesMasterIdLst>
  <p:sldIdLst>
    <p:sldId id="260" r:id="rId2"/>
    <p:sldId id="262" r:id="rId3"/>
    <p:sldId id="261" r:id="rId4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588" autoAdjust="0"/>
    <p:restoredTop sz="98921" autoAdjust="0"/>
  </p:normalViewPr>
  <p:slideViewPr>
    <p:cSldViewPr>
      <p:cViewPr varScale="1">
        <p:scale>
          <a:sx n="38" d="100"/>
          <a:sy n="38" d="100"/>
        </p:scale>
        <p:origin x="2898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02A139-84BF-4F4B-AD7F-0F4A604D3B09}" type="datetimeFigureOut">
              <a:rPr kumimoji="1" lang="ja-JP" altLang="en-US" smtClean="0"/>
              <a:t>2020/6/29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07A0C1-8F01-4607-B4C9-9D3843EDF0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1738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Characteristic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7A0C1-8F01-4607-B4C9-9D3843EDF05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6768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Labodata</a:t>
            </a:r>
          </a:p>
          <a:p>
            <a:r>
              <a:rPr kumimoji="1" lang="ja-JP" altLang="en-US" dirty="0"/>
              <a:t>＊１：</a:t>
            </a:r>
            <a:r>
              <a:rPr kumimoji="1" lang="en-US" altLang="ja-JP" dirty="0"/>
              <a:t>17</a:t>
            </a:r>
            <a:r>
              <a:rPr kumimoji="1" lang="ja-JP" altLang="en-US" dirty="0"/>
              <a:t>例、＊</a:t>
            </a:r>
            <a:r>
              <a:rPr kumimoji="1" lang="en-US" altLang="ja-JP" dirty="0"/>
              <a:t>2</a:t>
            </a:r>
            <a:r>
              <a:rPr kumimoji="1" lang="ja-JP" altLang="en-US" dirty="0"/>
              <a:t>：</a:t>
            </a:r>
            <a:r>
              <a:rPr kumimoji="1" lang="en-US" altLang="ja-JP" dirty="0"/>
              <a:t>11</a:t>
            </a:r>
            <a:r>
              <a:rPr kumimoji="1" lang="ja-JP" altLang="en-US" dirty="0"/>
              <a:t>例、＊</a:t>
            </a:r>
            <a:r>
              <a:rPr kumimoji="1" lang="en-US" altLang="ja-JP" dirty="0"/>
              <a:t>3</a:t>
            </a:r>
            <a:r>
              <a:rPr kumimoji="1" lang="ja-JP" altLang="en-US" dirty="0"/>
              <a:t>：</a:t>
            </a:r>
            <a:r>
              <a:rPr kumimoji="1" lang="en-US" altLang="ja-JP" dirty="0"/>
              <a:t>17</a:t>
            </a:r>
            <a:r>
              <a:rPr kumimoji="1" lang="ja-JP" altLang="en-US" dirty="0"/>
              <a:t>例、＊</a:t>
            </a:r>
            <a:r>
              <a:rPr kumimoji="1" lang="en-US" altLang="ja-JP" dirty="0"/>
              <a:t>4</a:t>
            </a:r>
            <a:r>
              <a:rPr kumimoji="1" lang="ja-JP" altLang="en-US" dirty="0"/>
              <a:t>：</a:t>
            </a:r>
            <a:r>
              <a:rPr kumimoji="1" lang="en-US" altLang="ja-JP" dirty="0"/>
              <a:t>12</a:t>
            </a:r>
            <a:r>
              <a:rPr kumimoji="1" lang="ja-JP" altLang="en-US" dirty="0"/>
              <a:t>例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7A0C1-8F01-4607-B4C9-9D3843EDF05B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13994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Therapies</a:t>
            </a:r>
          </a:p>
          <a:p>
            <a:r>
              <a:rPr kumimoji="1" lang="en-US" altLang="ja-JP" dirty="0"/>
              <a:t>Outcome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7A0C1-8F01-4607-B4C9-9D3843EDF05B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3630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ACBE-A2D4-4898-B0DB-5141C5C444D8}" type="datetimeFigureOut">
              <a:rPr kumimoji="1" lang="ja-JP" altLang="en-US" smtClean="0"/>
              <a:t>2020/6/29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8CD76-BBF0-4A88-8CF4-704003B91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8495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ACBE-A2D4-4898-B0DB-5141C5C444D8}" type="datetimeFigureOut">
              <a:rPr kumimoji="1" lang="ja-JP" altLang="en-US" smtClean="0"/>
              <a:t>2020/6/29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8CD76-BBF0-4A88-8CF4-704003B91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4299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ACBE-A2D4-4898-B0DB-5141C5C444D8}" type="datetimeFigureOut">
              <a:rPr kumimoji="1" lang="ja-JP" altLang="en-US" smtClean="0"/>
              <a:t>2020/6/29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8CD76-BBF0-4A88-8CF4-704003B91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3369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ACBE-A2D4-4898-B0DB-5141C5C444D8}" type="datetimeFigureOut">
              <a:rPr kumimoji="1" lang="ja-JP" altLang="en-US" smtClean="0"/>
              <a:t>2020/6/29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8CD76-BBF0-4A88-8CF4-704003B91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8118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ACBE-A2D4-4898-B0DB-5141C5C444D8}" type="datetimeFigureOut">
              <a:rPr kumimoji="1" lang="ja-JP" altLang="en-US" smtClean="0"/>
              <a:t>2020/6/29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8CD76-BBF0-4A88-8CF4-704003B91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623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ACBE-A2D4-4898-B0DB-5141C5C444D8}" type="datetimeFigureOut">
              <a:rPr kumimoji="1" lang="ja-JP" altLang="en-US" smtClean="0"/>
              <a:t>2020/6/29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8CD76-BBF0-4A88-8CF4-704003B91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005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ACBE-A2D4-4898-B0DB-5141C5C444D8}" type="datetimeFigureOut">
              <a:rPr kumimoji="1" lang="ja-JP" altLang="en-US" smtClean="0"/>
              <a:t>2020/6/29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8CD76-BBF0-4A88-8CF4-704003B91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1108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ACBE-A2D4-4898-B0DB-5141C5C444D8}" type="datetimeFigureOut">
              <a:rPr kumimoji="1" lang="ja-JP" altLang="en-US" smtClean="0"/>
              <a:t>2020/6/29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8CD76-BBF0-4A88-8CF4-704003B91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1766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ACBE-A2D4-4898-B0DB-5141C5C444D8}" type="datetimeFigureOut">
              <a:rPr kumimoji="1" lang="ja-JP" altLang="en-US" smtClean="0"/>
              <a:t>2020/6/29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8CD76-BBF0-4A88-8CF4-704003B91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2427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ACBE-A2D4-4898-B0DB-5141C5C444D8}" type="datetimeFigureOut">
              <a:rPr kumimoji="1" lang="ja-JP" altLang="en-US" smtClean="0"/>
              <a:t>2020/6/29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8CD76-BBF0-4A88-8CF4-704003B91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6902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ACBE-A2D4-4898-B0DB-5141C5C444D8}" type="datetimeFigureOut">
              <a:rPr kumimoji="1" lang="ja-JP" altLang="en-US" smtClean="0"/>
              <a:t>2020/6/29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8CD76-BBF0-4A88-8CF4-704003B91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3394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3ACBE-A2D4-4898-B0DB-5141C5C444D8}" type="datetimeFigureOut">
              <a:rPr kumimoji="1" lang="ja-JP" altLang="en-US" smtClean="0"/>
              <a:t>2020/6/29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8CD76-BBF0-4A88-8CF4-704003B91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7931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7563089"/>
              </p:ext>
            </p:extLst>
          </p:nvPr>
        </p:nvGraphicFramePr>
        <p:xfrm>
          <a:off x="406420" y="869719"/>
          <a:ext cx="8406793" cy="469928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1655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0896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2322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77145">
                <a:tc>
                  <a:txBody>
                    <a:bodyPr/>
                    <a:lstStyle/>
                    <a:p>
                      <a:pPr algn="ctr" fontAlgn="ctr"/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Survivors (n=14)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Non-survivors (n=6)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91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Hospital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transfer,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n (%)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13 (92)</a:t>
                      </a:r>
                    </a:p>
                  </a:txBody>
                  <a:tcPr marL="7669" marR="7669" marT="766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6 (100)</a:t>
                      </a:r>
                    </a:p>
                  </a:txBody>
                  <a:tcPr marL="7669" marR="7669" marT="766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91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smtClean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Age*, </a:t>
                      </a:r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median (year, IQR)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59</a:t>
                      </a:r>
                      <a:r>
                        <a:rPr lang="en-US" sz="1400" u="none" strike="noStrike" baseline="0" dirty="0" smtClean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sz="1400" u="none" strike="noStrike" dirty="0" smtClean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(54-66</a:t>
                      </a:r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76 (73-77)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91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Male</a:t>
                      </a:r>
                      <a:r>
                        <a:rPr lang="en-US" sz="1400" u="none" strike="noStrike" baseline="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sz="1400" u="none" strike="noStrike" baseline="0" dirty="0" smtClean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sex, </a:t>
                      </a:r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n</a:t>
                      </a:r>
                      <a:r>
                        <a:rPr lang="en-US" sz="1400" u="none" strike="noStrike" baseline="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(%)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12 (85)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4 (66)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22586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Coexisting disease</a:t>
                      </a:r>
                      <a:r>
                        <a:rPr lang="en-US" altLang="ja-JP" sz="1400" u="none" strike="noStrike" baseline="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, </a:t>
                      </a:r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n</a:t>
                      </a:r>
                      <a:r>
                        <a:rPr lang="en-US" altLang="ja-JP" sz="1400" u="none" strike="noStrike" baseline="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(%)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991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 Cancer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 (14)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 (16)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91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 Chronic</a:t>
                      </a:r>
                      <a:r>
                        <a:rPr lang="en-US" sz="1400" u="none" strike="noStrike" baseline="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kidney disease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 (7)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 (16)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991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 Chronic obstructive pulmonary disease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 (14)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 (16)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991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 C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ollagen</a:t>
                      </a:r>
                      <a:r>
                        <a:rPr lang="en-US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disease</a:t>
                      </a: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 (16)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991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 Diabetes</a:t>
                      </a:r>
                      <a:r>
                        <a:rPr lang="en-US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mellitus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9 (64)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5 (71)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991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 Hyperlipidemia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3 (21)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 (33)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991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 Hypertension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8 (57)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 (16)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991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 Myocardial infarction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 (33)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991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 Parkinson’s disease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 (16)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991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 Stroke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 (14)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991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 No disorder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 (14)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67384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Imaging of computed tomography</a:t>
                      </a:r>
                      <a:r>
                        <a:rPr lang="en-US" altLang="ja-JP" sz="1400" u="none" strike="noStrike" baseline="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, </a:t>
                      </a:r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n</a:t>
                      </a:r>
                      <a:r>
                        <a:rPr lang="en-US" altLang="ja-JP" sz="1400" u="none" strike="noStrike" baseline="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(%)</a:t>
                      </a:r>
                      <a:endParaRPr lang="en-US" altLang="ja-JP" sz="1400" b="0" i="0" u="none" strike="noStrike" dirty="0">
                        <a:solidFill>
                          <a:schemeClr val="tx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14</a:t>
                      </a:r>
                      <a:r>
                        <a:rPr lang="en-US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(100)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6 (100)</a:t>
                      </a:r>
                    </a:p>
                  </a:txBody>
                  <a:tcPr marL="7669" marR="7669" marT="7669" marB="0" anchor="ctr"/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Intubation</a:t>
                      </a:r>
                      <a:r>
                        <a:rPr lang="en-US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prior to admission</a:t>
                      </a:r>
                      <a:r>
                        <a:rPr lang="en-US" altLang="ja-JP" sz="1400" u="none" strike="noStrike" baseline="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, </a:t>
                      </a:r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n</a:t>
                      </a:r>
                      <a:r>
                        <a:rPr lang="en-US" altLang="ja-JP" sz="1400" u="none" strike="noStrike" baseline="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(%)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5 (35)</a:t>
                      </a: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 (33)</a:t>
                      </a:r>
                    </a:p>
                  </a:txBody>
                  <a:tcPr marL="7669" marR="7669" marT="7669" marB="0" anchor="ctr"/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Days from onset</a:t>
                      </a:r>
                      <a:r>
                        <a:rPr lang="en-US" sz="1400" u="none" strike="noStrike" baseline="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to intubation,</a:t>
                      </a:r>
                      <a:r>
                        <a:rPr lang="ja-JP" altLang="en-US" sz="1400" u="none" strike="noStrike" baseline="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median</a:t>
                      </a:r>
                      <a:r>
                        <a:rPr lang="en-US" sz="1400" u="none" strike="noStrike" baseline="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(IQR)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9 (8-9)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9 (5-9)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169260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APACHE </a:t>
                      </a:r>
                      <a:r>
                        <a:rPr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II</a:t>
                      </a:r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,</a:t>
                      </a:r>
                      <a:r>
                        <a:rPr lang="ja-JP" altLang="en-US" sz="1400" u="none" strike="noStrike" baseline="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median</a:t>
                      </a:r>
                      <a:r>
                        <a:rPr lang="en-US" altLang="ja-JP" sz="1400" u="none" strike="noStrike" baseline="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(IQR)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19 (15-21)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18 (16-20)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19917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SOFA, </a:t>
                      </a:r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median</a:t>
                      </a:r>
                      <a:r>
                        <a:rPr lang="en-US" altLang="ja-JP" sz="1400" u="none" strike="noStrike" baseline="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(IQR)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5 (4-7)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5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(3-6)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2" name="テキスト ボックス 1"/>
          <p:cNvSpPr txBox="1"/>
          <p:nvPr/>
        </p:nvSpPr>
        <p:spPr>
          <a:xfrm>
            <a:off x="319950" y="548680"/>
            <a:ext cx="81656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b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Table 1</a:t>
            </a:r>
            <a:r>
              <a:rPr lang="en-US" altLang="ja-JP" sz="14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Baseline characteristics of</a:t>
            </a:r>
            <a:r>
              <a:rPr lang="ja-JP" altLang="en-US" sz="14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</a:t>
            </a:r>
            <a:r>
              <a:rPr lang="en-US" altLang="ja-JP" sz="14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the patients with invasive mechanical ventilation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9478436-E32A-44B2-9D78-D049F1DDEFC0}"/>
              </a:ext>
            </a:extLst>
          </p:cNvPr>
          <p:cNvSpPr txBox="1"/>
          <p:nvPr/>
        </p:nvSpPr>
        <p:spPr>
          <a:xfrm>
            <a:off x="407836" y="5642664"/>
            <a:ext cx="848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>
              <a:defRPr/>
            </a:pPr>
            <a:r>
              <a:rPr lang="en-US" sz="14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Variables with asterisk indicate significant difference (P value &lt; 0.05) between the 2 groups</a:t>
            </a:r>
            <a:endParaRPr lang="en-US" sz="1400" dirty="0">
              <a:solidFill>
                <a:srgbClr val="000000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fontAlgn="ctr">
              <a:defRPr/>
            </a:pPr>
            <a:r>
              <a:rPr lang="en-US" sz="1400" i="1" dirty="0">
                <a:solidFill>
                  <a:srgbClr val="000000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APACHE II</a:t>
            </a:r>
            <a:r>
              <a:rPr lang="en-US" sz="1400" dirty="0">
                <a:solidFill>
                  <a:srgbClr val="000000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Acute Physiology and Chronic Health Evaluation II, </a:t>
            </a:r>
            <a:r>
              <a:rPr lang="en-US" sz="1400" i="1" dirty="0">
                <a:solidFill>
                  <a:srgbClr val="000000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IQR</a:t>
            </a:r>
            <a:r>
              <a:rPr lang="en-US" sz="1400" dirty="0">
                <a:solidFill>
                  <a:srgbClr val="000000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interquartile range, </a:t>
            </a:r>
            <a:r>
              <a:rPr lang="en-US" sz="1400" i="1" dirty="0">
                <a:solidFill>
                  <a:srgbClr val="000000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SOFA</a:t>
            </a:r>
            <a:r>
              <a:rPr lang="en-US" sz="1400" dirty="0">
                <a:solidFill>
                  <a:srgbClr val="000000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Sequential Organ Failure Assessment</a:t>
            </a:r>
            <a:endParaRPr lang="en-US" sz="1400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00695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="" xmlns:a16="http://schemas.microsoft.com/office/drawing/2014/main" id="{E429F8EB-FEDC-4F0E-9E7B-11F443A151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0871397"/>
              </p:ext>
            </p:extLst>
          </p:nvPr>
        </p:nvGraphicFramePr>
        <p:xfrm>
          <a:off x="260600" y="791266"/>
          <a:ext cx="8559872" cy="46595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92336">
                  <a:extLst>
                    <a:ext uri="{9D8B030D-6E8A-4147-A177-3AD203B41FA5}">
                      <a16:colId xmlns="" xmlns:a16="http://schemas.microsoft.com/office/drawing/2014/main" val="509896728"/>
                    </a:ext>
                  </a:extLst>
                </a:gridCol>
                <a:gridCol w="2380522">
                  <a:extLst>
                    <a:ext uri="{9D8B030D-6E8A-4147-A177-3AD203B41FA5}">
                      <a16:colId xmlns="" xmlns:a16="http://schemas.microsoft.com/office/drawing/2014/main" val="4064985527"/>
                    </a:ext>
                  </a:extLst>
                </a:gridCol>
                <a:gridCol w="1587014">
                  <a:extLst>
                    <a:ext uri="{9D8B030D-6E8A-4147-A177-3AD203B41FA5}">
                      <a16:colId xmlns="" xmlns:a16="http://schemas.microsoft.com/office/drawing/2014/main" val="819837851"/>
                    </a:ext>
                  </a:extLst>
                </a:gridCol>
              </a:tblGrid>
              <a:tr h="222273">
                <a:tc>
                  <a:txBody>
                    <a:bodyPr/>
                    <a:lstStyle/>
                    <a:p>
                      <a:pPr algn="ctr" fontAlgn="ctr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Survivors (</a:t>
                      </a:r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n=14)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Non-survivors (n=6)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19142273"/>
                  </a:ext>
                </a:extLst>
              </a:tr>
              <a:tr h="22329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On admission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ja-JP" altLang="en-US" sz="140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33160945"/>
                  </a:ext>
                </a:extLst>
              </a:tr>
              <a:tr h="2321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White-cell</a:t>
                      </a:r>
                      <a:r>
                        <a:rPr lang="en-US" sz="1400" u="none" strike="noStrike" baseline="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count</a:t>
                      </a:r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(/</a:t>
                      </a:r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μL</a:t>
                      </a:r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7600 (5925-10850)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6500 (4650-8200)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834085130"/>
                  </a:ext>
                </a:extLst>
              </a:tr>
              <a:tr h="1950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Lymphocyte</a:t>
                      </a:r>
                      <a:r>
                        <a:rPr lang="en-US" sz="1400" u="none" strike="noStrike" baseline="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count</a:t>
                      </a:r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(/</a:t>
                      </a:r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μL</a:t>
                      </a:r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605 (471-797)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455 (145-939)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081141951"/>
                  </a:ext>
                </a:extLst>
              </a:tr>
              <a:tr h="1979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Platelet</a:t>
                      </a:r>
                      <a:r>
                        <a:rPr lang="en-US" sz="1400" u="none" strike="noStrike" baseline="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count</a:t>
                      </a:r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(x10</a:t>
                      </a:r>
                      <a:r>
                        <a:rPr lang="en-US" sz="1400" u="none" strike="noStrike" baseline="3000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3</a:t>
                      </a:r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/</a:t>
                      </a:r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μL</a:t>
                      </a:r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177 (152-210)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154 (144-163)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31326027"/>
                  </a:ext>
                </a:extLst>
              </a:tr>
              <a:tr h="1960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Ferritin (ng/mL)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1635</a:t>
                      </a:r>
                      <a:r>
                        <a:rPr lang="en-US" sz="1400" u="none" strike="noStrike" baseline="3000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(812-2572)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1554 (759-2237)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27717735"/>
                  </a:ext>
                </a:extLst>
              </a:tr>
              <a:tr h="1950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</a:t>
                      </a:r>
                      <a:r>
                        <a:rPr kumimoji="1" lang="en-US" sz="1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S</a:t>
                      </a:r>
                      <a:r>
                        <a:rPr kumimoji="1" lang="en-US" altLang="ja-JP" sz="1400" b="0" i="0" kern="1200" dirty="0">
                          <a:solidFill>
                            <a:schemeClr val="dk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ialylated carbohydrate antigen </a:t>
                      </a:r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KL-6 (U/mL)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311</a:t>
                      </a:r>
                      <a:r>
                        <a:rPr lang="en-US" sz="1400" u="none" strike="noStrike" baseline="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sz="1400" u="none" strike="noStrike" baseline="3000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(203-413)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388 (356-521)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640679203"/>
                  </a:ext>
                </a:extLst>
              </a:tr>
              <a:tr h="1950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D-dimer (</a:t>
                      </a:r>
                      <a:r>
                        <a:rPr lang="el-GR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μ</a:t>
                      </a:r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g/dL)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1.0 (0.8-2.3)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2.3 (1.4-4.9)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30414674"/>
                  </a:ext>
                </a:extLst>
              </a:tr>
              <a:tr h="16573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Aspartate aminotransferase (U/L)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53 (40-73)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60 (46-75)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026658740"/>
                  </a:ext>
                </a:extLst>
              </a:tr>
              <a:tr h="23581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Alanine aminotransferase (U/L)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36 (20-61)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24 (20-46)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15112809"/>
                  </a:ext>
                </a:extLst>
              </a:tr>
              <a:tr h="2321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Creatinine kinase (U/L)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9.5 (6.0-15.6)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0.9 (0.7-1.7)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427180027"/>
                  </a:ext>
                </a:extLst>
              </a:tr>
              <a:tr h="10258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C-reactive</a:t>
                      </a:r>
                      <a:r>
                        <a:rPr lang="en-US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protein (mg/dL)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9.4</a:t>
                      </a:r>
                      <a:r>
                        <a:rPr lang="en-US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(5.9-15.5)</a:t>
                      </a: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15.1 (4.5-18.2)</a:t>
                      </a:r>
                    </a:p>
                  </a:txBody>
                  <a:tcPr marL="4586" marR="4586" marT="4586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0258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Lactate</a:t>
                      </a:r>
                      <a:r>
                        <a:rPr lang="en-US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dehydrogenase</a:t>
                      </a:r>
                      <a:r>
                        <a:rPr lang="ja-JP" altLang="en-US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(U/L)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408 (355-561)</a:t>
                      </a: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418 (312-516)</a:t>
                      </a:r>
                    </a:p>
                  </a:txBody>
                  <a:tcPr marL="4586" marR="4586" marT="4586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02583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Lactate (mg/dL)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8 (6-10)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8 (7-8)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446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During ICU stay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713442465"/>
                  </a:ext>
                </a:extLst>
              </a:tr>
              <a:tr h="1950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Lowest lymphocyte</a:t>
                      </a:r>
                      <a:r>
                        <a:rPr lang="en-US" sz="140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count*</a:t>
                      </a: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(/μL)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279 (174-387)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93 (64-106)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416922773"/>
                  </a:ext>
                </a:extLst>
              </a:tr>
              <a:tr h="1950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Lowest</a:t>
                      </a:r>
                      <a:r>
                        <a:rPr lang="en-US" sz="140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p</a:t>
                      </a: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latelet</a:t>
                      </a:r>
                      <a:r>
                        <a:rPr lang="en-US" sz="140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count*</a:t>
                      </a: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(x</a:t>
                      </a:r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10</a:t>
                      </a:r>
                      <a:r>
                        <a:rPr lang="en-US" altLang="ja-JP" sz="1400" u="none" strike="noStrike" baseline="3000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3</a:t>
                      </a:r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/μL</a:t>
                      </a: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)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152 (133-198)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12 (11-13)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808084203"/>
                  </a:ext>
                </a:extLst>
              </a:tr>
              <a:tr h="13561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Highest β-D glucan* (</a:t>
                      </a:r>
                      <a:r>
                        <a:rPr lang="en-US" altLang="ja-JP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pg</a:t>
                      </a:r>
                      <a:r>
                        <a:rPr lang="en-US" altLang="ja-JP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/mL)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4.5 (4.5-8.7)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 smtClean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368 (77-563)</a:t>
                      </a:r>
                      <a:endParaRPr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</a:tr>
              <a:tr h="1356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Highest D-dimer (</a:t>
                      </a:r>
                      <a:r>
                        <a:rPr lang="el-GR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μ</a:t>
                      </a:r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g/dL)</a:t>
                      </a: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24.7 (7.4-42.6)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35.1 (27.6-51.8)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3561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Highest lactate</a:t>
                      </a:r>
                      <a:r>
                        <a:rPr lang="en-US" altLang="ja-JP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kumimoji="1" lang="en-US" altLang="ja-JP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dehydrogenase</a:t>
                      </a:r>
                      <a:r>
                        <a:rPr lang="ja-JP" alt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altLang="ja-JP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(U/L)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558 (410-675)</a:t>
                      </a:r>
                    </a:p>
                  </a:txBody>
                  <a:tcPr marL="4586" marR="4586" marT="458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673 (478-961)</a:t>
                      </a:r>
                      <a:endParaRPr lang="ja-JP" altLang="en-US" sz="14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noFill/>
                  </a:tcPr>
                </a:tc>
              </a:tr>
              <a:tr h="1356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Highest </a:t>
                      </a:r>
                      <a:r>
                        <a:rPr kumimoji="1" lang="en-US" altLang="ja-JP" sz="1400" b="0" i="0" kern="1200" dirty="0">
                          <a:solidFill>
                            <a:schemeClr val="dk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sialylated carbohydrate antigen </a:t>
                      </a: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KL-6* (U/mL)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546(481-1038)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1584 (996-2866)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4586" marR="4586" marT="4586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テキスト ボックス 3"/>
          <p:cNvSpPr txBox="1"/>
          <p:nvPr/>
        </p:nvSpPr>
        <p:spPr>
          <a:xfrm>
            <a:off x="179512" y="476672"/>
            <a:ext cx="21382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b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Table 2 </a:t>
            </a:r>
            <a:r>
              <a:rPr lang="en-US" altLang="ja-JP" sz="14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Laboratory data</a:t>
            </a:r>
            <a:endParaRPr kumimoji="1" lang="ja-JP" altLang="en-US" sz="1400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24F9A3A-3AB3-4E74-BCE5-C66BAA3915FA}"/>
              </a:ext>
            </a:extLst>
          </p:cNvPr>
          <p:cNvSpPr txBox="1"/>
          <p:nvPr/>
        </p:nvSpPr>
        <p:spPr>
          <a:xfrm>
            <a:off x="263402" y="5570656"/>
            <a:ext cx="85570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>
              <a:defRPr/>
            </a:pPr>
            <a:r>
              <a:rPr lang="en-US" sz="1400" dirty="0">
                <a:solidFill>
                  <a:srgbClr val="000000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Results are expressed as median (interquartile range) and analyzed by Mann-Whitney U-test.</a:t>
            </a:r>
          </a:p>
          <a:p>
            <a:pPr fontAlgn="ctr">
              <a:defRPr/>
            </a:pPr>
            <a:r>
              <a:rPr lang="en-US" sz="1400" dirty="0">
                <a:solidFill>
                  <a:srgbClr val="000000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Variables with asterisk indicate significant difference (P value &lt; 0.05) between the 2 groups</a:t>
            </a:r>
            <a:r>
              <a:rPr lang="en-US" sz="1400" dirty="0" smtClean="0">
                <a:solidFill>
                  <a:srgbClr val="000000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.</a:t>
            </a:r>
          </a:p>
          <a:p>
            <a:pPr fontAlgn="ctr">
              <a:defRPr/>
            </a:pPr>
            <a:r>
              <a:rPr lang="en-US" sz="1400" i="1" dirty="0" smtClean="0">
                <a:solidFill>
                  <a:srgbClr val="000000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KL-6</a:t>
            </a:r>
            <a:r>
              <a:rPr lang="en-US" sz="1400" dirty="0" smtClean="0">
                <a:solidFill>
                  <a:srgbClr val="000000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</a:t>
            </a:r>
            <a:r>
              <a:rPr lang="en-US" altLang="ja-JP" sz="14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Krebs </a:t>
            </a:r>
            <a:r>
              <a:rPr lang="en-US" altLang="ja-JP" sz="14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von den </a:t>
            </a:r>
            <a:r>
              <a:rPr lang="en-US" altLang="ja-JP" sz="14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Lungen-6</a:t>
            </a:r>
            <a:endParaRPr lang="en-US" sz="1400" dirty="0">
              <a:solidFill>
                <a:srgbClr val="000000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2574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表 9">
            <a:extLst>
              <a:ext uri="{FF2B5EF4-FFF2-40B4-BE49-F238E27FC236}">
                <a16:creationId xmlns="" xmlns:a16="http://schemas.microsoft.com/office/drawing/2014/main" id="{43F80883-A9A2-4C4A-9483-6C488E3F8D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8944127"/>
              </p:ext>
            </p:extLst>
          </p:nvPr>
        </p:nvGraphicFramePr>
        <p:xfrm>
          <a:off x="611560" y="313580"/>
          <a:ext cx="7056784" cy="591695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816424">
                  <a:extLst>
                    <a:ext uri="{9D8B030D-6E8A-4147-A177-3AD203B41FA5}">
                      <a16:colId xmlns="" xmlns:a16="http://schemas.microsoft.com/office/drawing/2014/main" val="2931820409"/>
                    </a:ext>
                  </a:extLst>
                </a:gridCol>
                <a:gridCol w="1728192">
                  <a:extLst>
                    <a:ext uri="{9D8B030D-6E8A-4147-A177-3AD203B41FA5}">
                      <a16:colId xmlns="" xmlns:a16="http://schemas.microsoft.com/office/drawing/2014/main" val="4271790688"/>
                    </a:ext>
                  </a:extLst>
                </a:gridCol>
                <a:gridCol w="1512168">
                  <a:extLst>
                    <a:ext uri="{9D8B030D-6E8A-4147-A177-3AD203B41FA5}">
                      <a16:colId xmlns="" xmlns:a16="http://schemas.microsoft.com/office/drawing/2014/main" val="135152478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Therapies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Survivors (n=14)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Non-survivors (n=6)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7303419"/>
                  </a:ext>
                </a:extLst>
              </a:tr>
              <a:tr h="101428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Antiviral</a:t>
                      </a:r>
                      <a:r>
                        <a:rPr lang="en-US" altLang="ja-JP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agents, n (%)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61370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Favipiravir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14 (100)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6 (100)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806727250"/>
                  </a:ext>
                </a:extLst>
              </a:tr>
              <a:tr h="7032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Lopinavir, Ritonavir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 (7)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Antibacterial agents,</a:t>
                      </a:r>
                      <a:r>
                        <a:rPr lang="en-US" altLang="ja-JP" sz="1000" b="0" baseline="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n (%)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0" kern="1200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Azithromycin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14 (100)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6 (100)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Ceftriaxone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5 (35)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3 (50)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Linezolid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12 (85)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6 (100)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Meropenem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3 (21)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5 (83)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2501052198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algn="l" fontAlgn="ctr"/>
                      <a:r>
                        <a:rPr kumimoji="1" lang="en-US" altLang="ja-JP" sz="1000" b="0" i="0" kern="1200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Sulbactam/Ampicillin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3 (21)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 (16)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1473322803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algn="l" fontAlgn="ctr"/>
                      <a:r>
                        <a:rPr kumimoji="1" lang="en-US" altLang="ja-JP" sz="1000" b="0" i="0" kern="1200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Tazobactam/Piperacillin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14 (100)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6 (100)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4260886866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Vancomycin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4 (66)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652415537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Antimycotic</a:t>
                      </a:r>
                      <a:r>
                        <a:rPr lang="en-US" sz="1000" b="0" u="none" strike="noStrike" baseline="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agents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, n (%)</a:t>
                      </a: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3 (21)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4 (66)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1093026828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Catecholamines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, n (%)</a:t>
                      </a: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9 (64)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6 (100)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1707408291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u="none" strike="noStrike" baseline="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Steroids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u="none" strike="noStrike" baseline="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</a:t>
                      </a:r>
                      <a:r>
                        <a:rPr lang="en-US" sz="1000" b="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Ciclesonide</a:t>
                      </a:r>
                      <a:r>
                        <a:rPr lang="en-US" altLang="ja-JP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, n (%)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14 (100)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6 (100)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Methylprednisolone (initial dose of 125 mg)</a:t>
                      </a:r>
                      <a:r>
                        <a:rPr lang="en-US" altLang="ja-JP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, n (%)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4 (28)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 (16)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b="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Methylprednisolone (initial dose of 1000 mg)</a:t>
                      </a:r>
                      <a:r>
                        <a:rPr lang="en-US" altLang="ja-JP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, n (%)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12 (85)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5 (83)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Duration of m</a:t>
                      </a:r>
                      <a:r>
                        <a:rPr lang="en-US" altLang="ja-JP" sz="1000" b="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ethylprednisolone therapy*, median (days, IQR)</a:t>
                      </a:r>
                      <a:r>
                        <a:rPr lang="en-US" altLang="ja-JP" sz="1000" b="0" u="none" strike="noStrike" baseline="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9 (8-13)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18</a:t>
                      </a:r>
                      <a:r>
                        <a:rPr lang="en-US" sz="100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sz="100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(13-21)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Cumulative dose of </a:t>
                      </a:r>
                      <a:r>
                        <a:rPr lang="en-US" altLang="ja-JP" sz="1000" b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methylprednisolone</a:t>
                      </a:r>
                      <a:r>
                        <a:rPr lang="en-US" altLang="ja-JP" sz="1000" b="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, median (mg, IQR)</a:t>
                      </a:r>
                      <a:r>
                        <a:rPr lang="en-US" altLang="ja-JP" sz="1000" b="0" u="none" strike="noStrike" baseline="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3495 (2718-3866)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6995 (3933-8773)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Other drugs, number (%)</a:t>
                      </a: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Nafamostat mesilate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14 (100)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6 (100)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Hydroxychloroquine sulfate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 (7)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Tocilizumab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 (14)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 (16)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Respiratory physical therapy</a:t>
                      </a: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10025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Prone position</a:t>
                      </a:r>
                      <a:r>
                        <a:rPr lang="en-US" altLang="ja-JP" sz="1000" b="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,</a:t>
                      </a:r>
                      <a:r>
                        <a:rPr lang="en-US" altLang="ja-JP" sz="1000" b="0" baseline="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n (%)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13 (92.9)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6 (100)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10026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Duration of prone </a:t>
                      </a:r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position*, median (days, IQR)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7 (5-9)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21 (17-25)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10027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Outcomes</a:t>
                      </a:r>
                      <a:r>
                        <a:rPr lang="en-US" altLang="ja-JP" sz="1000" b="0" u="none" strike="noStrike" baseline="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, median (days, IQR)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1920209104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Duration of mechanical ventilation*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10 (7-12)</a:t>
                      </a: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24 (18-26)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</a:tr>
              <a:tr h="15267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Duration of stay in</a:t>
                      </a:r>
                      <a:r>
                        <a:rPr lang="en-US" sz="1000" b="0" u="none" strike="noStrike" baseline="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ICU*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14 (10-16)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28 (24-30)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7669" marR="7669" marT="7669" marB="0" anchor="ctr"/>
                </a:tc>
                <a:extLst>
                  <a:ext uri="{0D108BD9-81ED-4DB2-BD59-A6C34878D82A}">
                    <a16:rowId xmlns="" xmlns:a16="http://schemas.microsoft.com/office/drawing/2014/main" val="3228970516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Complications</a:t>
                      </a:r>
                      <a:r>
                        <a:rPr lang="en-US" altLang="ja-JP" sz="1000" b="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,</a:t>
                      </a:r>
                      <a:r>
                        <a:rPr lang="en-US" altLang="ja-JP" sz="1000" b="0" baseline="0" dirty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n (%)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2548834105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Acute</a:t>
                      </a:r>
                      <a:r>
                        <a:rPr lang="en-US" sz="100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renal failure* (requiring hemodialysis</a:t>
                      </a:r>
                      <a:r>
                        <a:rPr lang="en-US" sz="100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)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 (14)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6 (100)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10032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Bacteremia</a:t>
                      </a: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 (7)</a:t>
                      </a:r>
                      <a:endParaRPr lang="en-US" altLang="ja-JP" sz="1000" b="0" i="0" u="none" strike="noStrike" dirty="0">
                        <a:solidFill>
                          <a:schemeClr val="tx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 (16)</a:t>
                      </a: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2359141820"/>
                  </a:ext>
                </a:extLst>
              </a:tr>
              <a:tr h="14412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Bleeding</a:t>
                      </a: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 (7)</a:t>
                      </a: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</a:t>
                      </a: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3699969433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Liver</a:t>
                      </a:r>
                      <a:r>
                        <a:rPr lang="en-US" sz="1000" u="none" strike="noStrike" baseline="0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dysfunction (</a:t>
                      </a:r>
                      <a:r>
                        <a:rPr lang="en-US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AST&gt;40 or ALT&gt;40)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13 (92)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6 (100)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2248035096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Mycosis*</a:t>
                      </a:r>
                      <a:endParaRPr lang="en-US" altLang="ja-JP" sz="1000" b="0" i="0" u="none" strike="noStrike" dirty="0">
                        <a:solidFill>
                          <a:schemeClr val="tx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 (7)</a:t>
                      </a: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4 (66)</a:t>
                      </a:r>
                      <a:endParaRPr lang="en-US" altLang="ja-JP" sz="1000" b="0" i="0" u="none" strike="noStrike" dirty="0">
                        <a:solidFill>
                          <a:schemeClr val="tx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10036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Transient cardiac</a:t>
                      </a:r>
                      <a:r>
                        <a:rPr lang="en-US" sz="10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myopathy</a:t>
                      </a:r>
                      <a:endParaRPr lang="en-US" altLang="ja-JP" sz="1000" b="0" i="0" u="none" strike="noStrike" baseline="0" dirty="0">
                        <a:solidFill>
                          <a:schemeClr val="tx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 (7)</a:t>
                      </a:r>
                      <a:endParaRPr lang="en-US" altLang="ja-JP" sz="1000" b="0" i="0" u="none" strike="noStrike" dirty="0">
                        <a:solidFill>
                          <a:schemeClr val="tx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 (16)</a:t>
                      </a:r>
                      <a:endParaRPr lang="en-US" altLang="ja-JP" sz="1000" b="0" i="0" u="none" strike="noStrike" dirty="0">
                        <a:solidFill>
                          <a:schemeClr val="tx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10037"/>
                  </a:ext>
                </a:extLst>
              </a:tr>
              <a:tr h="15267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Stroke</a:t>
                      </a: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 (7)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 (33)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3031" marR="3031" marT="3031" marB="0" anchor="ctr"/>
                </a:tc>
                <a:extLst>
                  <a:ext uri="{0D108BD9-81ED-4DB2-BD59-A6C34878D82A}">
                    <a16:rowId xmlns="" xmlns:a16="http://schemas.microsoft.com/office/drawing/2014/main" val="10038"/>
                  </a:ext>
                </a:extLst>
              </a:tr>
            </a:tbl>
          </a:graphicData>
        </a:graphic>
      </p:graphicFrame>
      <p:sp>
        <p:nvSpPr>
          <p:cNvPr id="4" name="テキスト ボックス 3"/>
          <p:cNvSpPr txBox="1"/>
          <p:nvPr/>
        </p:nvSpPr>
        <p:spPr>
          <a:xfrm>
            <a:off x="536059" y="62805"/>
            <a:ext cx="29418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b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Table 3 </a:t>
            </a:r>
            <a:r>
              <a:rPr lang="en-US" altLang="ja-JP" sz="10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Therapies, outcomes and complications</a:t>
            </a:r>
            <a:endParaRPr lang="en-US" altLang="ja-JP" sz="1000" b="1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cxnSp>
        <p:nvCxnSpPr>
          <p:cNvPr id="5" name="直線コネクタ 4"/>
          <p:cNvCxnSpPr/>
          <p:nvPr/>
        </p:nvCxnSpPr>
        <p:spPr>
          <a:xfrm>
            <a:off x="611560" y="6237312"/>
            <a:ext cx="705678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5EB1E51-8288-4F50-B48E-182A3BD9AD8C}"/>
              </a:ext>
            </a:extLst>
          </p:cNvPr>
          <p:cNvSpPr txBox="1"/>
          <p:nvPr/>
        </p:nvSpPr>
        <p:spPr>
          <a:xfrm>
            <a:off x="582184" y="6245701"/>
            <a:ext cx="7056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>
              <a:defRPr/>
            </a:pPr>
            <a:r>
              <a:rPr lang="en-US" sz="10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Variables with asterisk indicate significant difference (P value &lt; 0.05) between the 2 groups</a:t>
            </a:r>
          </a:p>
          <a:p>
            <a:pPr fontAlgn="ctr">
              <a:defRPr/>
            </a:pPr>
            <a:r>
              <a:rPr lang="en-US" sz="10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ALT</a:t>
            </a:r>
            <a:r>
              <a:rPr lang="en-US" sz="10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alanine aminotransferase, </a:t>
            </a:r>
            <a:r>
              <a:rPr lang="en-US" sz="10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AST</a:t>
            </a:r>
            <a:r>
              <a:rPr lang="en-US" sz="10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aspartate aminotransferase, </a:t>
            </a:r>
            <a:r>
              <a:rPr lang="en-US" sz="10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IQR</a:t>
            </a:r>
            <a:r>
              <a:rPr lang="en-US" sz="10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interquartile range</a:t>
            </a:r>
          </a:p>
        </p:txBody>
      </p:sp>
    </p:spTree>
    <p:extLst>
      <p:ext uri="{BB962C8B-B14F-4D97-AF65-F5344CB8AC3E}">
        <p14:creationId xmlns:p14="http://schemas.microsoft.com/office/powerpoint/2010/main" val="3715813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1087</Words>
  <Application>Microsoft Office PowerPoint</Application>
  <PresentationFormat>画面に合わせる (4:3)</PresentationFormat>
  <Paragraphs>236</Paragraphs>
  <Slides>3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Arial Unicode MS</vt:lpstr>
      <vt:lpstr>ＭＳ Ｐゴシック</vt:lpstr>
      <vt:lpstr>Arial</vt:lpstr>
      <vt:lpstr>Calibri</vt:lpstr>
      <vt:lpstr>Office ​​テーマ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2020-06-26T11:01:48Z</dcterms:created>
  <dcterms:modified xsi:type="dcterms:W3CDTF">2020-06-29T05:47:12Z</dcterms:modified>
</cp:coreProperties>
</file>