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277"/>
    <a:srgbClr val="296DC0"/>
    <a:srgbClr val="AA0065"/>
    <a:srgbClr val="0092F7"/>
    <a:srgbClr val="65AA00"/>
    <a:srgbClr val="00437A"/>
    <a:srgbClr val="0066B5"/>
    <a:srgbClr val="00447B"/>
    <a:srgbClr val="00447A"/>
    <a:srgbClr val="004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-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/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59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/>
          <p:nvPr/>
        </p:nvSpPr>
        <p:spPr>
          <a:xfrm>
            <a:off x="0" y="0"/>
            <a:ext cx="1127138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5900" algn="l"/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HYPOMAGNESEMIA AND FRACTIONAL EXCRETION OF MAGNESIUM (FeMg) </a:t>
            </a: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15900" algn="l"/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CHILDREN WITH NEPHROTIC SYNDROME</a:t>
            </a: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985520"/>
            <a:ext cx="12192000" cy="7975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HYPOTHESIS</a:t>
            </a:r>
            <a:r>
              <a:rPr lang="en-GB" dirty="0">
                <a:solidFill>
                  <a:schemeClr val="bg1"/>
                </a:solidFill>
              </a:rPr>
              <a:t>: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proportion of children with nephrotic syndrome especailly those on CNI’s are predisposed to hypomagnesemia and magnesium wasting ?</a:t>
            </a:r>
            <a:endParaRPr lang="en-IN" altLang="en-US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355" y="1758950"/>
            <a:ext cx="120669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 </a:t>
            </a:r>
            <a:r>
              <a:rPr lang="en-GB" sz="1400" dirty="0"/>
              <a:t>A cross sectional observational study</a:t>
            </a:r>
            <a:r>
              <a:rPr lang="en-IN" altLang="en-GB" sz="1400" dirty="0"/>
              <a:t> done in </a:t>
            </a:r>
            <a:r>
              <a:rPr lang="en-GB" sz="1400" dirty="0"/>
              <a:t>50 children </a:t>
            </a:r>
            <a:r>
              <a:rPr lang="en-IN" altLang="en-GB" sz="1400" dirty="0"/>
              <a:t>&amp; </a:t>
            </a:r>
            <a:r>
              <a:rPr lang="en-GB" sz="1400" dirty="0"/>
              <a:t>adolescents  in remission</a:t>
            </a:r>
            <a:r>
              <a:rPr lang="en-IN" altLang="en-GB" sz="1400" dirty="0"/>
              <a:t>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Basic biochemical investigations </a:t>
            </a:r>
            <a:r>
              <a:rPr lang="en-I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serum magnesium levels,</a:t>
            </a:r>
            <a:r>
              <a:rPr lang="en-I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urinary magnesium and creatinine </a:t>
            </a:r>
            <a:r>
              <a:rPr lang="en-I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done &amp; FeMg  calculated.</a:t>
            </a:r>
            <a:endParaRPr lang="en-IN" altLang="en-US" sz="1400" dirty="0">
              <a:solidFill>
                <a:srgbClr val="0065A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Garg et al. 2023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1645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Prevalence of Hypomagnesemia in NS  was 44% (52% in SRNS &amp; 36% in SSNS)  while elevated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FeMg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was seen in 28</a:t>
            </a:r>
            <a:r>
              <a:rPr lang="en-IN" alt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alt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Hypomanesemia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appears to be a common electrolyte abnormality in NS especially SRNS</a:t>
            </a:r>
            <a:r>
              <a:rPr lang="en-IN" alt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amongst those on CNI’s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underlying tubular damage may be contributory both in SSNS &amp; SRNS. 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Freeform: Shape 46"/>
          <p:cNvSpPr/>
          <p:nvPr/>
        </p:nvSpPr>
        <p:spPr>
          <a:xfrm>
            <a:off x="260172" y="2817677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3" name="Freeform: Shape 46"/>
          <p:cNvSpPr/>
          <p:nvPr/>
        </p:nvSpPr>
        <p:spPr>
          <a:xfrm>
            <a:off x="-18349" y="2957307"/>
            <a:ext cx="543456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Freeform: Shape 46"/>
          <p:cNvSpPr/>
          <p:nvPr/>
        </p:nvSpPr>
        <p:spPr>
          <a:xfrm>
            <a:off x="539360" y="2955028"/>
            <a:ext cx="452939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667" y="4241672"/>
            <a:ext cx="2342651" cy="1361077"/>
          </a:xfrm>
          <a:prstGeom prst="rect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50 (31M: 19F) </a:t>
            </a:r>
            <a:endParaRPr lang="en-IN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IN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(25 SSNS </a:t>
            </a:r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and</a:t>
            </a:r>
            <a:r>
              <a:rPr lang="en-IN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25 SRNS) with median age (IQR) 10 years (7;11)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21333" y="3111326"/>
            <a:ext cx="2086162" cy="614223"/>
          </a:xfrm>
          <a:prstGeom prst="rect">
            <a:avLst/>
          </a:prstGeom>
          <a:solidFill>
            <a:srgbClr val="AA0065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Hypomagnesemia</a:t>
            </a:r>
            <a:endParaRPr lang="en-GB" dirty="0"/>
          </a:p>
          <a:p>
            <a:pPr algn="ctr"/>
            <a:r>
              <a:rPr lang="en-GB" dirty="0"/>
              <a:t>( S. Mg&lt; 1.8mg/dl)</a:t>
            </a:r>
            <a:endParaRPr lang="en-GB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3075090" y="3063745"/>
            <a:ext cx="641985" cy="203835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73479" y="2793205"/>
            <a:ext cx="2086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9/19 (47.4%) MCD</a:t>
            </a:r>
            <a:endParaRPr lang="en-GB" sz="2000" dirty="0">
              <a:solidFill>
                <a:srgbClr val="7030A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57730" y="3482626"/>
            <a:ext cx="2008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5/6 (83.3%) FSGS</a:t>
            </a:r>
            <a:endParaRPr lang="en-GB" sz="2000" dirty="0">
              <a:solidFill>
                <a:srgbClr val="7030A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515514" y="4225276"/>
            <a:ext cx="1728385" cy="619063"/>
          </a:xfrm>
          <a:prstGeom prst="rect">
            <a:avLst/>
          </a:prstGeom>
          <a:solidFill>
            <a:srgbClr val="65AA00"/>
          </a:solidFill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Hypomagnesemia</a:t>
            </a:r>
            <a:endParaRPr lang="en-GB" sz="1400" dirty="0"/>
          </a:p>
          <a:p>
            <a:pPr algn="ctr"/>
            <a:r>
              <a:rPr lang="en-GB" sz="1400" dirty="0"/>
              <a:t>( S. Mg&lt; 1.8mg/dl</a:t>
            </a:r>
            <a:r>
              <a:rPr lang="en-GB" dirty="0"/>
              <a:t>)</a:t>
            </a:r>
            <a:endParaRPr lang="en-GB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4257920" y="4214096"/>
            <a:ext cx="537173" cy="386036"/>
          </a:xfrm>
          <a:prstGeom prst="straightConnector1">
            <a:avLst/>
          </a:prstGeom>
          <a:ln w="31750">
            <a:solidFill>
              <a:srgbClr val="65AA0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190417" y="4579957"/>
            <a:ext cx="563430" cy="464781"/>
          </a:xfrm>
          <a:prstGeom prst="straightConnector1">
            <a:avLst/>
          </a:prstGeom>
          <a:ln w="31750">
            <a:solidFill>
              <a:srgbClr val="65AA0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753395" y="4172097"/>
            <a:ext cx="16864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5AA00"/>
                </a:solidFill>
              </a:rPr>
              <a:t>15/30 (50%) on CNI</a:t>
            </a:r>
            <a:endParaRPr lang="en-GB" sz="1400" dirty="0">
              <a:solidFill>
                <a:srgbClr val="65AA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33574" y="5066116"/>
            <a:ext cx="20672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65AA00"/>
                </a:solidFill>
              </a:rPr>
              <a:t>7/20 (35%) not on CNI</a:t>
            </a:r>
            <a:endParaRPr lang="en-GB" sz="1400" dirty="0">
              <a:solidFill>
                <a:srgbClr val="65AA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870" y="2522220"/>
            <a:ext cx="5751830" cy="3065145"/>
          </a:xfrm>
          <a:prstGeom prst="rect">
            <a:avLst/>
          </a:prstGeom>
        </p:spPr>
      </p:pic>
      <p:cxnSp>
        <p:nvCxnSpPr>
          <p:cNvPr id="14" name="Straight Arrow Connector 13"/>
          <p:cNvCxnSpPr>
            <a:stCxn id="6" idx="3"/>
          </p:cNvCxnSpPr>
          <p:nvPr/>
        </p:nvCxnSpPr>
        <p:spPr>
          <a:xfrm>
            <a:off x="3106941" y="3418454"/>
            <a:ext cx="534035" cy="277495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995</Words>
  <Application>WPS Presentation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SimSun</vt:lpstr>
      <vt:lpstr>Wingdings</vt:lpstr>
      <vt:lpstr>Calibri</vt:lpstr>
      <vt:lpstr>Times New Roman</vt:lpstr>
      <vt:lpstr>Calibri Light</vt:lpstr>
      <vt:lpstr>Microsoft YaHei</vt:lpstr>
      <vt:lpstr>Arial Unicode MS</vt:lpstr>
      <vt:lpstr>Office Theme</vt:lpstr>
      <vt:lpstr>PowerPoint 演示文稿</vt:lpstr>
    </vt:vector>
  </TitlesOfParts>
  <Company>University College London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Mukta Mantan</cp:lastModifiedBy>
  <cp:revision>66</cp:revision>
  <dcterms:created xsi:type="dcterms:W3CDTF">2019-06-13T12:30:00Z</dcterms:created>
  <dcterms:modified xsi:type="dcterms:W3CDTF">2024-04-01T03:57:38Z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54983F8B44CE40539587155635A438C7_12</vt:lpwstr>
  </property>
  <property fmtid="{D5CDD505-2E9C-101B-9397-08002B2CF9AE}" pid="3" name="KSOProductBuildVer">
    <vt:lpwstr>1033-12.2.0.13489</vt:lpwstr>
  </property>
</Properties>
</file>