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76" r:id="rId2"/>
    <p:sldId id="258" r:id="rId3"/>
    <p:sldId id="271" r:id="rId4"/>
    <p:sldId id="281" r:id="rId5"/>
    <p:sldId id="282" r:id="rId6"/>
    <p:sldId id="266" r:id="rId7"/>
    <p:sldId id="264" r:id="rId8"/>
  </p:sldIdLst>
  <p:sldSz cx="6858000" cy="9144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148" userDrawn="1">
          <p15:clr>
            <a:srgbClr val="A4A3A4"/>
          </p15:clr>
        </p15:guide>
        <p15:guide id="2" pos="22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2500"/>
    <a:srgbClr val="FFE369"/>
    <a:srgbClr val="0014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Style moye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16DA210-FB5B-4158-B5E0-FEB733F419BA}" styleName="Style clair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56"/>
    <p:restoredTop sz="84515"/>
  </p:normalViewPr>
  <p:slideViewPr>
    <p:cSldViewPr snapToObjects="1">
      <p:cViewPr varScale="1">
        <p:scale>
          <a:sx n="67" d="100"/>
          <a:sy n="67" d="100"/>
        </p:scale>
        <p:origin x="3064" y="176"/>
      </p:cViewPr>
      <p:guideLst>
        <p:guide orient="horz" pos="5148"/>
        <p:guide pos="220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C6A304-6887-C74B-B31B-1AB767BAEDA8}" type="datetimeFigureOut">
              <a:rPr lang="fr-FR" smtClean="0"/>
              <a:t>29/03/2024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EF3C1C-D1E6-9F4B-A812-2D9001D86EF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83668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EF3C1C-D1E6-9F4B-A812-2D9001D86EF5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1052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3917A-B137-054D-96B0-815D5CF1C124}" type="datetimeFigureOut">
              <a:rPr lang="fr-FR" smtClean="0"/>
              <a:t>29/03/2024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4628D-BB44-B441-AB27-C6F6C6E0D36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0989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3917A-B137-054D-96B0-815D5CF1C124}" type="datetimeFigureOut">
              <a:rPr lang="fr-FR" smtClean="0"/>
              <a:t>29/03/2024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4628D-BB44-B441-AB27-C6F6C6E0D36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239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3917A-B137-054D-96B0-815D5CF1C124}" type="datetimeFigureOut">
              <a:rPr lang="fr-FR" smtClean="0"/>
              <a:t>29/03/2024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4628D-BB44-B441-AB27-C6F6C6E0D36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8114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3917A-B137-054D-96B0-815D5CF1C124}" type="datetimeFigureOut">
              <a:rPr lang="fr-FR" smtClean="0"/>
              <a:t>29/03/2024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4628D-BB44-B441-AB27-C6F6C6E0D36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6743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3917A-B137-054D-96B0-815D5CF1C124}" type="datetimeFigureOut">
              <a:rPr lang="fr-FR" smtClean="0"/>
              <a:t>29/03/2024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4628D-BB44-B441-AB27-C6F6C6E0D36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1093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3917A-B137-054D-96B0-815D5CF1C124}" type="datetimeFigureOut">
              <a:rPr lang="fr-FR" smtClean="0"/>
              <a:t>29/03/2024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4628D-BB44-B441-AB27-C6F6C6E0D36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960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3917A-B137-054D-96B0-815D5CF1C124}" type="datetimeFigureOut">
              <a:rPr lang="fr-FR" smtClean="0"/>
              <a:t>29/03/2024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4628D-BB44-B441-AB27-C6F6C6E0D36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381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3917A-B137-054D-96B0-815D5CF1C124}" type="datetimeFigureOut">
              <a:rPr lang="fr-FR" smtClean="0"/>
              <a:t>29/03/2024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4628D-BB44-B441-AB27-C6F6C6E0D36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0312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3917A-B137-054D-96B0-815D5CF1C124}" type="datetimeFigureOut">
              <a:rPr lang="fr-FR" smtClean="0"/>
              <a:t>29/03/2024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4628D-BB44-B441-AB27-C6F6C6E0D36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5709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3917A-B137-054D-96B0-815D5CF1C124}" type="datetimeFigureOut">
              <a:rPr lang="fr-FR" smtClean="0"/>
              <a:t>29/03/2024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4628D-BB44-B441-AB27-C6F6C6E0D36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8010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3917A-B137-054D-96B0-815D5CF1C124}" type="datetimeFigureOut">
              <a:rPr lang="fr-FR" smtClean="0"/>
              <a:t>29/03/2024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4628D-BB44-B441-AB27-C6F6C6E0D36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2886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D3917A-B137-054D-96B0-815D5CF1C124}" type="datetimeFigureOut">
              <a:rPr lang="fr-FR" smtClean="0"/>
              <a:t>29/03/2024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A4628D-BB44-B441-AB27-C6F6C6E0D36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7103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3" Type="http://schemas.openxmlformats.org/officeDocument/2006/relationships/image" Target="../media/image13.png"/><Relationship Id="rId7" Type="http://schemas.openxmlformats.org/officeDocument/2006/relationships/image" Target="../media/image17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emf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6F553568-B1C0-9E49-B74A-6857438B6745}"/>
              </a:ext>
            </a:extLst>
          </p:cNvPr>
          <p:cNvGrpSpPr/>
          <p:nvPr/>
        </p:nvGrpSpPr>
        <p:grpSpPr>
          <a:xfrm>
            <a:off x="0" y="135116"/>
            <a:ext cx="6858000" cy="2564677"/>
            <a:chOff x="0" y="135116"/>
            <a:chExt cx="6858000" cy="2564677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98B89717-3D29-F64A-BAF2-49E93A371757}"/>
                </a:ext>
              </a:extLst>
            </p:cNvPr>
            <p:cNvSpPr txBox="1"/>
            <p:nvPr/>
          </p:nvSpPr>
          <p:spPr>
            <a:xfrm>
              <a:off x="235400" y="135116"/>
              <a:ext cx="210346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 err="1">
                  <a:latin typeface="Arial"/>
                  <a:cs typeface="Arial"/>
                </a:rPr>
                <a:t>Supplemental</a:t>
              </a:r>
              <a:r>
                <a:rPr lang="fr-FR" sz="1400" b="1" dirty="0">
                  <a:latin typeface="Arial"/>
                  <a:cs typeface="Arial"/>
                </a:rPr>
                <a:t> Figure 1</a:t>
              </a:r>
            </a:p>
          </p:txBody>
        </p:sp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F177D77-2986-7045-BBF8-42467D5EAC6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32545"/>
            <a:stretch/>
          </p:blipFill>
          <p:spPr>
            <a:xfrm>
              <a:off x="0" y="1115617"/>
              <a:ext cx="6858000" cy="1584176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39B2E34E-656D-1E4D-B7F3-BAFE5EC130A6}"/>
                </a:ext>
              </a:extLst>
            </p:cNvPr>
            <p:cNvSpPr txBox="1"/>
            <p:nvPr/>
          </p:nvSpPr>
          <p:spPr>
            <a:xfrm>
              <a:off x="187906" y="919547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fr-FR" sz="1200" dirty="0">
                <a:latin typeface="Arial"/>
                <a:cs typeface="Arial"/>
              </a:endParaRP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7408B466-7B3D-E95B-8519-1FEAD843F65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6529" b="78313"/>
          <a:stretch/>
        </p:blipFill>
        <p:spPr>
          <a:xfrm>
            <a:off x="5039411" y="331598"/>
            <a:ext cx="1381069" cy="83432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0843980-C92A-1B4A-948C-DBFC64993895}"/>
              </a:ext>
            </a:extLst>
          </p:cNvPr>
          <p:cNvCxnSpPr>
            <a:cxnSpLocks/>
          </p:cNvCxnSpPr>
          <p:nvPr/>
        </p:nvCxnSpPr>
        <p:spPr>
          <a:xfrm>
            <a:off x="476672" y="2699793"/>
            <a:ext cx="756000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EB92C85-9A6E-029E-EC2E-1ADE7707E34B}"/>
              </a:ext>
            </a:extLst>
          </p:cNvPr>
          <p:cNvCxnSpPr>
            <a:cxnSpLocks/>
          </p:cNvCxnSpPr>
          <p:nvPr/>
        </p:nvCxnSpPr>
        <p:spPr>
          <a:xfrm>
            <a:off x="2816848" y="2709395"/>
            <a:ext cx="756000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1D1C03F-3D33-42F7-815A-97AF2C3DA17E}"/>
              </a:ext>
            </a:extLst>
          </p:cNvPr>
          <p:cNvCxnSpPr>
            <a:cxnSpLocks/>
          </p:cNvCxnSpPr>
          <p:nvPr/>
        </p:nvCxnSpPr>
        <p:spPr>
          <a:xfrm>
            <a:off x="3645024" y="2709395"/>
            <a:ext cx="756000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F13CCEF-26DA-E291-BFBA-88CFD65BA543}"/>
              </a:ext>
            </a:extLst>
          </p:cNvPr>
          <p:cNvCxnSpPr>
            <a:cxnSpLocks/>
          </p:cNvCxnSpPr>
          <p:nvPr/>
        </p:nvCxnSpPr>
        <p:spPr>
          <a:xfrm>
            <a:off x="5121688" y="2709395"/>
            <a:ext cx="756000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253F6B7-02B4-5A4C-0FCE-51F11A43E901}"/>
              </a:ext>
            </a:extLst>
          </p:cNvPr>
          <p:cNvCxnSpPr>
            <a:cxnSpLocks/>
          </p:cNvCxnSpPr>
          <p:nvPr/>
        </p:nvCxnSpPr>
        <p:spPr>
          <a:xfrm>
            <a:off x="5931320" y="2709395"/>
            <a:ext cx="756000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10732765-3F92-0B70-CB9C-42683A54EDBE}"/>
              </a:ext>
            </a:extLst>
          </p:cNvPr>
          <p:cNvSpPr txBox="1"/>
          <p:nvPr/>
        </p:nvSpPr>
        <p:spPr>
          <a:xfrm>
            <a:off x="550743" y="2752935"/>
            <a:ext cx="60785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sz="900" b="1" dirty="0">
                <a:latin typeface="Arial" panose="020B0604020202020204" pitchFamily="34" charset="0"/>
                <a:cs typeface="Arial" panose="020B0604020202020204" pitchFamily="34" charset="0"/>
              </a:rPr>
              <a:t>YOUNG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A710F5A-402F-F040-4231-7521694B94CD}"/>
              </a:ext>
            </a:extLst>
          </p:cNvPr>
          <p:cNvCxnSpPr>
            <a:cxnSpLocks/>
          </p:cNvCxnSpPr>
          <p:nvPr/>
        </p:nvCxnSpPr>
        <p:spPr>
          <a:xfrm>
            <a:off x="1304848" y="2699793"/>
            <a:ext cx="756000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5D47F1B6-A97D-3140-96D5-4EF130F87E54}"/>
              </a:ext>
            </a:extLst>
          </p:cNvPr>
          <p:cNvSpPr txBox="1"/>
          <p:nvPr/>
        </p:nvSpPr>
        <p:spPr>
          <a:xfrm>
            <a:off x="1468687" y="2752935"/>
            <a:ext cx="42832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sz="900" b="1" dirty="0">
                <a:latin typeface="Arial" panose="020B0604020202020204" pitchFamily="34" charset="0"/>
                <a:cs typeface="Arial" panose="020B0604020202020204" pitchFamily="34" charset="0"/>
              </a:rPr>
              <a:t>OLD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1CD2085-DCCC-3DD5-C22D-71E8D759888E}"/>
              </a:ext>
            </a:extLst>
          </p:cNvPr>
          <p:cNvSpPr txBox="1"/>
          <p:nvPr/>
        </p:nvSpPr>
        <p:spPr>
          <a:xfrm>
            <a:off x="2890919" y="2752935"/>
            <a:ext cx="60785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sz="900" b="1" dirty="0">
                <a:latin typeface="Arial" panose="020B0604020202020204" pitchFamily="34" charset="0"/>
                <a:cs typeface="Arial" panose="020B0604020202020204" pitchFamily="34" charset="0"/>
              </a:rPr>
              <a:t>YOUNG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315E9A9-10C9-7ADA-567A-5A4B6954996C}"/>
              </a:ext>
            </a:extLst>
          </p:cNvPr>
          <p:cNvSpPr txBox="1"/>
          <p:nvPr/>
        </p:nvSpPr>
        <p:spPr>
          <a:xfrm>
            <a:off x="3808863" y="2752935"/>
            <a:ext cx="42832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sz="900" b="1" dirty="0">
                <a:latin typeface="Arial" panose="020B0604020202020204" pitchFamily="34" charset="0"/>
                <a:cs typeface="Arial" panose="020B0604020202020204" pitchFamily="34" charset="0"/>
              </a:rPr>
              <a:t>OLD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BC868CC-4C99-F30F-D58D-719FDB56948F}"/>
              </a:ext>
            </a:extLst>
          </p:cNvPr>
          <p:cNvSpPr txBox="1"/>
          <p:nvPr/>
        </p:nvSpPr>
        <p:spPr>
          <a:xfrm>
            <a:off x="5195759" y="2752935"/>
            <a:ext cx="60785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sz="900" b="1" dirty="0">
                <a:latin typeface="Arial" panose="020B0604020202020204" pitchFamily="34" charset="0"/>
                <a:cs typeface="Arial" panose="020B0604020202020204" pitchFamily="34" charset="0"/>
              </a:rPr>
              <a:t>YOUNG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09D097E-E872-286F-931F-B4BE87AACEF3}"/>
              </a:ext>
            </a:extLst>
          </p:cNvPr>
          <p:cNvSpPr txBox="1"/>
          <p:nvPr/>
        </p:nvSpPr>
        <p:spPr>
          <a:xfrm>
            <a:off x="6095159" y="2752935"/>
            <a:ext cx="42832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sz="900" b="1" dirty="0">
                <a:latin typeface="Arial" panose="020B0604020202020204" pitchFamily="34" charset="0"/>
                <a:cs typeface="Arial" panose="020B0604020202020204" pitchFamily="34" charset="0"/>
              </a:rPr>
              <a:t>OLD</a:t>
            </a:r>
          </a:p>
        </p:txBody>
      </p:sp>
    </p:spTree>
    <p:extLst>
      <p:ext uri="{BB962C8B-B14F-4D97-AF65-F5344CB8AC3E}">
        <p14:creationId xmlns:p14="http://schemas.microsoft.com/office/powerpoint/2010/main" val="42817585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7F3B6DA-92AA-DE41-90D6-06AE46C05DDD}"/>
              </a:ext>
            </a:extLst>
          </p:cNvPr>
          <p:cNvGrpSpPr/>
          <p:nvPr/>
        </p:nvGrpSpPr>
        <p:grpSpPr>
          <a:xfrm>
            <a:off x="69" y="135116"/>
            <a:ext cx="6857862" cy="9012267"/>
            <a:chOff x="69" y="135116"/>
            <a:chExt cx="6857862" cy="9012267"/>
          </a:xfrm>
        </p:grpSpPr>
        <p:sp>
          <p:nvSpPr>
            <p:cNvPr id="3" name="ZoneTexte 2"/>
            <p:cNvSpPr txBox="1"/>
            <p:nvPr/>
          </p:nvSpPr>
          <p:spPr>
            <a:xfrm>
              <a:off x="235400" y="135116"/>
              <a:ext cx="210346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 err="1">
                  <a:latin typeface="Arial"/>
                  <a:cs typeface="Arial"/>
                </a:rPr>
                <a:t>Supplemental</a:t>
              </a:r>
              <a:r>
                <a:rPr lang="fr-FR" sz="1400" b="1" dirty="0">
                  <a:latin typeface="Arial"/>
                  <a:cs typeface="Arial"/>
                </a:rPr>
                <a:t> Figure 2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F586AB24-85E0-184A-99BC-53A6CE985986}"/>
                </a:ext>
              </a:extLst>
            </p:cNvPr>
            <p:cNvSpPr txBox="1"/>
            <p:nvPr/>
          </p:nvSpPr>
          <p:spPr>
            <a:xfrm>
              <a:off x="188640" y="6968219"/>
              <a:ext cx="34657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>
                  <a:latin typeface="Arial"/>
                  <a:cs typeface="Arial"/>
                </a:rPr>
                <a:t>D)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25A363DC-CDF2-C946-AA37-9F254C7CB988}"/>
                </a:ext>
              </a:extLst>
            </p:cNvPr>
            <p:cNvSpPr txBox="1"/>
            <p:nvPr/>
          </p:nvSpPr>
          <p:spPr>
            <a:xfrm>
              <a:off x="876951" y="627631"/>
              <a:ext cx="473507" cy="2085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Type I</a:t>
              </a:r>
              <a:endParaRPr lang="fr-FR" sz="800" b="1" baseline="30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5E99467-6A76-8F41-BED3-96865728B919}"/>
                </a:ext>
              </a:extLst>
            </p:cNvPr>
            <p:cNvGrpSpPr/>
            <p:nvPr/>
          </p:nvGrpSpPr>
          <p:grpSpPr>
            <a:xfrm>
              <a:off x="187906" y="443080"/>
              <a:ext cx="6570766" cy="6649200"/>
              <a:chOff x="187906" y="443080"/>
              <a:chExt cx="6570766" cy="6649200"/>
            </a:xfrm>
          </p:grpSpPr>
          <p:pic>
            <p:nvPicPr>
              <p:cNvPr id="7" name="Image 6">
                <a:extLst>
                  <a:ext uri="{FF2B5EF4-FFF2-40B4-BE49-F238E27FC236}">
                    <a16:creationId xmlns:a16="http://schemas.microsoft.com/office/drawing/2014/main" id="{349ECA60-59D3-1645-930B-1F1B15A19FD6}"/>
                  </a:ext>
                </a:extLst>
              </p:cNvPr>
              <p:cNvPicPr>
                <a:picLocks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76672" y="443080"/>
                <a:ext cx="6282000" cy="6649200"/>
              </a:xfrm>
              <a:prstGeom prst="rect">
                <a:avLst/>
              </a:prstGeom>
            </p:spPr>
          </p:pic>
          <p:sp>
            <p:nvSpPr>
              <p:cNvPr id="6" name="ZoneTexte 5"/>
              <p:cNvSpPr txBox="1"/>
              <p:nvPr/>
            </p:nvSpPr>
            <p:spPr>
              <a:xfrm>
                <a:off x="187906" y="508486"/>
                <a:ext cx="33855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200" dirty="0">
                    <a:latin typeface="Arial"/>
                    <a:cs typeface="Arial"/>
                  </a:rPr>
                  <a:t>A)</a:t>
                </a: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25A363DC-CDF2-C946-AA37-9F254C7CB988}"/>
                  </a:ext>
                </a:extLst>
              </p:cNvPr>
              <p:cNvSpPr txBox="1"/>
              <p:nvPr/>
            </p:nvSpPr>
            <p:spPr>
              <a:xfrm>
                <a:off x="3956111" y="627631"/>
                <a:ext cx="473507" cy="2085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Type I</a:t>
                </a:r>
                <a:endParaRPr lang="fr-FR" sz="800" b="1" baseline="30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" name="ZoneTexte 8"/>
              <p:cNvSpPr txBox="1"/>
              <p:nvPr/>
            </p:nvSpPr>
            <p:spPr>
              <a:xfrm>
                <a:off x="190855" y="2848672"/>
                <a:ext cx="33855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200" dirty="0">
                    <a:latin typeface="Arial"/>
                    <a:cs typeface="Arial"/>
                  </a:rPr>
                  <a:t>B)</a:t>
                </a:r>
              </a:p>
            </p:txBody>
          </p:sp>
          <p:sp>
            <p:nvSpPr>
              <p:cNvPr id="11" name="ZoneTexte 10"/>
              <p:cNvSpPr txBox="1"/>
              <p:nvPr/>
            </p:nvSpPr>
            <p:spPr>
              <a:xfrm>
                <a:off x="190855" y="5018571"/>
                <a:ext cx="34657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200" dirty="0">
                    <a:latin typeface="Arial"/>
                    <a:cs typeface="Arial"/>
                  </a:rPr>
                  <a:t>C)</a:t>
                </a: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5A363DC-CDF2-C946-AA37-9F254C7CB988}"/>
                  </a:ext>
                </a:extLst>
              </p:cNvPr>
              <p:cNvSpPr txBox="1"/>
              <p:nvPr/>
            </p:nvSpPr>
            <p:spPr>
              <a:xfrm>
                <a:off x="876951" y="2922114"/>
                <a:ext cx="569387" cy="2085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Type </a:t>
                </a:r>
                <a:r>
                  <a:rPr lang="fr-FR" sz="800" b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IIa</a:t>
                </a:r>
                <a:endParaRPr lang="fr-FR" sz="800" b="1" baseline="30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5A363DC-CDF2-C946-AA37-9F254C7CB988}"/>
                  </a:ext>
                </a:extLst>
              </p:cNvPr>
              <p:cNvSpPr txBox="1"/>
              <p:nvPr/>
            </p:nvSpPr>
            <p:spPr>
              <a:xfrm>
                <a:off x="3956111" y="2922114"/>
                <a:ext cx="569387" cy="2085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Type </a:t>
                </a:r>
                <a:r>
                  <a:rPr lang="fr-FR" sz="800" b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IIa</a:t>
                </a:r>
                <a:endParaRPr lang="fr-FR" sz="800" b="1" baseline="30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25A363DC-CDF2-C946-AA37-9F254C7CB988}"/>
                  </a:ext>
                </a:extLst>
              </p:cNvPr>
              <p:cNvSpPr txBox="1"/>
              <p:nvPr/>
            </p:nvSpPr>
            <p:spPr>
              <a:xfrm>
                <a:off x="876951" y="5167503"/>
                <a:ext cx="569387" cy="2085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Type </a:t>
                </a:r>
                <a:r>
                  <a:rPr lang="fr-FR" sz="800" b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IIb</a:t>
                </a:r>
                <a:endParaRPr lang="fr-FR" sz="800" b="1" baseline="30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5A363DC-CDF2-C946-AA37-9F254C7CB988}"/>
                  </a:ext>
                </a:extLst>
              </p:cNvPr>
              <p:cNvSpPr txBox="1"/>
              <p:nvPr/>
            </p:nvSpPr>
            <p:spPr>
              <a:xfrm>
                <a:off x="3956111" y="5167503"/>
                <a:ext cx="569387" cy="2085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Type </a:t>
                </a:r>
                <a:r>
                  <a:rPr lang="fr-FR" sz="800" b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IIb</a:t>
                </a:r>
                <a:endParaRPr lang="fr-FR" sz="800" b="1" baseline="30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A1A5A488-634A-D843-A559-B573EC050229}"/>
                  </a:ext>
                </a:extLst>
              </p:cNvPr>
              <p:cNvSpPr/>
              <p:nvPr/>
            </p:nvSpPr>
            <p:spPr>
              <a:xfrm>
                <a:off x="1651855" y="508486"/>
                <a:ext cx="792088" cy="32764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2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YOUNG</a:t>
                </a: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012AAAEF-882C-9241-8C7F-0437398D4603}"/>
                  </a:ext>
                </a:extLst>
              </p:cNvPr>
              <p:cNvSpPr/>
              <p:nvPr/>
            </p:nvSpPr>
            <p:spPr>
              <a:xfrm>
                <a:off x="4771617" y="508485"/>
                <a:ext cx="792088" cy="32764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2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OLD</a:t>
                </a:r>
              </a:p>
            </p:txBody>
          </p:sp>
        </p:grp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A2285782-0C53-5D49-AC8C-5CE0F3ABBDE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76672" y="7079132"/>
              <a:ext cx="6381259" cy="19188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3B8BC96-24BC-F84F-B1D2-79FC57CF4284}"/>
                </a:ext>
              </a:extLst>
            </p:cNvPr>
            <p:cNvSpPr/>
            <p:nvPr/>
          </p:nvSpPr>
          <p:spPr>
            <a:xfrm>
              <a:off x="69" y="8870384"/>
              <a:ext cx="1183711" cy="2769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100" i="1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gastrocnemius</a:t>
              </a:r>
              <a:endParaRPr lang="fr-FR" sz="11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381552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3B9069A5-790A-9345-BDB3-98D5EF4DAA75}"/>
              </a:ext>
            </a:extLst>
          </p:cNvPr>
          <p:cNvGrpSpPr/>
          <p:nvPr/>
        </p:nvGrpSpPr>
        <p:grpSpPr>
          <a:xfrm>
            <a:off x="0" y="755576"/>
            <a:ext cx="6858000" cy="6975794"/>
            <a:chOff x="0" y="135116"/>
            <a:chExt cx="6858000" cy="6975794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A2599097-F3D0-9F43-92C7-DAB30D936EE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60350" y="578879"/>
              <a:ext cx="6337300" cy="4432300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E3A4D7C-774A-E04C-9311-C6D74BECF6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5147166"/>
              <a:ext cx="6858000" cy="1963744"/>
            </a:xfrm>
            <a:prstGeom prst="rect">
              <a:avLst/>
            </a:prstGeom>
          </p:spPr>
        </p:pic>
        <p:sp>
          <p:nvSpPr>
            <p:cNvPr id="4" name="ZoneTexte 3"/>
            <p:cNvSpPr txBox="1"/>
            <p:nvPr/>
          </p:nvSpPr>
          <p:spPr>
            <a:xfrm>
              <a:off x="235400" y="135116"/>
              <a:ext cx="210346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 err="1">
                  <a:latin typeface="Arial"/>
                  <a:cs typeface="Arial"/>
                </a:rPr>
                <a:t>Supplemental</a:t>
              </a:r>
              <a:r>
                <a:rPr lang="fr-FR" sz="1400" b="1" dirty="0">
                  <a:latin typeface="Arial"/>
                  <a:cs typeface="Arial"/>
                </a:rPr>
                <a:t> Figure 3</a:t>
              </a:r>
            </a:p>
          </p:txBody>
        </p:sp>
        <p:sp>
          <p:nvSpPr>
            <p:cNvPr id="11" name="ZoneTexte 10"/>
            <p:cNvSpPr txBox="1"/>
            <p:nvPr/>
          </p:nvSpPr>
          <p:spPr>
            <a:xfrm>
              <a:off x="51265" y="4871065"/>
              <a:ext cx="34657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>
                  <a:latin typeface="Arial"/>
                  <a:cs typeface="Arial"/>
                </a:rPr>
                <a:t>C)</a:t>
              </a:r>
            </a:p>
          </p:txBody>
        </p:sp>
        <p:cxnSp>
          <p:nvCxnSpPr>
            <p:cNvPr id="23" name="Connecteur droit 22">
              <a:extLst>
                <a:ext uri="{FF2B5EF4-FFF2-40B4-BE49-F238E27FC236}">
                  <a16:creationId xmlns:a16="http://schemas.microsoft.com/office/drawing/2014/main" id="{324F599B-6B85-3C45-9F78-57A21EEF1EF1}"/>
                </a:ext>
              </a:extLst>
            </p:cNvPr>
            <p:cNvCxnSpPr>
              <a:cxnSpLocks/>
            </p:cNvCxnSpPr>
            <p:nvPr/>
          </p:nvCxnSpPr>
          <p:spPr>
            <a:xfrm>
              <a:off x="1196752" y="5182100"/>
              <a:ext cx="15306" cy="158400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23">
              <a:extLst>
                <a:ext uri="{FF2B5EF4-FFF2-40B4-BE49-F238E27FC236}">
                  <a16:creationId xmlns:a16="http://schemas.microsoft.com/office/drawing/2014/main" id="{62ACBCDF-8B15-7846-90FC-E73445DC36D5}"/>
                </a:ext>
              </a:extLst>
            </p:cNvPr>
            <p:cNvCxnSpPr>
              <a:cxnSpLocks/>
            </p:cNvCxnSpPr>
            <p:nvPr/>
          </p:nvCxnSpPr>
          <p:spPr>
            <a:xfrm>
              <a:off x="4709838" y="5181924"/>
              <a:ext cx="15306" cy="158400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ZoneTexte 6"/>
            <p:cNvSpPr txBox="1"/>
            <p:nvPr/>
          </p:nvSpPr>
          <p:spPr>
            <a:xfrm>
              <a:off x="46312" y="657852"/>
              <a:ext cx="3385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>
                  <a:latin typeface="Arial"/>
                  <a:cs typeface="Arial"/>
                </a:rPr>
                <a:t>A)</a:t>
              </a:r>
            </a:p>
          </p:txBody>
        </p:sp>
        <p:sp>
          <p:nvSpPr>
            <p:cNvPr id="5" name="ZoneTexte 4"/>
            <p:cNvSpPr txBox="1"/>
            <p:nvPr/>
          </p:nvSpPr>
          <p:spPr>
            <a:xfrm>
              <a:off x="46312" y="2608039"/>
              <a:ext cx="3385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>
                  <a:latin typeface="Arial"/>
                  <a:cs typeface="Arial"/>
                </a:rPr>
                <a:t>B)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223683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8601895-8EE3-7042-95E6-48CE5FFBAC4F}"/>
              </a:ext>
            </a:extLst>
          </p:cNvPr>
          <p:cNvGrpSpPr/>
          <p:nvPr/>
        </p:nvGrpSpPr>
        <p:grpSpPr>
          <a:xfrm>
            <a:off x="260648" y="467544"/>
            <a:ext cx="5353840" cy="5012948"/>
            <a:chOff x="235400" y="135116"/>
            <a:chExt cx="5353840" cy="5012948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D6CA812-6C20-DC4E-9430-92836AD558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12799" r="56424"/>
            <a:stretch/>
          </p:blipFill>
          <p:spPr>
            <a:xfrm>
              <a:off x="1252859" y="755576"/>
              <a:ext cx="4035730" cy="2016224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CE7A57E3-8A79-5248-9769-3C46D0861D45}"/>
                </a:ext>
              </a:extLst>
            </p:cNvPr>
            <p:cNvSpPr txBox="1"/>
            <p:nvPr/>
          </p:nvSpPr>
          <p:spPr>
            <a:xfrm>
              <a:off x="261906" y="539552"/>
              <a:ext cx="3385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>
                  <a:latin typeface="Arial"/>
                  <a:cs typeface="Arial"/>
                </a:rPr>
                <a:t>A)</a:t>
              </a:r>
            </a:p>
          </p:txBody>
        </p:sp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2AC0AD30-8907-2445-A975-086A07A5799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1449" t="12799"/>
            <a:stretch/>
          </p:blipFill>
          <p:spPr>
            <a:xfrm>
              <a:off x="1092759" y="3131840"/>
              <a:ext cx="4496481" cy="2016224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E2E4E878-6743-B045-AA14-D011677542AC}"/>
                </a:ext>
              </a:extLst>
            </p:cNvPr>
            <p:cNvSpPr txBox="1"/>
            <p:nvPr/>
          </p:nvSpPr>
          <p:spPr>
            <a:xfrm>
              <a:off x="261906" y="2945983"/>
              <a:ext cx="3385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>
                  <a:latin typeface="Arial"/>
                  <a:cs typeface="Arial"/>
                </a:rPr>
                <a:t>B)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4C09001-8E37-D74E-84BB-9F236B10397F}"/>
                </a:ext>
              </a:extLst>
            </p:cNvPr>
            <p:cNvSpPr txBox="1"/>
            <p:nvPr/>
          </p:nvSpPr>
          <p:spPr>
            <a:xfrm>
              <a:off x="235400" y="135116"/>
              <a:ext cx="210346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 err="1">
                  <a:latin typeface="Arial"/>
                  <a:cs typeface="Arial"/>
                </a:rPr>
                <a:t>Supplemental</a:t>
              </a:r>
              <a:r>
                <a:rPr lang="fr-FR" sz="1400" b="1" dirty="0">
                  <a:latin typeface="Arial"/>
                  <a:cs typeface="Arial"/>
                </a:rPr>
                <a:t> Figure 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922321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7FE56CEB-A66A-5CDF-7FF3-594DE0C2CC75}"/>
              </a:ext>
            </a:extLst>
          </p:cNvPr>
          <p:cNvSpPr txBox="1"/>
          <p:nvPr/>
        </p:nvSpPr>
        <p:spPr>
          <a:xfrm>
            <a:off x="298932" y="755576"/>
            <a:ext cx="21034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err="1">
                <a:latin typeface="Arial"/>
                <a:cs typeface="Arial"/>
              </a:rPr>
              <a:t>Supplemental</a:t>
            </a:r>
            <a:r>
              <a:rPr lang="fr-FR" sz="1400" b="1" dirty="0">
                <a:latin typeface="Arial"/>
                <a:cs typeface="Arial"/>
              </a:rPr>
              <a:t> Figure 5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AB4F604D-60AC-01F3-92CC-743C2E9AC8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690" y="1331640"/>
            <a:ext cx="6172621" cy="427895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33D6010-B529-9EC6-5329-AC8EF7A217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0662" y="6156176"/>
            <a:ext cx="2032000" cy="2540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228E924-9699-E69E-878E-34A190F1F7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7032" y="6156176"/>
            <a:ext cx="2108200" cy="2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0577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3FB22A7A-5452-8D41-95BF-BC64C235E4B2}"/>
              </a:ext>
            </a:extLst>
          </p:cNvPr>
          <p:cNvGrpSpPr/>
          <p:nvPr/>
        </p:nvGrpSpPr>
        <p:grpSpPr>
          <a:xfrm>
            <a:off x="0" y="135116"/>
            <a:ext cx="6813376" cy="5788486"/>
            <a:chOff x="0" y="135116"/>
            <a:chExt cx="6813376" cy="5788486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D7DC3E8C-2392-1849-8948-EDE443225E30}"/>
                </a:ext>
              </a:extLst>
            </p:cNvPr>
            <p:cNvPicPr>
              <a:picLocks/>
            </p:cNvPicPr>
            <p:nvPr/>
          </p:nvPicPr>
          <p:blipFill rotWithShape="1">
            <a:blip r:embed="rId2"/>
            <a:srcRect l="23625" t="24494" b="32194"/>
            <a:stretch/>
          </p:blipFill>
          <p:spPr>
            <a:xfrm>
              <a:off x="4653136" y="3519166"/>
              <a:ext cx="2160240" cy="1636661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6ADE95B4-9866-6541-B425-5015F0608CE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625" r="71723" b="76375"/>
            <a:stretch/>
          </p:blipFill>
          <p:spPr>
            <a:xfrm>
              <a:off x="3022487" y="3597591"/>
              <a:ext cx="813025" cy="640712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63D55F7-EB3C-C946-B1BF-D15321BEC03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7895" y="713792"/>
              <a:ext cx="1945598" cy="1945598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124082CD-E889-034D-8BDE-32009A80C98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23762" y="713792"/>
              <a:ext cx="1945598" cy="1945598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F0C88B7B-33A4-7E47-AE3A-E4F3B2E3494B}"/>
                </a:ext>
              </a:extLst>
            </p:cNvPr>
            <p:cNvPicPr>
              <a:picLocks/>
            </p:cNvPicPr>
            <p:nvPr/>
          </p:nvPicPr>
          <p:blipFill rotWithShape="1">
            <a:blip r:embed="rId3"/>
            <a:srcRect l="24938" t="24957" r="2877" b="31732"/>
            <a:stretch/>
          </p:blipFill>
          <p:spPr>
            <a:xfrm>
              <a:off x="80968" y="3519166"/>
              <a:ext cx="2160240" cy="1636661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7F12F85D-B064-4A4F-8ACC-6BFE2134FC08}"/>
                </a:ext>
              </a:extLst>
            </p:cNvPr>
            <p:cNvSpPr txBox="1"/>
            <p:nvPr/>
          </p:nvSpPr>
          <p:spPr>
            <a:xfrm>
              <a:off x="758303" y="3231134"/>
              <a:ext cx="72648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50" dirty="0" err="1">
                  <a:latin typeface="Arial" panose="020B0604020202020204" pitchFamily="34" charset="0"/>
                  <a:cs typeface="Arial" panose="020B0604020202020204" pitchFamily="34" charset="0"/>
                </a:rPr>
                <a:t>Females</a:t>
              </a:r>
              <a:endParaRPr lang="fr-FR" sz="10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363EE9C6-B5CF-8241-A620-65F85E23427B}"/>
                </a:ext>
              </a:extLst>
            </p:cNvPr>
            <p:cNvSpPr txBox="1"/>
            <p:nvPr/>
          </p:nvSpPr>
          <p:spPr>
            <a:xfrm>
              <a:off x="5218069" y="3228669"/>
              <a:ext cx="56137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50" dirty="0">
                  <a:latin typeface="Arial" panose="020B0604020202020204" pitchFamily="34" charset="0"/>
                  <a:cs typeface="Arial" panose="020B0604020202020204" pitchFamily="34" charset="0"/>
                </a:rPr>
                <a:t>Males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49C7B3C-A4D4-8D49-A307-EFFAD77C32B2}"/>
                </a:ext>
              </a:extLst>
            </p:cNvPr>
            <p:cNvSpPr txBox="1"/>
            <p:nvPr/>
          </p:nvSpPr>
          <p:spPr>
            <a:xfrm>
              <a:off x="260648" y="5148644"/>
              <a:ext cx="70083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i="1" dirty="0">
                  <a:latin typeface="Arial" panose="020B0604020202020204" pitchFamily="34" charset="0"/>
                  <a:cs typeface="Arial" panose="020B0604020202020204" pitchFamily="34" charset="0"/>
                </a:rPr>
                <a:t>HSA </a:t>
              </a:r>
              <a:r>
                <a:rPr lang="fr-FR" sz="8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Cre</a:t>
              </a:r>
              <a:r>
                <a:rPr lang="fr-FR" sz="800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fr-FR" sz="800" i="1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+/-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C7BBAD3-434D-FE4C-A902-9F4637C5B3DB}"/>
                </a:ext>
              </a:extLst>
            </p:cNvPr>
            <p:cNvSpPr txBox="1"/>
            <p:nvPr/>
          </p:nvSpPr>
          <p:spPr>
            <a:xfrm>
              <a:off x="1021623" y="5088827"/>
              <a:ext cx="72968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i="1" dirty="0">
                  <a:latin typeface="Arial" panose="020B0604020202020204" pitchFamily="34" charset="0"/>
                  <a:cs typeface="Arial" panose="020B0604020202020204" pitchFamily="34" charset="0"/>
                </a:rPr>
                <a:t>HSA </a:t>
              </a:r>
              <a:r>
                <a:rPr lang="fr-FR" sz="8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Cre</a:t>
              </a:r>
              <a:r>
                <a:rPr lang="fr-FR" sz="800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fr-FR" sz="800" i="1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+/-</a:t>
              </a:r>
              <a:r>
                <a:rPr lang="fr-FR" sz="800" i="1" dirty="0"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</a:p>
            <a:p>
              <a:pPr algn="ctr"/>
              <a:r>
                <a:rPr lang="fr-FR" sz="800" i="1" dirty="0">
                  <a:latin typeface="Arial" panose="020B0604020202020204" pitchFamily="34" charset="0"/>
                  <a:cs typeface="Arial" panose="020B0604020202020204" pitchFamily="34" charset="0"/>
                </a:rPr>
                <a:t> Terf2 </a:t>
              </a:r>
              <a:r>
                <a:rPr lang="fr-FR" sz="800" i="1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f/f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85F56480-87B4-0241-830D-012BC26CB327}"/>
                </a:ext>
              </a:extLst>
            </p:cNvPr>
            <p:cNvSpPr txBox="1"/>
            <p:nvPr/>
          </p:nvSpPr>
          <p:spPr>
            <a:xfrm>
              <a:off x="4828265" y="5148644"/>
              <a:ext cx="70083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i="1" dirty="0">
                  <a:latin typeface="Arial" panose="020B0604020202020204" pitchFamily="34" charset="0"/>
                  <a:cs typeface="Arial" panose="020B0604020202020204" pitchFamily="34" charset="0"/>
                </a:rPr>
                <a:t>HSA </a:t>
              </a:r>
              <a:r>
                <a:rPr lang="fr-FR" sz="8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Cre</a:t>
              </a:r>
              <a:r>
                <a:rPr lang="fr-FR" sz="800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fr-FR" sz="800" i="1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+/-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E94A1421-765A-8A4B-9A95-B19F2AD24902}"/>
                </a:ext>
              </a:extLst>
            </p:cNvPr>
            <p:cNvSpPr txBox="1"/>
            <p:nvPr/>
          </p:nvSpPr>
          <p:spPr>
            <a:xfrm>
              <a:off x="5507625" y="5101825"/>
              <a:ext cx="72968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i="1" dirty="0">
                  <a:latin typeface="Arial" panose="020B0604020202020204" pitchFamily="34" charset="0"/>
                  <a:cs typeface="Arial" panose="020B0604020202020204" pitchFamily="34" charset="0"/>
                </a:rPr>
                <a:t>HSA </a:t>
              </a:r>
              <a:r>
                <a:rPr lang="fr-FR" sz="8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Cre</a:t>
              </a:r>
              <a:r>
                <a:rPr lang="fr-FR" sz="800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fr-FR" sz="800" i="1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+/-</a:t>
              </a:r>
              <a:r>
                <a:rPr lang="fr-FR" sz="800" i="1" dirty="0"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</a:p>
            <a:p>
              <a:pPr algn="ctr"/>
              <a:r>
                <a:rPr lang="fr-FR" sz="800" i="1" dirty="0">
                  <a:latin typeface="Arial" panose="020B0604020202020204" pitchFamily="34" charset="0"/>
                  <a:cs typeface="Arial" panose="020B0604020202020204" pitchFamily="34" charset="0"/>
                </a:rPr>
                <a:t> Terf2 </a:t>
              </a:r>
              <a:r>
                <a:rPr lang="fr-FR" sz="800" i="1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f/f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28F87022-1C64-F049-8C8C-435C5AEADF7A}"/>
                </a:ext>
              </a:extLst>
            </p:cNvPr>
            <p:cNvSpPr txBox="1"/>
            <p:nvPr/>
          </p:nvSpPr>
          <p:spPr>
            <a:xfrm>
              <a:off x="758303" y="467544"/>
              <a:ext cx="72648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50" dirty="0" err="1">
                  <a:latin typeface="Arial" panose="020B0604020202020204" pitchFamily="34" charset="0"/>
                  <a:cs typeface="Arial" panose="020B0604020202020204" pitchFamily="34" charset="0"/>
                </a:rPr>
                <a:t>Females</a:t>
              </a:r>
              <a:endParaRPr lang="fr-FR" sz="10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4CA8CC99-12EF-7047-BD39-35B288D0AC01}"/>
                </a:ext>
              </a:extLst>
            </p:cNvPr>
            <p:cNvSpPr txBox="1"/>
            <p:nvPr/>
          </p:nvSpPr>
          <p:spPr>
            <a:xfrm>
              <a:off x="5218069" y="467544"/>
              <a:ext cx="56137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50" dirty="0">
                  <a:latin typeface="Arial" panose="020B0604020202020204" pitchFamily="34" charset="0"/>
                  <a:cs typeface="Arial" panose="020B0604020202020204" pitchFamily="34" charset="0"/>
                </a:rPr>
                <a:t>Males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EDABFDC2-801C-7747-9C11-75EE8C81625D}"/>
                </a:ext>
              </a:extLst>
            </p:cNvPr>
            <p:cNvSpPr txBox="1"/>
            <p:nvPr/>
          </p:nvSpPr>
          <p:spPr>
            <a:xfrm>
              <a:off x="235400" y="135116"/>
              <a:ext cx="210346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 err="1">
                  <a:latin typeface="Arial"/>
                  <a:cs typeface="Arial"/>
                </a:rPr>
                <a:t>Supplemental</a:t>
              </a:r>
              <a:r>
                <a:rPr lang="fr-FR" sz="1400" b="1" dirty="0">
                  <a:latin typeface="Arial"/>
                  <a:cs typeface="Arial"/>
                </a:rPr>
                <a:t> Figure 6</a:t>
              </a:r>
            </a:p>
          </p:txBody>
        </p:sp>
        <p:cxnSp>
          <p:nvCxnSpPr>
            <p:cNvPr id="21" name="Connecteur droit 20">
              <a:extLst>
                <a:ext uri="{FF2B5EF4-FFF2-40B4-BE49-F238E27FC236}">
                  <a16:creationId xmlns:a16="http://schemas.microsoft.com/office/drawing/2014/main" id="{04DBA0C0-6117-BB4A-BDDA-12611FAE040B}"/>
                </a:ext>
              </a:extLst>
            </p:cNvPr>
            <p:cNvCxnSpPr/>
            <p:nvPr/>
          </p:nvCxnSpPr>
          <p:spPr>
            <a:xfrm flipV="1">
              <a:off x="116736" y="5143744"/>
              <a:ext cx="936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58A85E74-8C33-0C46-8B8C-CF81F7E4D3DB}"/>
                </a:ext>
              </a:extLst>
            </p:cNvPr>
            <p:cNvCxnSpPr>
              <a:cxnSpLocks/>
            </p:cNvCxnSpPr>
            <p:nvPr/>
          </p:nvCxnSpPr>
          <p:spPr>
            <a:xfrm>
              <a:off x="1096008" y="5143744"/>
              <a:ext cx="6048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22">
              <a:extLst>
                <a:ext uri="{FF2B5EF4-FFF2-40B4-BE49-F238E27FC236}">
                  <a16:creationId xmlns:a16="http://schemas.microsoft.com/office/drawing/2014/main" id="{4E1E1CBD-1DF7-F445-ABFD-8FBC16763B5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84353" y="5143744"/>
              <a:ext cx="832879" cy="0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23">
              <a:extLst>
                <a:ext uri="{FF2B5EF4-FFF2-40B4-BE49-F238E27FC236}">
                  <a16:creationId xmlns:a16="http://schemas.microsoft.com/office/drawing/2014/main" id="{759CA291-B13D-A34F-A755-9EDA97FFA947}"/>
                </a:ext>
              </a:extLst>
            </p:cNvPr>
            <p:cNvCxnSpPr>
              <a:cxnSpLocks/>
            </p:cNvCxnSpPr>
            <p:nvPr/>
          </p:nvCxnSpPr>
          <p:spPr>
            <a:xfrm>
              <a:off x="5535700" y="5143744"/>
              <a:ext cx="64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1A81999A-CD4A-4944-9976-8F75EA5C0218}"/>
                </a:ext>
              </a:extLst>
            </p:cNvPr>
            <p:cNvSpPr txBox="1"/>
            <p:nvPr/>
          </p:nvSpPr>
          <p:spPr>
            <a:xfrm>
              <a:off x="0" y="3131840"/>
              <a:ext cx="3385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>
                  <a:latin typeface="Arial"/>
                  <a:cs typeface="Arial"/>
                </a:rPr>
                <a:t>B)</a:t>
              </a: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E0B981CF-82E0-654F-ADD6-B541BA3C1971}"/>
                </a:ext>
              </a:extLst>
            </p:cNvPr>
            <p:cNvSpPr txBox="1"/>
            <p:nvPr/>
          </p:nvSpPr>
          <p:spPr>
            <a:xfrm>
              <a:off x="46312" y="478577"/>
              <a:ext cx="3385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>
                  <a:latin typeface="Arial"/>
                  <a:cs typeface="Arial"/>
                </a:rPr>
                <a:t>A)</a:t>
              </a: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EA14AFFE-4D1C-C044-A0F3-BD5AC746735B}"/>
                </a:ext>
              </a:extLst>
            </p:cNvPr>
            <p:cNvSpPr txBox="1"/>
            <p:nvPr/>
          </p:nvSpPr>
          <p:spPr>
            <a:xfrm>
              <a:off x="46312" y="5646603"/>
              <a:ext cx="34657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>
                  <a:latin typeface="Arial"/>
                  <a:cs typeface="Arial"/>
                </a:rPr>
                <a:t>C)</a:t>
              </a:r>
            </a:p>
          </p:txBody>
        </p:sp>
      </p:grpSp>
      <p:sp>
        <p:nvSpPr>
          <p:cNvPr id="30" name="ZoneTexte 10">
            <a:extLst>
              <a:ext uri="{FF2B5EF4-FFF2-40B4-BE49-F238E27FC236}">
                <a16:creationId xmlns:a16="http://schemas.microsoft.com/office/drawing/2014/main" id="{8C286C8D-6627-1322-93EF-CF894CDD8BD1}"/>
              </a:ext>
            </a:extLst>
          </p:cNvPr>
          <p:cNvSpPr txBox="1"/>
          <p:nvPr/>
        </p:nvSpPr>
        <p:spPr>
          <a:xfrm>
            <a:off x="1334367" y="6398622"/>
            <a:ext cx="72648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50" dirty="0" err="1">
                <a:latin typeface="Arial" panose="020B0604020202020204" pitchFamily="34" charset="0"/>
                <a:cs typeface="Arial" panose="020B0604020202020204" pitchFamily="34" charset="0"/>
              </a:rPr>
              <a:t>Females</a:t>
            </a:r>
            <a:endParaRPr lang="fr-FR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ZoneTexte 11">
            <a:extLst>
              <a:ext uri="{FF2B5EF4-FFF2-40B4-BE49-F238E27FC236}">
                <a16:creationId xmlns:a16="http://schemas.microsoft.com/office/drawing/2014/main" id="{2BB2ADA1-7533-2DE7-11C5-B95556BC1581}"/>
              </a:ext>
            </a:extLst>
          </p:cNvPr>
          <p:cNvSpPr txBox="1"/>
          <p:nvPr/>
        </p:nvSpPr>
        <p:spPr>
          <a:xfrm>
            <a:off x="188640" y="8299403"/>
            <a:ext cx="5613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50" dirty="0">
                <a:latin typeface="Arial" panose="020B0604020202020204" pitchFamily="34" charset="0"/>
                <a:cs typeface="Arial" panose="020B0604020202020204" pitchFamily="34" charset="0"/>
              </a:rPr>
              <a:t>Males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6C716391-A8FE-0D48-0E1F-F5FC55C4958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7150" t="8714" r="-981" b="51685"/>
          <a:stretch/>
        </p:blipFill>
        <p:spPr>
          <a:xfrm>
            <a:off x="67543" y="5709896"/>
            <a:ext cx="1486048" cy="870077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14C5DA02-13F8-7AB0-C401-009064A16D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9385" y="7320189"/>
            <a:ext cx="5926216" cy="2004339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C16889FB-2538-977F-0094-C5BCAEB64B2A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27730"/>
          <a:stretch/>
        </p:blipFill>
        <p:spPr>
          <a:xfrm>
            <a:off x="2104716" y="5402430"/>
            <a:ext cx="4229059" cy="204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6082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E0FB4BA2-B7B5-2744-8E8C-58145D9033E4}"/>
              </a:ext>
            </a:extLst>
          </p:cNvPr>
          <p:cNvGrpSpPr/>
          <p:nvPr/>
        </p:nvGrpSpPr>
        <p:grpSpPr>
          <a:xfrm>
            <a:off x="-29924" y="98605"/>
            <a:ext cx="7131332" cy="9045395"/>
            <a:chOff x="-63532" y="135116"/>
            <a:chExt cx="7131332" cy="9045395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80C7561B-9F3E-DA43-AD91-FFAA0AF9179C}"/>
                </a:ext>
              </a:extLst>
            </p:cNvPr>
            <p:cNvSpPr txBox="1"/>
            <p:nvPr/>
          </p:nvSpPr>
          <p:spPr>
            <a:xfrm>
              <a:off x="235400" y="135116"/>
              <a:ext cx="24112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 err="1">
                  <a:latin typeface="Arial"/>
                  <a:cs typeface="Arial"/>
                </a:rPr>
                <a:t>Supplemental</a:t>
              </a:r>
              <a:r>
                <a:rPr lang="fr-FR" sz="1400" b="1" dirty="0">
                  <a:latin typeface="Arial"/>
                  <a:cs typeface="Arial"/>
                </a:rPr>
                <a:t> </a:t>
              </a:r>
              <a:r>
                <a:rPr lang="fr-FR" sz="1400" b="1">
                  <a:latin typeface="Arial"/>
                  <a:cs typeface="Arial"/>
                </a:rPr>
                <a:t>Figure 6 </a:t>
              </a:r>
              <a:r>
                <a:rPr lang="fr-FR" sz="1400" b="1" dirty="0">
                  <a:latin typeface="Arial"/>
                  <a:cs typeface="Arial"/>
                </a:rPr>
                <a:t>bis</a:t>
              </a:r>
            </a:p>
          </p:txBody>
        </p:sp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91F4597A-C361-AF43-8C05-987A9B11D2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6918" y="467544"/>
              <a:ext cx="6488967" cy="3972953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0C57D530-860D-5F49-880E-4DAF0C67E708}"/>
                </a:ext>
              </a:extLst>
            </p:cNvPr>
            <p:cNvSpPr txBox="1"/>
            <p:nvPr/>
          </p:nvSpPr>
          <p:spPr>
            <a:xfrm>
              <a:off x="62115" y="577220"/>
              <a:ext cx="34657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>
                  <a:latin typeface="Arial"/>
                  <a:cs typeface="Arial"/>
                </a:rPr>
                <a:t>A)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1EDACFD6-A030-044D-8DB8-714919C5876F}"/>
                </a:ext>
              </a:extLst>
            </p:cNvPr>
            <p:cNvSpPr txBox="1"/>
            <p:nvPr/>
          </p:nvSpPr>
          <p:spPr>
            <a:xfrm>
              <a:off x="70131" y="4465148"/>
              <a:ext cx="3385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>
                  <a:latin typeface="Arial"/>
                  <a:cs typeface="Arial"/>
                </a:rPr>
                <a:t>B)</a:t>
              </a:r>
            </a:p>
          </p:txBody>
        </p: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AC03B18E-D149-4B45-ABA5-2C238D73B3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8344"/>
            <a:stretch/>
          </p:blipFill>
          <p:spPr>
            <a:xfrm>
              <a:off x="493186" y="7060450"/>
              <a:ext cx="6392198" cy="2120061"/>
            </a:xfrm>
            <a:prstGeom prst="rect">
              <a:avLst/>
            </a:prstGeom>
          </p:spPr>
        </p:pic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6061BAE9-3AF6-494E-9838-850948F536BE}"/>
                </a:ext>
              </a:extLst>
            </p:cNvPr>
            <p:cNvSpPr txBox="1"/>
            <p:nvPr/>
          </p:nvSpPr>
          <p:spPr>
            <a:xfrm>
              <a:off x="0" y="4924636"/>
              <a:ext cx="63831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KEGG</a:t>
              </a:r>
            </a:p>
          </p:txBody>
        </p:sp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D4A27858-2794-2F4E-A2D1-685A7660749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4103" y="4603647"/>
              <a:ext cx="6273898" cy="2344617"/>
            </a:xfrm>
            <a:prstGeom prst="rect">
              <a:avLst/>
            </a:prstGeom>
          </p:spPr>
        </p:pic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C643A57E-FF43-8E4A-94CF-1E077B4E100E}"/>
                </a:ext>
              </a:extLst>
            </p:cNvPr>
            <p:cNvSpPr txBox="1"/>
            <p:nvPr/>
          </p:nvSpPr>
          <p:spPr>
            <a:xfrm>
              <a:off x="-63532" y="6783452"/>
              <a:ext cx="111626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Wikipathway</a:t>
              </a:r>
              <a:endParaRPr lang="fr-FR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id="{6AFF6EED-288D-714B-882F-065C4297A37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r="82187" b="87979"/>
            <a:stretch/>
          </p:blipFill>
          <p:spPr>
            <a:xfrm>
              <a:off x="4403504" y="6268529"/>
              <a:ext cx="2664296" cy="64813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8895903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71125</TotalTime>
  <Words>102</Words>
  <Application>Microsoft Macintosh PowerPoint</Application>
  <PresentationFormat>On-screen Show (4:3)</PresentationFormat>
  <Paragraphs>51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Thème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>IRCAN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Sol Jacome</dc:creator>
  <cp:keywords/>
  <dc:description/>
  <cp:lastModifiedBy>sol jacome</cp:lastModifiedBy>
  <cp:revision>288</cp:revision>
  <cp:lastPrinted>2021-08-30T14:40:05Z</cp:lastPrinted>
  <dcterms:created xsi:type="dcterms:W3CDTF">2021-01-21T10:21:26Z</dcterms:created>
  <dcterms:modified xsi:type="dcterms:W3CDTF">2024-03-29T10:59:10Z</dcterms:modified>
  <cp:category/>
</cp:coreProperties>
</file>