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26B8E-4730-4EE7-B0C7-DF4C2BEB34B3}" type="datetimeFigureOut">
              <a:rPr lang="zh-TW" altLang="en-US" smtClean="0"/>
              <a:t>2024/1/17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884F-DD90-429E-AD4B-64AD444CC39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63884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26B8E-4730-4EE7-B0C7-DF4C2BEB34B3}" type="datetimeFigureOut">
              <a:rPr lang="zh-TW" altLang="en-US" smtClean="0"/>
              <a:t>2024/1/17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884F-DD90-429E-AD4B-64AD444CC39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3146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26B8E-4730-4EE7-B0C7-DF4C2BEB34B3}" type="datetimeFigureOut">
              <a:rPr lang="zh-TW" altLang="en-US" smtClean="0"/>
              <a:t>2024/1/17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884F-DD90-429E-AD4B-64AD444CC39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64854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26B8E-4730-4EE7-B0C7-DF4C2BEB34B3}" type="datetimeFigureOut">
              <a:rPr lang="zh-TW" altLang="en-US" smtClean="0"/>
              <a:t>2024/1/17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884F-DD90-429E-AD4B-64AD444CC39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7846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26B8E-4730-4EE7-B0C7-DF4C2BEB34B3}" type="datetimeFigureOut">
              <a:rPr lang="zh-TW" altLang="en-US" smtClean="0"/>
              <a:t>2024/1/17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884F-DD90-429E-AD4B-64AD444CC39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2132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26B8E-4730-4EE7-B0C7-DF4C2BEB34B3}" type="datetimeFigureOut">
              <a:rPr lang="zh-TW" altLang="en-US" smtClean="0"/>
              <a:t>2024/1/17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884F-DD90-429E-AD4B-64AD444CC39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0606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26B8E-4730-4EE7-B0C7-DF4C2BEB34B3}" type="datetimeFigureOut">
              <a:rPr lang="zh-TW" altLang="en-US" smtClean="0"/>
              <a:t>2024/1/17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884F-DD90-429E-AD4B-64AD444CC39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11898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26B8E-4730-4EE7-B0C7-DF4C2BEB34B3}" type="datetimeFigureOut">
              <a:rPr lang="zh-TW" altLang="en-US" smtClean="0"/>
              <a:t>2024/1/17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884F-DD90-429E-AD4B-64AD444CC39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8717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26B8E-4730-4EE7-B0C7-DF4C2BEB34B3}" type="datetimeFigureOut">
              <a:rPr lang="zh-TW" altLang="en-US" smtClean="0"/>
              <a:t>2024/1/17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884F-DD90-429E-AD4B-64AD444CC39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353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26B8E-4730-4EE7-B0C7-DF4C2BEB34B3}" type="datetimeFigureOut">
              <a:rPr lang="zh-TW" altLang="en-US" smtClean="0"/>
              <a:t>2024/1/17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884F-DD90-429E-AD4B-64AD444CC39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71364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26B8E-4730-4EE7-B0C7-DF4C2BEB34B3}" type="datetimeFigureOut">
              <a:rPr lang="zh-TW" altLang="en-US" smtClean="0"/>
              <a:t>2024/1/17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884F-DD90-429E-AD4B-64AD444CC39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976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26B8E-4730-4EE7-B0C7-DF4C2BEB34B3}" type="datetimeFigureOut">
              <a:rPr lang="zh-TW" altLang="en-US" smtClean="0"/>
              <a:t>2024/1/17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C884F-DD90-429E-AD4B-64AD444CC39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7456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04274" y="26156"/>
            <a:ext cx="111852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Table</a:t>
            </a:r>
            <a:r>
              <a:rPr lang="zh-TW" altLang="en-US" dirty="0"/>
              <a:t> </a:t>
            </a:r>
            <a:r>
              <a:rPr lang="en-US" altLang="zh-TW" dirty="0"/>
              <a:t>1. The comparison between G-cleave LC3 biosensor and other routine autophagy detection methods.</a:t>
            </a:r>
            <a:endParaRPr lang="zh-TW" altLang="en-US" dirty="0"/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3622147"/>
              </p:ext>
            </p:extLst>
          </p:nvPr>
        </p:nvGraphicFramePr>
        <p:xfrm>
          <a:off x="110067" y="491823"/>
          <a:ext cx="11921063" cy="3458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6518">
                  <a:extLst>
                    <a:ext uri="{9D8B030D-6E8A-4147-A177-3AD203B41FA5}">
                      <a16:colId xmlns:a16="http://schemas.microsoft.com/office/drawing/2014/main" val="885800305"/>
                    </a:ext>
                  </a:extLst>
                </a:gridCol>
                <a:gridCol w="1161180">
                  <a:extLst>
                    <a:ext uri="{9D8B030D-6E8A-4147-A177-3AD203B41FA5}">
                      <a16:colId xmlns:a16="http://schemas.microsoft.com/office/drawing/2014/main" val="1669300447"/>
                    </a:ext>
                  </a:extLst>
                </a:gridCol>
                <a:gridCol w="1362635">
                  <a:extLst>
                    <a:ext uri="{9D8B030D-6E8A-4147-A177-3AD203B41FA5}">
                      <a16:colId xmlns:a16="http://schemas.microsoft.com/office/drawing/2014/main" val="3620329080"/>
                    </a:ext>
                  </a:extLst>
                </a:gridCol>
                <a:gridCol w="824753">
                  <a:extLst>
                    <a:ext uri="{9D8B030D-6E8A-4147-A177-3AD203B41FA5}">
                      <a16:colId xmlns:a16="http://schemas.microsoft.com/office/drawing/2014/main" val="3284608734"/>
                    </a:ext>
                  </a:extLst>
                </a:gridCol>
                <a:gridCol w="759012">
                  <a:extLst>
                    <a:ext uri="{9D8B030D-6E8A-4147-A177-3AD203B41FA5}">
                      <a16:colId xmlns:a16="http://schemas.microsoft.com/office/drawing/2014/main" val="623686704"/>
                    </a:ext>
                  </a:extLst>
                </a:gridCol>
                <a:gridCol w="585694">
                  <a:extLst>
                    <a:ext uri="{9D8B030D-6E8A-4147-A177-3AD203B41FA5}">
                      <a16:colId xmlns:a16="http://schemas.microsoft.com/office/drawing/2014/main" val="3186913004"/>
                    </a:ext>
                  </a:extLst>
                </a:gridCol>
                <a:gridCol w="848659">
                  <a:extLst>
                    <a:ext uri="{9D8B030D-6E8A-4147-A177-3AD203B41FA5}">
                      <a16:colId xmlns:a16="http://schemas.microsoft.com/office/drawing/2014/main" val="4106824013"/>
                    </a:ext>
                  </a:extLst>
                </a:gridCol>
                <a:gridCol w="1322973">
                  <a:extLst>
                    <a:ext uri="{9D8B030D-6E8A-4147-A177-3AD203B41FA5}">
                      <a16:colId xmlns:a16="http://schemas.microsoft.com/office/drawing/2014/main" val="169050663"/>
                    </a:ext>
                  </a:extLst>
                </a:gridCol>
                <a:gridCol w="3219639">
                  <a:extLst>
                    <a:ext uri="{9D8B030D-6E8A-4147-A177-3AD203B41FA5}">
                      <a16:colId xmlns:a16="http://schemas.microsoft.com/office/drawing/2014/main" val="1993552265"/>
                    </a:ext>
                  </a:extLst>
                </a:gridCol>
              </a:tblGrid>
              <a:tr h="244261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TW" sz="1200" dirty="0"/>
                        <a:t>Method</a:t>
                      </a:r>
                      <a:endParaRPr lang="zh-TW" altLang="en-US" sz="12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TW" sz="1200" dirty="0"/>
                        <a:t>Time</a:t>
                      </a:r>
                      <a:r>
                        <a:rPr lang="zh-TW" altLang="en-US" sz="1200" dirty="0"/>
                        <a:t> </a:t>
                      </a:r>
                      <a:r>
                        <a:rPr lang="en-US" altLang="zh-TW" sz="1200" dirty="0"/>
                        <a:t>requirement</a:t>
                      </a:r>
                      <a:r>
                        <a:rPr lang="zh-TW" altLang="en-US" sz="1200" dirty="0"/>
                        <a:t> </a:t>
                      </a:r>
                      <a:r>
                        <a:rPr lang="en-US" altLang="zh-TW" sz="1200" dirty="0"/>
                        <a:t>(detection)</a:t>
                      </a:r>
                      <a:endParaRPr lang="zh-TW" altLang="en-US" sz="12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/>
                        <a:t>Sample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/>
                        <a:t>capacity</a:t>
                      </a:r>
                      <a:endParaRPr lang="zh-TW" altLang="en-US" sz="1200" dirty="0"/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/>
                        <a:t>Autophagy detection steps</a:t>
                      </a:r>
                      <a:endParaRPr lang="zh-TW" alt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TW" sz="1200" dirty="0"/>
                        <a:t> Sensitivity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TW" sz="1200" dirty="0"/>
                        <a:t>Pros and Cons </a:t>
                      </a:r>
                      <a:endParaRPr lang="zh-TW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4571340"/>
                  </a:ext>
                </a:extLst>
              </a:tr>
              <a:tr h="23094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Nucleation</a:t>
                      </a:r>
                      <a:endParaRPr lang="zh-TW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Elongation</a:t>
                      </a:r>
                      <a:endParaRPr lang="zh-TW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Fusion</a:t>
                      </a:r>
                      <a:endParaRPr lang="zh-TW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Degradation</a:t>
                      </a:r>
                      <a:endParaRPr lang="zh-TW" altLang="en-US" sz="10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897716"/>
                  </a:ext>
                </a:extLst>
              </a:tr>
              <a:tr h="12635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>
                          <a:latin typeface="+mn-lt"/>
                        </a:rPr>
                        <a:t>Immunoblot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>
                          <a:latin typeface="+mn-lt"/>
                        </a:rPr>
                        <a:t>&gt;36</a:t>
                      </a:r>
                      <a:r>
                        <a:rPr lang="zh-TW" altLang="en-US" sz="1000" dirty="0">
                          <a:latin typeface="+mn-lt"/>
                        </a:rPr>
                        <a:t> </a:t>
                      </a:r>
                      <a:r>
                        <a:rPr lang="en-US" altLang="zh-TW" sz="1000" dirty="0">
                          <a:latin typeface="+mn-lt"/>
                        </a:rPr>
                        <a:t>hours</a:t>
                      </a:r>
                      <a:endParaRPr lang="zh-TW" alt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Medium</a:t>
                      </a:r>
                      <a:endParaRPr lang="zh-TW" alt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/>
                        <a:t>v</a:t>
                      </a:r>
                      <a:endParaRPr lang="zh-TW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/>
                        <a:t>v</a:t>
                      </a:r>
                      <a:endParaRPr lang="zh-TW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/>
                        <a:t>v</a:t>
                      </a:r>
                      <a:endParaRPr lang="zh-TW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Semi-quantitative</a:t>
                      </a:r>
                      <a:endParaRPr lang="zh-TW" altLang="en-US" sz="10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Wide range of applications in elucidating ATGs mechanism but</a:t>
                      </a:r>
                      <a:r>
                        <a:rPr lang="zh-TW" altLang="en-US" sz="1000" dirty="0"/>
                        <a:t> </a:t>
                      </a:r>
                      <a:r>
                        <a:rPr lang="en-US" altLang="zh-TW" sz="1000" dirty="0"/>
                        <a:t>requires</a:t>
                      </a:r>
                      <a:r>
                        <a:rPr lang="zh-TW" altLang="en-US" sz="1000" dirty="0"/>
                        <a:t> </a:t>
                      </a:r>
                      <a:r>
                        <a:rPr lang="en-US" altLang="zh-TW" sz="1000" dirty="0"/>
                        <a:t>specific</a:t>
                      </a:r>
                      <a:r>
                        <a:rPr lang="zh-TW" altLang="en-US" sz="1000" dirty="0"/>
                        <a:t> </a:t>
                      </a:r>
                      <a:r>
                        <a:rPr lang="en-US" altLang="zh-TW" sz="1000" dirty="0"/>
                        <a:t>Abs</a:t>
                      </a:r>
                      <a:endParaRPr lang="zh-TW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9257200"/>
                  </a:ext>
                </a:extLst>
              </a:tr>
              <a:tr h="26211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>
                          <a:latin typeface="+mn-lt"/>
                        </a:rPr>
                        <a:t>Flow</a:t>
                      </a:r>
                      <a:r>
                        <a:rPr lang="en-US" altLang="zh-TW" sz="1200" baseline="0" dirty="0">
                          <a:latin typeface="+mn-lt"/>
                        </a:rPr>
                        <a:t> cytometry</a:t>
                      </a:r>
                      <a:endParaRPr lang="en-US" altLang="zh-TW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>
                          <a:latin typeface="+mn-lt"/>
                        </a:rPr>
                        <a:t>~16</a:t>
                      </a:r>
                      <a:r>
                        <a:rPr lang="zh-TW" altLang="en-US" sz="1000" dirty="0">
                          <a:latin typeface="+mn-lt"/>
                        </a:rPr>
                        <a:t> </a:t>
                      </a:r>
                      <a:r>
                        <a:rPr lang="en-US" altLang="zh-TW" sz="1000" dirty="0">
                          <a:latin typeface="+mn-lt"/>
                        </a:rPr>
                        <a:t>Hours</a:t>
                      </a:r>
                      <a:endParaRPr lang="zh-TW" alt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Medium</a:t>
                      </a:r>
                      <a:endParaRPr lang="zh-TW" alt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/>
                        <a:t>v</a:t>
                      </a:r>
                      <a:endParaRPr lang="zh-TW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/>
                        <a:t>v</a:t>
                      </a:r>
                      <a:endParaRPr lang="zh-TW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Semi-quantitative</a:t>
                      </a:r>
                      <a:endParaRPr lang="zh-TW" altLang="en-US" sz="10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Easy to intuitive quantitate LC3 turnover but requires Abs and</a:t>
                      </a:r>
                      <a:r>
                        <a:rPr lang="zh-TW" altLang="en-US" sz="1000" dirty="0"/>
                        <a:t> </a:t>
                      </a:r>
                      <a:r>
                        <a:rPr lang="en-US" altLang="zh-TW" sz="1000" dirty="0"/>
                        <a:t>FACS analysis skill</a:t>
                      </a:r>
                      <a:endParaRPr lang="zh-TW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517699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>
                          <a:latin typeface="+mn-lt"/>
                        </a:rPr>
                        <a:t>Puncta</a:t>
                      </a:r>
                      <a:r>
                        <a:rPr lang="en-US" altLang="zh-TW" sz="1200" baseline="0" dirty="0">
                          <a:latin typeface="+mn-lt"/>
                        </a:rPr>
                        <a:t> formation</a:t>
                      </a:r>
                      <a:endParaRPr lang="zh-TW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dirty="0" smtClean="0">
                          <a:latin typeface="+mn-lt"/>
                        </a:rPr>
                        <a:t>~16</a:t>
                      </a:r>
                      <a:r>
                        <a:rPr lang="zh-TW" altLang="en-US" sz="1000" dirty="0" smtClean="0">
                          <a:latin typeface="+mn-lt"/>
                        </a:rPr>
                        <a:t> </a:t>
                      </a:r>
                      <a:r>
                        <a:rPr lang="en-US" altLang="zh-TW" sz="1000" dirty="0">
                          <a:latin typeface="+mn-lt"/>
                        </a:rPr>
                        <a:t>Hours</a:t>
                      </a:r>
                      <a:endParaRPr lang="zh-TW" alt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Medium</a:t>
                      </a:r>
                      <a:endParaRPr lang="zh-TW" alt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/>
                        <a:t>v</a:t>
                      </a:r>
                      <a:endParaRPr lang="zh-TW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/>
                        <a:t>v</a:t>
                      </a:r>
                      <a:endParaRPr lang="zh-TW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Semi-quantitative</a:t>
                      </a:r>
                      <a:endParaRPr lang="zh-TW" altLang="en-US" sz="10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Accurate monitoring </a:t>
                      </a:r>
                      <a:r>
                        <a:rPr lang="en-US" altLang="zh-TW" sz="1000" dirty="0" smtClean="0"/>
                        <a:t>autophagic flux with specific </a:t>
                      </a:r>
                      <a:r>
                        <a:rPr lang="en-US" altLang="zh-TW" sz="1000" dirty="0"/>
                        <a:t>autophagic vesicle </a:t>
                      </a:r>
                      <a:r>
                        <a:rPr lang="en-US" altLang="zh-TW" sz="1000" dirty="0" smtClean="0"/>
                        <a:t>formation</a:t>
                      </a:r>
                      <a:r>
                        <a:rPr lang="zh-TW" altLang="en-US" sz="1000" dirty="0" smtClean="0"/>
                        <a:t> </a:t>
                      </a:r>
                      <a:r>
                        <a:rPr lang="en-US" altLang="zh-TW" sz="1000" dirty="0" smtClean="0"/>
                        <a:t>but </a:t>
                      </a:r>
                      <a:r>
                        <a:rPr lang="en-US" altLang="zh-TW" sz="1000" dirty="0"/>
                        <a:t>time-consuming to obtain images</a:t>
                      </a:r>
                      <a:endParaRPr lang="zh-TW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25311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baseline="0" dirty="0">
                          <a:latin typeface="+mn-lt"/>
                        </a:rPr>
                        <a:t>Electron microscope</a:t>
                      </a:r>
                      <a:r>
                        <a:rPr lang="zh-TW" altLang="en-US" sz="1200" baseline="0" dirty="0">
                          <a:latin typeface="+mn-lt"/>
                        </a:rPr>
                        <a:t> </a:t>
                      </a:r>
                      <a:r>
                        <a:rPr lang="en-US" altLang="zh-TW" sz="1200" baseline="0" dirty="0">
                          <a:latin typeface="+mn-lt"/>
                        </a:rPr>
                        <a:t>(EM)</a:t>
                      </a:r>
                      <a:endParaRPr lang="zh-TW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dirty="0">
                          <a:latin typeface="+mn-lt"/>
                        </a:rPr>
                        <a:t>~48</a:t>
                      </a:r>
                      <a:r>
                        <a:rPr lang="zh-TW" altLang="en-US" sz="1000" dirty="0">
                          <a:latin typeface="+mn-lt"/>
                        </a:rPr>
                        <a:t> </a:t>
                      </a:r>
                      <a:r>
                        <a:rPr lang="en-US" altLang="zh-TW" sz="1000" dirty="0">
                          <a:latin typeface="+mn-lt"/>
                        </a:rPr>
                        <a:t>Hours</a:t>
                      </a:r>
                      <a:endParaRPr lang="zh-TW" alt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Low</a:t>
                      </a:r>
                      <a:endParaRPr lang="zh-TW" alt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/>
                        <a:t>v</a:t>
                      </a:r>
                      <a:endParaRPr lang="zh-TW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/>
                        <a:t>v</a:t>
                      </a:r>
                      <a:endParaRPr lang="zh-TW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/>
                        <a:t>v</a:t>
                      </a:r>
                      <a:endParaRPr lang="zh-TW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Non-quantitative</a:t>
                      </a:r>
                      <a:endParaRPr lang="zh-TW" altLang="en-US" sz="10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Precise observation</a:t>
                      </a:r>
                      <a:r>
                        <a:rPr lang="zh-TW" altLang="en-US" sz="1000" dirty="0"/>
                        <a:t> </a:t>
                      </a:r>
                      <a:r>
                        <a:rPr lang="en-US" altLang="zh-TW" sz="1000" dirty="0"/>
                        <a:t>of</a:t>
                      </a:r>
                      <a:r>
                        <a:rPr lang="zh-TW" altLang="en-US" sz="1000" dirty="0"/>
                        <a:t> </a:t>
                      </a:r>
                      <a:r>
                        <a:rPr lang="en-US" altLang="zh-TW" sz="1000" dirty="0"/>
                        <a:t>autophagosome but needs</a:t>
                      </a:r>
                      <a:r>
                        <a:rPr lang="zh-TW" altLang="en-US" sz="1000" dirty="0"/>
                        <a:t> </a:t>
                      </a:r>
                      <a:r>
                        <a:rPr lang="en-US" altLang="zh-TW" sz="1000" dirty="0"/>
                        <a:t>experience EM operation</a:t>
                      </a:r>
                      <a:endParaRPr lang="zh-TW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4529122"/>
                  </a:ext>
                </a:extLst>
              </a:tr>
              <a:tr h="37331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Monodansylcadaverine</a:t>
                      </a:r>
                      <a:r>
                        <a:rPr lang="zh-TW" alt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altLang="zh-TW" sz="1200" dirty="0">
                          <a:latin typeface="+mn-lt"/>
                        </a:rPr>
                        <a:t>MDC) </a:t>
                      </a:r>
                      <a:r>
                        <a:rPr lang="en-US" altLang="zh-TW" sz="1200" baseline="0" dirty="0">
                          <a:latin typeface="+mn-lt"/>
                        </a:rPr>
                        <a:t>staining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 smtClean="0">
                          <a:latin typeface="+mn-lt"/>
                        </a:rPr>
                        <a:t>~8</a:t>
                      </a:r>
                      <a:r>
                        <a:rPr lang="zh-TW" altLang="en-US" sz="1000" dirty="0" smtClean="0">
                          <a:latin typeface="+mn-lt"/>
                        </a:rPr>
                        <a:t> </a:t>
                      </a:r>
                      <a:r>
                        <a:rPr lang="en-US" altLang="zh-TW" sz="1000" dirty="0">
                          <a:latin typeface="+mn-lt"/>
                        </a:rPr>
                        <a:t>Hours</a:t>
                      </a:r>
                      <a:endParaRPr lang="zh-TW" alt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Low-</a:t>
                      </a:r>
                      <a:r>
                        <a:rPr lang="en-US" altLang="zh-TW" sz="1000" dirty="0">
                          <a:latin typeface="+mn-lt"/>
                        </a:rPr>
                        <a:t>Medium</a:t>
                      </a:r>
                      <a:endParaRPr lang="zh-TW" alt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/>
                        <a:t>v</a:t>
                      </a:r>
                      <a:endParaRPr lang="zh-TW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/>
                        <a:t>x</a:t>
                      </a:r>
                      <a:endParaRPr lang="zh-TW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Semi-quantitative</a:t>
                      </a:r>
                      <a:endParaRPr lang="zh-TW" altLang="en-US" sz="10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Easy staining procedure but non-specific to autophagic vesicles </a:t>
                      </a:r>
                      <a:endParaRPr lang="zh-TW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7861548"/>
                  </a:ext>
                </a:extLst>
              </a:tr>
              <a:tr h="62422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>
                          <a:latin typeface="+mn-lt"/>
                        </a:rPr>
                        <a:t>G-cleave LC3B biosensor </a:t>
                      </a:r>
                      <a:endParaRPr lang="zh-TW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smtClean="0">
                          <a:latin typeface="+mn-lt"/>
                        </a:rPr>
                        <a:t>30</a:t>
                      </a:r>
                      <a:r>
                        <a:rPr lang="zh-TW" altLang="en-US" sz="1000" dirty="0" smtClean="0">
                          <a:latin typeface="+mn-lt"/>
                        </a:rPr>
                        <a:t> </a:t>
                      </a:r>
                      <a:r>
                        <a:rPr lang="en-US" altLang="zh-TW" sz="1000" dirty="0">
                          <a:latin typeface="+mn-lt"/>
                        </a:rPr>
                        <a:t>minutes</a:t>
                      </a:r>
                      <a:endParaRPr lang="zh-TW" alt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dirty="0">
                          <a:latin typeface="+mn-lt"/>
                        </a:rPr>
                        <a:t>High</a:t>
                      </a:r>
                      <a:r>
                        <a:rPr lang="zh-TW" altLang="en-US" sz="1000" dirty="0">
                          <a:latin typeface="+mn-lt"/>
                        </a:rPr>
                        <a:t> </a:t>
                      </a:r>
                      <a:r>
                        <a:rPr lang="en-US" altLang="zh-TW" sz="1000" dirty="0">
                          <a:latin typeface="+mn-lt"/>
                        </a:rPr>
                        <a:t>throughput</a:t>
                      </a:r>
                      <a:endParaRPr lang="zh-TW" alt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/>
                        <a:t>v</a:t>
                      </a:r>
                      <a:endParaRPr lang="zh-TW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Quantitative</a:t>
                      </a:r>
                      <a:endParaRPr lang="zh-TW" altLang="en-US" sz="10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00" dirty="0"/>
                        <a:t>Rapid, easy and high-throughput determination of autophagy activity in live cells but need verification for detail mechanism</a:t>
                      </a:r>
                      <a:endParaRPr lang="zh-TW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89150755"/>
                  </a:ext>
                </a:extLst>
              </a:tr>
            </a:tbl>
          </a:graphicData>
        </a:graphic>
      </p:graphicFrame>
      <p:sp>
        <p:nvSpPr>
          <p:cNvPr id="4" name="矩形 3">
            <a:extLst>
              <a:ext uri="{FF2B5EF4-FFF2-40B4-BE49-F238E27FC236}">
                <a16:creationId xmlns:a16="http://schemas.microsoft.com/office/drawing/2014/main" id="{0858088D-EF5E-4FFE-BCDC-CFECDB678292}"/>
              </a:ext>
            </a:extLst>
          </p:cNvPr>
          <p:cNvSpPr/>
          <p:nvPr/>
        </p:nvSpPr>
        <p:spPr>
          <a:xfrm>
            <a:off x="5314592" y="1227317"/>
            <a:ext cx="2151729" cy="2067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0CA456B-42A8-46C5-98E9-680C479903C1}"/>
              </a:ext>
            </a:extLst>
          </p:cNvPr>
          <p:cNvSpPr/>
          <p:nvPr/>
        </p:nvSpPr>
        <p:spPr>
          <a:xfrm>
            <a:off x="5305357" y="1615909"/>
            <a:ext cx="737996" cy="2067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45E1D72-B5A7-47DA-993B-8C324DC488A3}"/>
              </a:ext>
            </a:extLst>
          </p:cNvPr>
          <p:cNvSpPr/>
          <p:nvPr/>
        </p:nvSpPr>
        <p:spPr>
          <a:xfrm>
            <a:off x="6654002" y="1615909"/>
            <a:ext cx="803083" cy="2067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EB519DBC-3B02-46DC-91BB-2384A3C1C6CD}"/>
              </a:ext>
            </a:extLst>
          </p:cNvPr>
          <p:cNvSpPr/>
          <p:nvPr/>
        </p:nvSpPr>
        <p:spPr>
          <a:xfrm>
            <a:off x="5305356" y="2989950"/>
            <a:ext cx="737996" cy="2067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3D3A8846-8A44-42A8-93E9-86688229B682}"/>
              </a:ext>
            </a:extLst>
          </p:cNvPr>
          <p:cNvSpPr/>
          <p:nvPr/>
        </p:nvSpPr>
        <p:spPr>
          <a:xfrm>
            <a:off x="6654002" y="2989945"/>
            <a:ext cx="803083" cy="2067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8047D0F5-A2BC-4773-B0A6-3D1CF36A6EFF}"/>
              </a:ext>
            </a:extLst>
          </p:cNvPr>
          <p:cNvSpPr/>
          <p:nvPr/>
        </p:nvSpPr>
        <p:spPr>
          <a:xfrm>
            <a:off x="5305356" y="3514383"/>
            <a:ext cx="737996" cy="2067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C9DFE47A-CE8F-43F5-8CFF-B528387FEF04}"/>
              </a:ext>
            </a:extLst>
          </p:cNvPr>
          <p:cNvSpPr/>
          <p:nvPr/>
        </p:nvSpPr>
        <p:spPr>
          <a:xfrm>
            <a:off x="6654002" y="3505146"/>
            <a:ext cx="803083" cy="2067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88D6C0C6-E4B7-4BA9-9D07-E6CD9CBE27E2}"/>
              </a:ext>
            </a:extLst>
          </p:cNvPr>
          <p:cNvSpPr/>
          <p:nvPr/>
        </p:nvSpPr>
        <p:spPr>
          <a:xfrm>
            <a:off x="5305356" y="2571938"/>
            <a:ext cx="2151729" cy="2067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858088D-EF5E-4FFE-BCDC-CFECDB678292}"/>
              </a:ext>
            </a:extLst>
          </p:cNvPr>
          <p:cNvSpPr/>
          <p:nvPr/>
        </p:nvSpPr>
        <p:spPr>
          <a:xfrm>
            <a:off x="5305355" y="2090982"/>
            <a:ext cx="2151729" cy="2067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24463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688</TotalTime>
  <Words>171</Words>
  <Application>Microsoft Office PowerPoint</Application>
  <PresentationFormat>寬螢幕</PresentationFormat>
  <Paragraphs>55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新細明體</vt:lpstr>
      <vt:lpstr>Arial</vt:lpstr>
      <vt:lpstr>Calibri</vt:lpstr>
      <vt:lpstr>Calibri Light</vt:lpstr>
      <vt:lpstr>Office 佈景主題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Candy</dc:creator>
  <cp:lastModifiedBy>Candy</cp:lastModifiedBy>
  <cp:revision>35</cp:revision>
  <dcterms:created xsi:type="dcterms:W3CDTF">2023-11-08T02:36:54Z</dcterms:created>
  <dcterms:modified xsi:type="dcterms:W3CDTF">2024-01-17T07:09:28Z</dcterms:modified>
</cp:coreProperties>
</file>