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67" r:id="rId5"/>
    <p:sldId id="268" r:id="rId6"/>
    <p:sldId id="261" r:id="rId7"/>
    <p:sldId id="269" r:id="rId8"/>
    <p:sldId id="257" r:id="rId9"/>
    <p:sldId id="271" r:id="rId10"/>
    <p:sldId id="263" r:id="rId11"/>
    <p:sldId id="272" r:id="rId12"/>
    <p:sldId id="260" r:id="rId13"/>
    <p:sldId id="256" r:id="rId14"/>
    <p:sldId id="266" r:id="rId15"/>
    <p:sldId id="270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F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88" autoAdjust="0"/>
    <p:restoredTop sz="94660"/>
  </p:normalViewPr>
  <p:slideViewPr>
    <p:cSldViewPr snapToGrid="0">
      <p:cViewPr varScale="1">
        <p:scale>
          <a:sx n="96" d="100"/>
          <a:sy n="96" d="100"/>
        </p:scale>
        <p:origin x="32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64C44-C994-44B5-A700-442B321F392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0DBEC-6E55-4323-B365-960954733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13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55B41-0646-4BBF-9871-9666F1B76B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63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55B41-0646-4BBF-9871-9666F1B76B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21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DAAE-1C7A-44D1-8D6B-ACB4EEED2A8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F49A9-73BB-43F7-AC6B-572712319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79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DAAE-1C7A-44D1-8D6B-ACB4EEED2A8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F49A9-73BB-43F7-AC6B-572712319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8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DAAE-1C7A-44D1-8D6B-ACB4EEED2A8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F49A9-73BB-43F7-AC6B-572712319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78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DAAE-1C7A-44D1-8D6B-ACB4EEED2A8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F49A9-73BB-43F7-AC6B-572712319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36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DAAE-1C7A-44D1-8D6B-ACB4EEED2A8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F49A9-73BB-43F7-AC6B-572712319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96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DAAE-1C7A-44D1-8D6B-ACB4EEED2A8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F49A9-73BB-43F7-AC6B-572712319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64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DAAE-1C7A-44D1-8D6B-ACB4EEED2A8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F49A9-73BB-43F7-AC6B-572712319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5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DAAE-1C7A-44D1-8D6B-ACB4EEED2A8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F49A9-73BB-43F7-AC6B-572712319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DAAE-1C7A-44D1-8D6B-ACB4EEED2A8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F49A9-73BB-43F7-AC6B-572712319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70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DAAE-1C7A-44D1-8D6B-ACB4EEED2A8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F49A9-73BB-43F7-AC6B-572712319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20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DAAE-1C7A-44D1-8D6B-ACB4EEED2A8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F49A9-73BB-43F7-AC6B-572712319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62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AAE-1C7A-44D1-8D6B-ACB4EEED2A8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F49A9-73BB-43F7-AC6B-572712319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6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3663" y="1918806"/>
            <a:ext cx="482080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BE" sz="2400" dirty="0" err="1" smtClean="0"/>
              <a:t>Overview</a:t>
            </a:r>
            <a:r>
              <a:rPr lang="nl-BE" sz="2400" dirty="0" smtClean="0"/>
              <a:t> </a:t>
            </a:r>
            <a:r>
              <a:rPr lang="nl-BE" sz="2400" dirty="0" smtClean="0"/>
              <a:t>of </a:t>
            </a:r>
            <a:r>
              <a:rPr lang="nl-BE" sz="2400" dirty="0" err="1" smtClean="0"/>
              <a:t>bone</a:t>
            </a:r>
            <a:r>
              <a:rPr lang="nl-BE" sz="2400" dirty="0" smtClean="0"/>
              <a:t> </a:t>
            </a:r>
            <a:r>
              <a:rPr lang="nl-BE" sz="2400" dirty="0" smtClean="0"/>
              <a:t>histology </a:t>
            </a:r>
            <a:r>
              <a:rPr lang="nl-BE" sz="2400" dirty="0" err="1" smtClean="0"/>
              <a:t>and</a:t>
            </a:r>
            <a:r>
              <a:rPr lang="nl-BE" sz="2400" dirty="0" smtClean="0"/>
              <a:t> </a:t>
            </a:r>
            <a:r>
              <a:rPr lang="nl-BE" sz="2400" dirty="0" smtClean="0"/>
              <a:t>µCT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3961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101"/>
          <a:stretch/>
        </p:blipFill>
        <p:spPr>
          <a:xfrm>
            <a:off x="571754" y="540326"/>
            <a:ext cx="11530007" cy="59602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06" y="1935247"/>
            <a:ext cx="597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err="1" smtClean="0"/>
              <a:t>Vdr</a:t>
            </a:r>
            <a:r>
              <a:rPr lang="nl-BE" sz="1400" i="1" baseline="30000" dirty="0" smtClean="0"/>
              <a:t>+/+</a:t>
            </a:r>
            <a:endParaRPr lang="en-US" sz="1400" i="1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36535" y="4113994"/>
            <a:ext cx="55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err="1" smtClean="0"/>
              <a:t>Vdr</a:t>
            </a:r>
            <a:r>
              <a:rPr lang="nl-BE" sz="1400" i="1" baseline="30000" dirty="0" smtClean="0"/>
              <a:t>-/-</a:t>
            </a:r>
            <a:endParaRPr lang="en-US" sz="1400" i="1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578236" y="105678"/>
            <a:ext cx="12793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BE" b="1" dirty="0" err="1" smtClean="0"/>
              <a:t>Rescue</a:t>
            </a:r>
            <a:r>
              <a:rPr lang="nl-BE" b="1" dirty="0" smtClean="0"/>
              <a:t> </a:t>
            </a:r>
            <a:r>
              <a:rPr lang="nl-BE" b="1" dirty="0" err="1" smtClean="0"/>
              <a:t>diet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944091" y="102499"/>
            <a:ext cx="241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Calcein double labeling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312352" y="167815"/>
            <a:ext cx="224219" cy="2484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36571" y="102499"/>
            <a:ext cx="447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Representative</a:t>
            </a:r>
            <a:r>
              <a:rPr lang="nl-BE" dirty="0" smtClean="0"/>
              <a:t> image </a:t>
            </a:r>
            <a:r>
              <a:rPr lang="nl-BE" dirty="0" err="1" smtClean="0"/>
              <a:t>selected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manuscript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71397" y="4684591"/>
            <a:ext cx="6591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800" dirty="0" smtClean="0">
                <a:solidFill>
                  <a:srgbClr val="26FF48"/>
                </a:solidFill>
              </a:rPr>
              <a:t>Single label</a:t>
            </a:r>
            <a:endParaRPr lang="en-US" sz="800" dirty="0">
              <a:solidFill>
                <a:srgbClr val="26FF4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61743" y="5495696"/>
            <a:ext cx="68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smtClean="0"/>
              <a:t>Vdr</a:t>
            </a:r>
            <a:r>
              <a:rPr lang="el-GR" sz="1400" i="1" baseline="30000" dirty="0" smtClean="0"/>
              <a:t>Δ</a:t>
            </a:r>
            <a:r>
              <a:rPr lang="nl-BE" sz="1400" i="1" baseline="30000" dirty="0" smtClean="0"/>
              <a:t>AF2</a:t>
            </a:r>
            <a:endParaRPr lang="en-US" sz="1400" i="1" baseline="30000" dirty="0"/>
          </a:p>
        </p:txBody>
      </p:sp>
    </p:spTree>
    <p:extLst>
      <p:ext uri="{BB962C8B-B14F-4D97-AF65-F5344CB8AC3E}">
        <p14:creationId xmlns:p14="http://schemas.microsoft.com/office/powerpoint/2010/main" val="3973403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8508" y="740971"/>
            <a:ext cx="11194099" cy="6000887"/>
            <a:chOff x="598508" y="740971"/>
            <a:chExt cx="11194099" cy="600088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508" y="740971"/>
              <a:ext cx="11194099" cy="600088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77243" y="1155161"/>
              <a:ext cx="955963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smtClean="0"/>
                <a:t>Failed staining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78689" y="1155161"/>
              <a:ext cx="955963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smtClean="0"/>
                <a:t>Failed staining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36681" y="1155161"/>
              <a:ext cx="955963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smtClean="0"/>
                <a:t>Failed staining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68109" y="1155161"/>
              <a:ext cx="955963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smtClean="0"/>
                <a:t>Failed staining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91615" y="5646804"/>
              <a:ext cx="955963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smtClean="0"/>
                <a:t>Failed staining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71520" y="5646803"/>
              <a:ext cx="955963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smtClean="0"/>
                <a:t>Failed staining</a:t>
              </a:r>
              <a:endParaRPr lang="en-US" dirty="0"/>
            </a:p>
          </p:txBody>
        </p:sp>
      </p:grp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11505570"/>
            <a:ext cx="2167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en-US" sz="11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nl-BE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0" y="10986458"/>
            <a:ext cx="2167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en-US" sz="11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nl-BE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33"/>
          <p:cNvSpPr>
            <a:spLocks noChangeArrowheads="1"/>
          </p:cNvSpPr>
          <p:nvPr/>
        </p:nvSpPr>
        <p:spPr bwMode="auto">
          <a:xfrm>
            <a:off x="0" y="97795"/>
            <a:ext cx="2808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en-US" sz="11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nl-BE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38"/>
          <p:cNvSpPr>
            <a:spLocks noChangeArrowheads="1"/>
          </p:cNvSpPr>
          <p:nvPr/>
        </p:nvSpPr>
        <p:spPr bwMode="auto">
          <a:xfrm>
            <a:off x="0" y="10245095"/>
            <a:ext cx="2167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en-US" sz="11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nl-BE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75900" y="105678"/>
            <a:ext cx="12793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BE" b="1" dirty="0" err="1" smtClean="0"/>
              <a:t>Rescue</a:t>
            </a:r>
            <a:r>
              <a:rPr lang="nl-BE" b="1" dirty="0" smtClean="0"/>
              <a:t> </a:t>
            </a:r>
            <a:r>
              <a:rPr lang="nl-BE" b="1" dirty="0" err="1" smtClean="0"/>
              <a:t>diet</a:t>
            </a:r>
            <a:endParaRPr lang="en-US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1553947" y="102499"/>
            <a:ext cx="1727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Goldner staining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-6772" y="1948398"/>
            <a:ext cx="597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err="1" smtClean="0"/>
              <a:t>Vdr</a:t>
            </a:r>
            <a:r>
              <a:rPr lang="nl-BE" sz="1400" i="1" baseline="30000" dirty="0" smtClean="0"/>
              <a:t>+/+</a:t>
            </a:r>
            <a:endParaRPr lang="en-US" sz="1400" i="1" baseline="30000" dirty="0"/>
          </a:p>
        </p:txBody>
      </p:sp>
      <p:sp>
        <p:nvSpPr>
          <p:cNvPr id="88" name="TextBox 87"/>
          <p:cNvSpPr txBox="1"/>
          <p:nvPr/>
        </p:nvSpPr>
        <p:spPr>
          <a:xfrm>
            <a:off x="6047" y="4162264"/>
            <a:ext cx="55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err="1" smtClean="0"/>
              <a:t>Vdr</a:t>
            </a:r>
            <a:r>
              <a:rPr lang="nl-BE" sz="1400" i="1" baseline="30000" dirty="0" smtClean="0"/>
              <a:t>-/-</a:t>
            </a:r>
            <a:endParaRPr lang="en-US" sz="1400" i="1" baseline="30000" dirty="0"/>
          </a:p>
        </p:txBody>
      </p:sp>
      <p:sp>
        <p:nvSpPr>
          <p:cNvPr id="90" name="Rectangle 89"/>
          <p:cNvSpPr/>
          <p:nvPr/>
        </p:nvSpPr>
        <p:spPr>
          <a:xfrm>
            <a:off x="7297809" y="200584"/>
            <a:ext cx="224219" cy="2484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522028" y="135268"/>
            <a:ext cx="447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Representative</a:t>
            </a:r>
            <a:r>
              <a:rPr lang="nl-BE" dirty="0" smtClean="0"/>
              <a:t> image </a:t>
            </a:r>
            <a:r>
              <a:rPr lang="nl-BE" dirty="0" err="1" smtClean="0"/>
              <a:t>selected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manuscript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-29939" y="5567257"/>
            <a:ext cx="68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smtClean="0"/>
              <a:t>Vdr</a:t>
            </a:r>
            <a:r>
              <a:rPr lang="el-GR" sz="1400" i="1" baseline="30000" dirty="0" smtClean="0"/>
              <a:t>Δ</a:t>
            </a:r>
            <a:r>
              <a:rPr lang="nl-BE" sz="1400" i="1" baseline="30000" dirty="0" smtClean="0"/>
              <a:t>AF2</a:t>
            </a:r>
            <a:endParaRPr lang="en-US" sz="1400" i="1" baseline="30000" dirty="0"/>
          </a:p>
        </p:txBody>
      </p:sp>
    </p:spTree>
    <p:extLst>
      <p:ext uri="{BB962C8B-B14F-4D97-AF65-F5344CB8AC3E}">
        <p14:creationId xmlns:p14="http://schemas.microsoft.com/office/powerpoint/2010/main" val="88865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900" y="105678"/>
            <a:ext cx="12793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BE" b="1" dirty="0" err="1" smtClean="0"/>
              <a:t>Rescue</a:t>
            </a:r>
            <a:r>
              <a:rPr lang="nl-BE" b="1" dirty="0" smtClean="0"/>
              <a:t> </a:t>
            </a:r>
            <a:r>
              <a:rPr lang="nl-BE" b="1" dirty="0" err="1" smtClean="0"/>
              <a:t>diet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53947" y="102499"/>
            <a:ext cx="191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Von </a:t>
            </a:r>
            <a:r>
              <a:rPr lang="nl-BE" dirty="0" err="1" smtClean="0"/>
              <a:t>Kossa</a:t>
            </a:r>
            <a:r>
              <a:rPr lang="nl-BE" dirty="0" smtClean="0"/>
              <a:t> staining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5900" y="1916867"/>
            <a:ext cx="597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err="1" smtClean="0"/>
              <a:t>Vdr</a:t>
            </a:r>
            <a:r>
              <a:rPr lang="nl-BE" sz="1400" i="1" baseline="30000" dirty="0" smtClean="0"/>
              <a:t>+/+</a:t>
            </a:r>
            <a:endParaRPr lang="en-US" sz="1400" i="1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188719" y="4130733"/>
            <a:ext cx="55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err="1" smtClean="0"/>
              <a:t>Vdr</a:t>
            </a:r>
            <a:r>
              <a:rPr lang="nl-BE" sz="1400" i="1" baseline="30000" dirty="0" smtClean="0"/>
              <a:t>-/-</a:t>
            </a:r>
            <a:endParaRPr lang="en-US" sz="1400" i="1" baseline="30000" dirty="0"/>
          </a:p>
        </p:txBody>
      </p:sp>
      <p:sp>
        <p:nvSpPr>
          <p:cNvPr id="12" name="Rectangle 11"/>
          <p:cNvSpPr/>
          <p:nvPr/>
        </p:nvSpPr>
        <p:spPr>
          <a:xfrm>
            <a:off x="7297809" y="200584"/>
            <a:ext cx="224219" cy="2484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2028" y="135268"/>
            <a:ext cx="447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Representative</a:t>
            </a:r>
            <a:r>
              <a:rPr lang="nl-BE" dirty="0" smtClean="0"/>
              <a:t> image </a:t>
            </a:r>
            <a:r>
              <a:rPr lang="nl-BE" dirty="0" err="1" smtClean="0"/>
              <a:t>selected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manuscript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424" y="5567255"/>
            <a:ext cx="68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smtClean="0"/>
              <a:t>Vdr</a:t>
            </a:r>
            <a:r>
              <a:rPr lang="el-GR" sz="1400" i="1" baseline="30000" dirty="0" smtClean="0"/>
              <a:t>Δ</a:t>
            </a:r>
            <a:r>
              <a:rPr lang="nl-BE" sz="1400" i="1" baseline="30000" dirty="0" smtClean="0"/>
              <a:t>AF2</a:t>
            </a:r>
            <a:endParaRPr lang="en-US" sz="1400" i="1" baseline="30000" dirty="0"/>
          </a:p>
        </p:txBody>
      </p:sp>
      <p:grpSp>
        <p:nvGrpSpPr>
          <p:cNvPr id="2" name="Group 1"/>
          <p:cNvGrpSpPr/>
          <p:nvPr/>
        </p:nvGrpSpPr>
        <p:grpSpPr>
          <a:xfrm>
            <a:off x="1229711" y="858202"/>
            <a:ext cx="10632691" cy="5722094"/>
            <a:chOff x="1229711" y="858202"/>
            <a:chExt cx="10632691" cy="57220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9711" y="858202"/>
              <a:ext cx="10632691" cy="572209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237229" y="3961455"/>
              <a:ext cx="955963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smtClean="0"/>
                <a:t>Failed staining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872662" y="1270536"/>
              <a:ext cx="955963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smtClean="0"/>
                <a:t>Failed staining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630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592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86562" y="2751190"/>
            <a:ext cx="993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 smtClean="0"/>
              <a:t>µCT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75285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57" y="791780"/>
            <a:ext cx="11641008" cy="57868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-50316" y="1968498"/>
            <a:ext cx="597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err="1" smtClean="0"/>
              <a:t>Vdr</a:t>
            </a:r>
            <a:r>
              <a:rPr lang="nl-BE" sz="1400" i="1" baseline="30000" dirty="0" smtClean="0"/>
              <a:t>+/+</a:t>
            </a:r>
            <a:endParaRPr lang="en-US" sz="1400" i="1" baseline="30000" dirty="0"/>
          </a:p>
        </p:txBody>
      </p:sp>
      <p:sp>
        <p:nvSpPr>
          <p:cNvPr id="68" name="TextBox 67"/>
          <p:cNvSpPr txBox="1"/>
          <p:nvPr/>
        </p:nvSpPr>
        <p:spPr>
          <a:xfrm>
            <a:off x="-37497" y="3901846"/>
            <a:ext cx="55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err="1" smtClean="0"/>
              <a:t>Vdr</a:t>
            </a:r>
            <a:r>
              <a:rPr lang="nl-BE" sz="1400" i="1" baseline="30000" dirty="0" smtClean="0"/>
              <a:t>-/-</a:t>
            </a:r>
            <a:endParaRPr lang="en-US" sz="1400" i="1" baseline="30000" dirty="0"/>
          </a:p>
        </p:txBody>
      </p:sp>
      <p:sp>
        <p:nvSpPr>
          <p:cNvPr id="70" name="TextBox 69"/>
          <p:cNvSpPr txBox="1"/>
          <p:nvPr/>
        </p:nvSpPr>
        <p:spPr>
          <a:xfrm>
            <a:off x="-61743" y="5495696"/>
            <a:ext cx="68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smtClean="0"/>
              <a:t>Vdr</a:t>
            </a:r>
            <a:r>
              <a:rPr lang="el-GR" sz="1400" i="1" baseline="30000" dirty="0" smtClean="0"/>
              <a:t>Δ</a:t>
            </a:r>
            <a:r>
              <a:rPr lang="nl-BE" sz="1400" i="1" baseline="30000" dirty="0" smtClean="0"/>
              <a:t>AF2</a:t>
            </a:r>
            <a:endParaRPr lang="en-US" sz="1400" i="1" baseline="30000" dirty="0"/>
          </a:p>
        </p:txBody>
      </p:sp>
      <p:sp>
        <p:nvSpPr>
          <p:cNvPr id="11" name="Rectangle 10"/>
          <p:cNvSpPr/>
          <p:nvPr/>
        </p:nvSpPr>
        <p:spPr>
          <a:xfrm>
            <a:off x="6014098" y="4992448"/>
            <a:ext cx="1374008" cy="15861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27781" y="2160486"/>
            <a:ext cx="1158203" cy="13624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37257" y="3467101"/>
            <a:ext cx="1195785" cy="14843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32449" y="282582"/>
            <a:ext cx="224219" cy="2484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6668" y="217266"/>
            <a:ext cx="447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Representative</a:t>
            </a:r>
            <a:r>
              <a:rPr lang="nl-BE" dirty="0" smtClean="0"/>
              <a:t> image </a:t>
            </a:r>
            <a:r>
              <a:rPr lang="nl-BE" dirty="0" err="1" smtClean="0"/>
              <a:t>selected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manuscript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96390" y="181649"/>
            <a:ext cx="12793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BE" b="1" dirty="0" err="1" smtClean="0"/>
              <a:t>Rescue</a:t>
            </a:r>
            <a:r>
              <a:rPr lang="nl-BE" b="1" dirty="0" smtClean="0"/>
              <a:t> </a:t>
            </a:r>
            <a:r>
              <a:rPr lang="nl-BE" b="1" dirty="0" err="1" smtClean="0"/>
              <a:t>diet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175393" y="187433"/>
            <a:ext cx="551305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BE" dirty="0" smtClean="0"/>
              <a:t>µCT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66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1489" y="1660200"/>
            <a:ext cx="553799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 err="1" smtClean="0"/>
              <a:t>Paraffin</a:t>
            </a:r>
            <a:r>
              <a:rPr lang="nl-BE" sz="4000" dirty="0" err="1"/>
              <a:t>-</a:t>
            </a:r>
            <a:r>
              <a:rPr lang="nl-BE" sz="4000" dirty="0" err="1" smtClean="0"/>
              <a:t>embedded</a:t>
            </a:r>
            <a:r>
              <a:rPr lang="nl-BE" sz="4000" dirty="0" smtClean="0"/>
              <a:t> </a:t>
            </a:r>
            <a:r>
              <a:rPr lang="nl-BE" sz="4000" dirty="0" err="1" smtClean="0"/>
              <a:t>bones</a:t>
            </a:r>
            <a:endParaRPr lang="nl-BE" sz="4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2800" dirty="0" smtClean="0"/>
              <a:t>Safranin-O staining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2800" dirty="0" smtClean="0"/>
              <a:t>H&amp;E staining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2800" dirty="0" smtClean="0"/>
              <a:t>TRAP staining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2800" dirty="0" smtClean="0"/>
              <a:t>Masson </a:t>
            </a:r>
            <a:r>
              <a:rPr lang="nl-BE" sz="2800" dirty="0" err="1" smtClean="0"/>
              <a:t>trichrome</a:t>
            </a:r>
            <a:r>
              <a:rPr lang="nl-BE" sz="2800" dirty="0" smtClean="0"/>
              <a:t> staining</a:t>
            </a:r>
            <a:endParaRPr lang="nl-BE" sz="28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25249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69634" y="786875"/>
            <a:ext cx="11317565" cy="6004783"/>
            <a:chOff x="569634" y="786875"/>
            <a:chExt cx="11317565" cy="600478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634" y="786875"/>
              <a:ext cx="11317565" cy="600478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553576" y="3466100"/>
              <a:ext cx="955963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smtClean="0"/>
                <a:t>Failed staining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96390" y="181649"/>
            <a:ext cx="12793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BE" b="1" dirty="0" err="1" smtClean="0"/>
              <a:t>Rescue</a:t>
            </a:r>
            <a:r>
              <a:rPr lang="nl-BE" b="1" dirty="0" smtClean="0"/>
              <a:t> </a:t>
            </a:r>
            <a:r>
              <a:rPr lang="nl-BE" b="1" dirty="0" err="1" smtClean="0"/>
              <a:t>diet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175393" y="187433"/>
            <a:ext cx="1958934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BE" dirty="0" smtClean="0"/>
              <a:t>Safranin-O staining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-6772" y="1576611"/>
            <a:ext cx="597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err="1" smtClean="0"/>
              <a:t>Vdr</a:t>
            </a:r>
            <a:r>
              <a:rPr lang="nl-BE" sz="1400" i="1" baseline="30000" dirty="0" smtClean="0"/>
              <a:t>+/+</a:t>
            </a:r>
            <a:endParaRPr lang="en-US" sz="1400" i="1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6047" y="3499073"/>
            <a:ext cx="55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err="1" smtClean="0"/>
              <a:t>Vdr</a:t>
            </a:r>
            <a:r>
              <a:rPr lang="nl-BE" sz="1400" i="1" baseline="30000" dirty="0" smtClean="0"/>
              <a:t>-/-</a:t>
            </a:r>
            <a:endParaRPr lang="en-US" sz="1400" i="1" baseline="30000" dirty="0"/>
          </a:p>
        </p:txBody>
      </p:sp>
      <p:sp>
        <p:nvSpPr>
          <p:cNvPr id="17" name="Rectangle 16"/>
          <p:cNvSpPr/>
          <p:nvPr/>
        </p:nvSpPr>
        <p:spPr>
          <a:xfrm>
            <a:off x="622354" y="4939776"/>
            <a:ext cx="1931660" cy="18308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42234" y="2858814"/>
            <a:ext cx="1734936" cy="19863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214330" y="692263"/>
            <a:ext cx="1734936" cy="20764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297809" y="230728"/>
            <a:ext cx="224219" cy="2484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22028" y="165412"/>
            <a:ext cx="447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Representative</a:t>
            </a:r>
            <a:r>
              <a:rPr lang="nl-BE" dirty="0" smtClean="0"/>
              <a:t> image </a:t>
            </a:r>
            <a:r>
              <a:rPr lang="nl-BE" dirty="0" err="1" smtClean="0"/>
              <a:t>selected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manuscript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-45841" y="5495696"/>
            <a:ext cx="68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smtClean="0"/>
              <a:t>Vdr</a:t>
            </a:r>
            <a:r>
              <a:rPr lang="el-GR" sz="1400" i="1" baseline="30000" dirty="0" smtClean="0"/>
              <a:t>Δ</a:t>
            </a:r>
            <a:r>
              <a:rPr lang="nl-BE" sz="1400" i="1" baseline="30000" dirty="0" smtClean="0"/>
              <a:t>AF2</a:t>
            </a:r>
            <a:endParaRPr lang="en-US" sz="1400" i="1" baseline="30000" dirty="0"/>
          </a:p>
        </p:txBody>
      </p:sp>
    </p:spTree>
    <p:extLst>
      <p:ext uri="{BB962C8B-B14F-4D97-AF65-F5344CB8AC3E}">
        <p14:creationId xmlns:p14="http://schemas.microsoft.com/office/powerpoint/2010/main" val="3197054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96390" y="181649"/>
            <a:ext cx="12793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BE" b="1" dirty="0" err="1" smtClean="0"/>
              <a:t>Rescue</a:t>
            </a:r>
            <a:r>
              <a:rPr lang="nl-BE" b="1" dirty="0" smtClean="0"/>
              <a:t> </a:t>
            </a:r>
            <a:r>
              <a:rPr lang="nl-BE" b="1" dirty="0" err="1" smtClean="0"/>
              <a:t>diet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175393" y="187433"/>
            <a:ext cx="1381532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BE" dirty="0" smtClean="0"/>
              <a:t>H&amp;E staining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6772" y="1576611"/>
            <a:ext cx="597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err="1" smtClean="0"/>
              <a:t>Vdr</a:t>
            </a:r>
            <a:r>
              <a:rPr lang="nl-BE" sz="1400" i="1" baseline="30000" dirty="0" smtClean="0"/>
              <a:t>+/+</a:t>
            </a:r>
            <a:endParaRPr lang="en-US" sz="1400" i="1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6047" y="3499073"/>
            <a:ext cx="55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err="1" smtClean="0"/>
              <a:t>Vdr</a:t>
            </a:r>
            <a:r>
              <a:rPr lang="nl-BE" sz="1400" i="1" baseline="30000" dirty="0" smtClean="0"/>
              <a:t>-/-</a:t>
            </a:r>
            <a:endParaRPr lang="en-US" sz="1400" i="1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7297809" y="230728"/>
            <a:ext cx="224219" cy="2484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22028" y="165412"/>
            <a:ext cx="447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Representative</a:t>
            </a:r>
            <a:r>
              <a:rPr lang="nl-BE" dirty="0" smtClean="0"/>
              <a:t> image </a:t>
            </a:r>
            <a:r>
              <a:rPr lang="nl-BE" dirty="0" err="1" smtClean="0"/>
              <a:t>selected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manuscript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04" y="1044022"/>
            <a:ext cx="11290612" cy="5525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6772" y="5495696"/>
            <a:ext cx="68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smtClean="0"/>
              <a:t>Vdr</a:t>
            </a:r>
            <a:r>
              <a:rPr lang="el-GR" sz="1400" i="1" baseline="30000" dirty="0" smtClean="0"/>
              <a:t>Δ</a:t>
            </a:r>
            <a:r>
              <a:rPr lang="nl-BE" sz="1400" i="1" baseline="30000" dirty="0" smtClean="0"/>
              <a:t>AF2</a:t>
            </a:r>
            <a:endParaRPr lang="en-US" sz="1400" i="1" baseline="30000" dirty="0"/>
          </a:p>
        </p:txBody>
      </p:sp>
    </p:spTree>
    <p:extLst>
      <p:ext uri="{BB962C8B-B14F-4D97-AF65-F5344CB8AC3E}">
        <p14:creationId xmlns:p14="http://schemas.microsoft.com/office/powerpoint/2010/main" val="346896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88" t="9631" r="1073" b="6543"/>
          <a:stretch/>
        </p:blipFill>
        <p:spPr>
          <a:xfrm>
            <a:off x="723754" y="971163"/>
            <a:ext cx="11430000" cy="5497285"/>
          </a:xfrm>
          <a:prstGeom prst="rect">
            <a:avLst/>
          </a:prstGeom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94186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nl-BE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11636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nl-BE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6390" y="181649"/>
            <a:ext cx="12793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BE" b="1" dirty="0" err="1" smtClean="0"/>
              <a:t>Rescue</a:t>
            </a:r>
            <a:r>
              <a:rPr lang="nl-BE" b="1" dirty="0" smtClean="0"/>
              <a:t> </a:t>
            </a:r>
            <a:r>
              <a:rPr lang="nl-BE" b="1" dirty="0" err="1" smtClean="0"/>
              <a:t>diet</a:t>
            </a:r>
            <a:endParaRPr lang="en-US" b="1" dirty="0"/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0" y="111172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nl-BE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35"/>
          <p:cNvSpPr>
            <a:spLocks noChangeArrowheads="1"/>
          </p:cNvSpPr>
          <p:nvPr/>
        </p:nvSpPr>
        <p:spPr bwMode="auto">
          <a:xfrm>
            <a:off x="-1986645" y="221333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nl-BE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36"/>
          <p:cNvSpPr>
            <a:spLocks noChangeArrowheads="1"/>
          </p:cNvSpPr>
          <p:nvPr/>
        </p:nvSpPr>
        <p:spPr bwMode="auto">
          <a:xfrm>
            <a:off x="486185" y="7149070"/>
            <a:ext cx="572464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</a:t>
            </a:r>
            <a:endParaRPr kumimoji="0" lang="nl-BE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37"/>
          <p:cNvSpPr>
            <a:spLocks noChangeArrowheads="1"/>
          </p:cNvSpPr>
          <p:nvPr/>
        </p:nvSpPr>
        <p:spPr bwMode="auto">
          <a:xfrm>
            <a:off x="0" y="83645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nl-BE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38"/>
          <p:cNvSpPr>
            <a:spLocks noChangeArrowheads="1"/>
          </p:cNvSpPr>
          <p:nvPr/>
        </p:nvSpPr>
        <p:spPr bwMode="auto">
          <a:xfrm>
            <a:off x="0" y="10375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nl-BE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8422393" y="976311"/>
            <a:ext cx="2114978" cy="1691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4296352" y="2823285"/>
            <a:ext cx="2039134" cy="17930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931596" y="4826639"/>
            <a:ext cx="1871580" cy="16853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-6772" y="1576611"/>
            <a:ext cx="597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err="1" smtClean="0"/>
              <a:t>Vdr</a:t>
            </a:r>
            <a:r>
              <a:rPr lang="nl-BE" sz="1400" i="1" baseline="30000" dirty="0" smtClean="0"/>
              <a:t>+/+</a:t>
            </a:r>
            <a:endParaRPr lang="en-US" sz="1400" i="1" baseline="30000" dirty="0"/>
          </a:p>
        </p:txBody>
      </p:sp>
      <p:sp>
        <p:nvSpPr>
          <p:cNvPr id="54" name="TextBox 53"/>
          <p:cNvSpPr txBox="1"/>
          <p:nvPr/>
        </p:nvSpPr>
        <p:spPr>
          <a:xfrm>
            <a:off x="6047" y="3499073"/>
            <a:ext cx="55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err="1" smtClean="0"/>
              <a:t>Vdr</a:t>
            </a:r>
            <a:r>
              <a:rPr lang="nl-BE" sz="1400" i="1" baseline="30000" dirty="0" smtClean="0"/>
              <a:t>-/-</a:t>
            </a:r>
            <a:endParaRPr lang="en-US" sz="1400" i="1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7297809" y="230728"/>
            <a:ext cx="224219" cy="2484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22028" y="165412"/>
            <a:ext cx="447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Representative</a:t>
            </a:r>
            <a:r>
              <a:rPr lang="nl-BE" dirty="0" smtClean="0"/>
              <a:t> image </a:t>
            </a:r>
            <a:r>
              <a:rPr lang="nl-BE" dirty="0" err="1" smtClean="0"/>
              <a:t>selected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manuscript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75393" y="187433"/>
            <a:ext cx="1492716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BE" dirty="0" smtClean="0"/>
              <a:t>TRAP staining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7769" y="5495696"/>
            <a:ext cx="68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smtClean="0"/>
              <a:t>Vdr</a:t>
            </a:r>
            <a:r>
              <a:rPr lang="el-GR" sz="1400" i="1" baseline="30000" dirty="0" smtClean="0"/>
              <a:t>Δ</a:t>
            </a:r>
            <a:r>
              <a:rPr lang="nl-BE" sz="1400" i="1" baseline="30000" dirty="0" smtClean="0"/>
              <a:t>AF2</a:t>
            </a:r>
            <a:endParaRPr lang="en-US" sz="1400" i="1" baseline="30000" dirty="0"/>
          </a:p>
        </p:txBody>
      </p:sp>
    </p:spTree>
    <p:extLst>
      <p:ext uri="{BB962C8B-B14F-4D97-AF65-F5344CB8AC3E}">
        <p14:creationId xmlns:p14="http://schemas.microsoft.com/office/powerpoint/2010/main" val="292972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96390" y="181649"/>
            <a:ext cx="12793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BE" b="1" dirty="0" err="1" smtClean="0"/>
              <a:t>Rescue</a:t>
            </a:r>
            <a:r>
              <a:rPr lang="nl-BE" b="1" dirty="0" smtClean="0"/>
              <a:t> </a:t>
            </a:r>
            <a:r>
              <a:rPr lang="nl-BE" b="1" dirty="0" err="1" smtClean="0"/>
              <a:t>diet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175393" y="187433"/>
            <a:ext cx="2679451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BE" dirty="0" smtClean="0"/>
              <a:t>Masson </a:t>
            </a:r>
            <a:r>
              <a:rPr lang="nl-BE" dirty="0" err="1" smtClean="0"/>
              <a:t>trichrome</a:t>
            </a:r>
            <a:r>
              <a:rPr lang="nl-BE" dirty="0" smtClean="0"/>
              <a:t> staining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24" y="1576611"/>
            <a:ext cx="597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err="1" smtClean="0"/>
              <a:t>Vdr</a:t>
            </a:r>
            <a:r>
              <a:rPr lang="nl-BE" sz="1400" i="1" baseline="30000" dirty="0" smtClean="0"/>
              <a:t>+/+</a:t>
            </a:r>
            <a:endParaRPr lang="en-US" sz="1400" i="1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26143" y="3499073"/>
            <a:ext cx="55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err="1" smtClean="0"/>
              <a:t>Vdr</a:t>
            </a:r>
            <a:r>
              <a:rPr lang="nl-BE" sz="1400" i="1" baseline="30000" dirty="0" smtClean="0"/>
              <a:t>-/-</a:t>
            </a:r>
            <a:endParaRPr lang="en-US" sz="1400" i="1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32" y="733196"/>
            <a:ext cx="11376966" cy="59934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97809" y="230728"/>
            <a:ext cx="224219" cy="2484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2028" y="165412"/>
            <a:ext cx="447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Representative</a:t>
            </a:r>
            <a:r>
              <a:rPr lang="nl-BE" dirty="0" smtClean="0"/>
              <a:t> image </a:t>
            </a:r>
            <a:r>
              <a:rPr lang="nl-BE" dirty="0" err="1" smtClean="0"/>
              <a:t>selected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manuscript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21988" y="5495696"/>
            <a:ext cx="68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smtClean="0"/>
              <a:t>Vdr</a:t>
            </a:r>
            <a:r>
              <a:rPr lang="el-GR" sz="1400" i="1" baseline="30000" dirty="0" smtClean="0"/>
              <a:t>Δ</a:t>
            </a:r>
            <a:r>
              <a:rPr lang="nl-BE" sz="1400" i="1" baseline="30000" dirty="0" smtClean="0"/>
              <a:t>AF2</a:t>
            </a:r>
            <a:endParaRPr lang="en-US" sz="1400" i="1" baseline="30000" dirty="0"/>
          </a:p>
        </p:txBody>
      </p:sp>
    </p:spTree>
    <p:extLst>
      <p:ext uri="{BB962C8B-B14F-4D97-AF65-F5344CB8AC3E}">
        <p14:creationId xmlns:p14="http://schemas.microsoft.com/office/powerpoint/2010/main" val="2401449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24417" y="1833533"/>
            <a:ext cx="5107488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 smtClean="0"/>
              <a:t>MMA-</a:t>
            </a:r>
            <a:r>
              <a:rPr lang="nl-BE" sz="4000" dirty="0" err="1" smtClean="0"/>
              <a:t>embedded</a:t>
            </a:r>
            <a:r>
              <a:rPr lang="nl-BE" sz="4000" dirty="0" smtClean="0"/>
              <a:t> </a:t>
            </a:r>
            <a:r>
              <a:rPr lang="nl-BE" sz="4000" dirty="0" err="1" smtClean="0"/>
              <a:t>bones</a:t>
            </a:r>
            <a:endParaRPr lang="nl-BE" sz="4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2800" dirty="0" smtClean="0"/>
              <a:t>Calcein double labeling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2800" dirty="0" smtClean="0"/>
              <a:t>Goldner staining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2800" dirty="0" smtClean="0"/>
              <a:t>Von </a:t>
            </a:r>
            <a:r>
              <a:rPr lang="nl-BE" sz="2800" dirty="0" err="1" smtClean="0"/>
              <a:t>Kossa</a:t>
            </a:r>
            <a:r>
              <a:rPr lang="nl-BE" sz="2800" dirty="0" smtClean="0"/>
              <a:t> staining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61631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89B70DD9C08446A8443DF534F7285E" ma:contentTypeVersion="14" ma:contentTypeDescription="Create a new document." ma:contentTypeScope="" ma:versionID="3c88b85fc6c3b89fcec97daa9f7880b3">
  <xsd:schema xmlns:xsd="http://www.w3.org/2001/XMLSchema" xmlns:xs="http://www.w3.org/2001/XMLSchema" xmlns:p="http://schemas.microsoft.com/office/2006/metadata/properties" xmlns:ns3="fd689c1b-2561-4a46-ae04-6449f963ff76" targetNamespace="http://schemas.microsoft.com/office/2006/metadata/properties" ma:root="true" ma:fieldsID="28ffab77243512a5170f91eacef80759" ns3:_="">
    <xsd:import namespace="fd689c1b-2561-4a46-ae04-6449f963ff7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689c1b-2561-4a46-ae04-6449f963ff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C869D55-15B3-4AC7-B993-104D48D07D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689c1b-2561-4a46-ae04-6449f963ff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165C749-3665-4343-B62D-2C1AD6BA92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7F4D21-DB8D-4438-A7AA-0D0249561992}">
  <ds:schemaRefs>
    <ds:schemaRef ds:uri="fd689c1b-2561-4a46-ae04-6449f963ff76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12335</TotalTime>
  <Words>196</Words>
  <Application>Microsoft Office PowerPoint</Application>
  <PresentationFormat>Widescreen</PresentationFormat>
  <Paragraphs>82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KULeuven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Stefanie Doms</dc:creator>
  <cp:lastModifiedBy>Stefanie Doms</cp:lastModifiedBy>
  <cp:revision>24</cp:revision>
  <dcterms:created xsi:type="dcterms:W3CDTF">2024-03-12T19:41:09Z</dcterms:created>
  <dcterms:modified xsi:type="dcterms:W3CDTF">2024-03-25T19:12:04Z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0x010100AF89B70DD9C08446A8443DF534F7285E</vt:lpwstr>
  </property>
</Properties>
</file>