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97" r:id="rId2"/>
    <p:sldId id="323" r:id="rId3"/>
  </p:sldIdLst>
  <p:sldSz cx="6858000" cy="9144000" type="letter"/>
  <p:notesSz cx="9305925" cy="7019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slie, Macall   (HSC)" initials="LM(" lastIdx="21" clrIdx="0">
    <p:extLst>
      <p:ext uri="{19B8F6BF-5375-455C-9EA6-DF929625EA0E}">
        <p15:presenceInfo xmlns:p15="http://schemas.microsoft.com/office/powerpoint/2012/main" userId="S-1-5-21-598231604-1040596609-1897138802-208417" providerId="AD"/>
      </p:ext>
    </p:extLst>
  </p:cmAuthor>
  <p:cmAuthor id="2" name="Tanaka, Takemi   (HSC)" initials="TT(" lastIdx="11" clrIdx="1">
    <p:extLst>
      <p:ext uri="{19B8F6BF-5375-455C-9EA6-DF929625EA0E}">
        <p15:presenceInfo xmlns:p15="http://schemas.microsoft.com/office/powerpoint/2012/main" userId="S-1-5-21-598231604-1040596609-1897138802-159158" providerId="AD"/>
      </p:ext>
    </p:extLst>
  </p:cmAuthor>
  <p:cmAuthor id="3" name="Tanaka, Takemi   (HSC)" initials="TT( [2]" lastIdx="2" clrIdx="2">
    <p:extLst>
      <p:ext uri="{19B8F6BF-5375-455C-9EA6-DF929625EA0E}">
        <p15:presenceInfo xmlns:p15="http://schemas.microsoft.com/office/powerpoint/2012/main" userId="S::takemi-tanaka@ouhsc.edu::a3012100-9b4c-4ef4-9101-2542d99015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22" autoAdjust="0"/>
    <p:restoredTop sz="89002" autoAdjust="0"/>
  </p:normalViewPr>
  <p:slideViewPr>
    <p:cSldViewPr snapToGrid="0">
      <p:cViewPr varScale="1">
        <p:scale>
          <a:sx n="75" d="100"/>
          <a:sy n="75" d="100"/>
        </p:scale>
        <p:origin x="3654" y="66"/>
      </p:cViewPr>
      <p:guideLst>
        <p:guide orient="horz" pos="34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32147" cy="352074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1675" y="1"/>
            <a:ext cx="4032147" cy="352074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r">
              <a:defRPr sz="1200"/>
            </a:lvl1pPr>
          </a:lstStyle>
          <a:p>
            <a:fld id="{5265831D-354B-456D-AF3A-EED7551CF9AA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65550" y="877888"/>
            <a:ext cx="1774825" cy="2368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0" rIns="91421" bIns="4571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173" y="3378235"/>
            <a:ext cx="7445582" cy="2763901"/>
          </a:xfrm>
          <a:prstGeom prst="rect">
            <a:avLst/>
          </a:prstGeom>
        </p:spPr>
        <p:txBody>
          <a:bodyPr vert="horz" lIns="91421" tIns="45710" rIns="91421" bIns="4571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67852"/>
            <a:ext cx="4032147" cy="352074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1675" y="6667852"/>
            <a:ext cx="4032147" cy="352074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r">
              <a:defRPr sz="1200"/>
            </a:lvl1pPr>
          </a:lstStyle>
          <a:p>
            <a:fld id="{25656892-BA83-4089-A783-46843435A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8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56892-BA83-4089-A783-46843435A3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76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56892-BA83-4089-A783-46843435A3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321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6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6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71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8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6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138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5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660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51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22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D6096-2887-44F6-9786-A415A159031F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730AF-1953-40AB-AEE7-53392EDB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4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13" y="382062"/>
            <a:ext cx="5915025" cy="582110"/>
          </a:xfrm>
        </p:spPr>
        <p:txBody>
          <a:bodyPr anchor="t">
            <a:noAutofit/>
          </a:bodyPr>
          <a:lstStyle/>
          <a:p>
            <a:r>
              <a:rPr lang="en-US" sz="1800" b="1" dirty="0"/>
              <a:t>Appendix 1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43646" y="2104020"/>
          <a:ext cx="5599992" cy="312295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534244">
                  <a:extLst>
                    <a:ext uri="{9D8B030D-6E8A-4147-A177-3AD203B41FA5}">
                      <a16:colId xmlns:a16="http://schemas.microsoft.com/office/drawing/2014/main" val="1759948225"/>
                    </a:ext>
                  </a:extLst>
                </a:gridCol>
                <a:gridCol w="4065748">
                  <a:extLst>
                    <a:ext uri="{9D8B030D-6E8A-4147-A177-3AD203B41FA5}">
                      <a16:colId xmlns:a16="http://schemas.microsoft.com/office/drawing/2014/main" val="2785700863"/>
                    </a:ext>
                  </a:extLst>
                </a:gridCol>
              </a:tblGrid>
              <a:tr h="871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Category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ICDO-3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/>
                </a:tc>
                <a:extLst>
                  <a:ext uri="{0D108BD9-81ED-4DB2-BD59-A6C34878D82A}">
                    <a16:rowId xmlns:a16="http://schemas.microsoft.com/office/drawing/2014/main" val="3645126323"/>
                  </a:ext>
                </a:extLst>
              </a:tr>
              <a:tr h="2733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Ductal</a:t>
                      </a:r>
                      <a:endParaRPr lang="en-US" sz="1100" b="0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8022, 8035, 8500-8503, 8523</a:t>
                      </a:r>
                      <a:endParaRPr lang="en-US" sz="1100" i="0" dirty="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3253567128"/>
                  </a:ext>
                </a:extLst>
              </a:tr>
              <a:tr h="2733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Lobular</a:t>
                      </a:r>
                      <a:endParaRPr lang="en-US" sz="1100" b="0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8520, 8524</a:t>
                      </a:r>
                      <a:endParaRPr lang="en-US" sz="1100" i="0" dirty="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310825880"/>
                  </a:ext>
                </a:extLst>
              </a:tr>
              <a:tr h="4100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Ductal with Lobular</a:t>
                      </a:r>
                      <a:endParaRPr lang="en-US" sz="1100" b="0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8522</a:t>
                      </a:r>
                      <a:endParaRPr lang="en-US" sz="1100" i="0" dirty="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2724196701"/>
                  </a:ext>
                </a:extLst>
              </a:tr>
              <a:tr h="3944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Other</a:t>
                      </a:r>
                      <a:endParaRPr lang="en-US" sz="1100" b="0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8000, 8004, 8010, 8012-8013, 8020-8021, 8032-8033, 8041, 8050, 8070-8071, 8074, 8090, 8123, 8140-8141, 8154, 8200, 8201, 8211, 8230, 8231, 8246, 8251, 8255, 8260, 8310, 8315, 8320, 8323, 8341, 8343, 8401, 8439, 8452, 8453, 8460, 8470, 8480-8482, 8490, 8504, 8507, 8510, 8512, 8513, 8521, 8525, 8540, 8541, 8543, 8550, 8560, 8562, 8570-8575, 8980, 9020</a:t>
                      </a:r>
                      <a:endParaRPr lang="en-US" sz="1100" i="0" dirty="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1093845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867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13" y="382062"/>
            <a:ext cx="5915025" cy="582110"/>
          </a:xfrm>
        </p:spPr>
        <p:txBody>
          <a:bodyPr anchor="t">
            <a:noAutofit/>
          </a:bodyPr>
          <a:lstStyle/>
          <a:p>
            <a:r>
              <a:rPr lang="en-US" sz="1800" b="1"/>
              <a:t>Appendix 2. </a:t>
            </a:r>
            <a:endParaRPr lang="en-US" sz="18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2F4F44F-8346-473C-965A-F975D9E4D990}"/>
              </a:ext>
            </a:extLst>
          </p:cNvPr>
          <p:cNvGraphicFramePr>
            <a:graphicFrameLocks noGrp="1"/>
          </p:cNvGraphicFramePr>
          <p:nvPr/>
        </p:nvGraphicFramePr>
        <p:xfrm>
          <a:off x="123825" y="702455"/>
          <a:ext cx="6477001" cy="8360226"/>
        </p:xfrm>
        <a:graphic>
          <a:graphicData uri="http://schemas.openxmlformats.org/drawingml/2006/table">
            <a:tbl>
              <a:tblPr/>
              <a:tblGrid>
                <a:gridCol w="629113">
                  <a:extLst>
                    <a:ext uri="{9D8B030D-6E8A-4147-A177-3AD203B41FA5}">
                      <a16:colId xmlns:a16="http://schemas.microsoft.com/office/drawing/2014/main" val="1077430534"/>
                    </a:ext>
                  </a:extLst>
                </a:gridCol>
                <a:gridCol w="1329716">
                  <a:extLst>
                    <a:ext uri="{9D8B030D-6E8A-4147-A177-3AD203B41FA5}">
                      <a16:colId xmlns:a16="http://schemas.microsoft.com/office/drawing/2014/main" val="3779306841"/>
                    </a:ext>
                  </a:extLst>
                </a:gridCol>
                <a:gridCol w="991330">
                  <a:extLst>
                    <a:ext uri="{9D8B030D-6E8A-4147-A177-3AD203B41FA5}">
                      <a16:colId xmlns:a16="http://schemas.microsoft.com/office/drawing/2014/main" val="2437824238"/>
                    </a:ext>
                  </a:extLst>
                </a:gridCol>
                <a:gridCol w="997683">
                  <a:extLst>
                    <a:ext uri="{9D8B030D-6E8A-4147-A177-3AD203B41FA5}">
                      <a16:colId xmlns:a16="http://schemas.microsoft.com/office/drawing/2014/main" val="773625335"/>
                    </a:ext>
                  </a:extLst>
                </a:gridCol>
                <a:gridCol w="1582313">
                  <a:extLst>
                    <a:ext uri="{9D8B030D-6E8A-4147-A177-3AD203B41FA5}">
                      <a16:colId xmlns:a16="http://schemas.microsoft.com/office/drawing/2014/main" val="652580457"/>
                    </a:ext>
                  </a:extLst>
                </a:gridCol>
                <a:gridCol w="946846">
                  <a:extLst>
                    <a:ext uri="{9D8B030D-6E8A-4147-A177-3AD203B41FA5}">
                      <a16:colId xmlns:a16="http://schemas.microsoft.com/office/drawing/2014/main" val="1509759221"/>
                    </a:ext>
                  </a:extLst>
                </a:gridCol>
              </a:tblGrid>
              <a:tr h="10013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HCPCS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ICD-9 Procedure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ICD-9 Diagnosis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ICD-10 Procedure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ICD-10 Diagnosis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491309"/>
                  </a:ext>
                </a:extLst>
              </a:tr>
              <a:tr h="348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Biopsy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n-NO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88170, 19110, 76096, 76393, 76942, 76942, 88171, 10004, 10005, 10006, 10007, 10008, 10009, 10010, 10010, 10012, 10021, 19001, 19081, 19082, 19083, 19000, 19101, 19102, 19103, 19100, G8875, 76360, G8878, 76095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85.11, 85.12 , 85.19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0HBU0ZX, 0HBT3ZX, 0HBT7ZX, 0HBT8ZX, 0HBUOZX, 0HBU3ZX 0HBU7ZX, 0HBU8ZX, 0HBV0ZX, 0HBV3ZX, 0HBV7ZX, 0HBV8ZX, 0HBW0ZX, 0HBW3ZX, 0HBW7ZX, 0HBW8ZX, 0HBWXZX, 0HBX0ZX, 0HBX3ZX, 0HBX7ZX, 0HBX8ZX, 0HBXXZX, 0HBY0ZX, 0HBY3ZX, 0HBY7ZX, 0HBY8ZX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007941"/>
                  </a:ext>
                </a:extLst>
              </a:tr>
              <a:tr h="696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Surgery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294249"/>
                  </a:ext>
                </a:extLst>
              </a:tr>
              <a:tr h="1349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Breast Conserving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19120, 19125, 19126, 19160, 19301, 19302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85.2, 85.20- 85.22, 85.24 85.25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8703"/>
                  </a:ext>
                </a:extLst>
              </a:tr>
              <a:tr h="2089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Mastectomy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19162, 19180, 19182, 19200,19220,19240, 19303, 19304, 19305,19306, 19307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85.23, 85.33–85.36, 85.40–85.48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853665"/>
                  </a:ext>
                </a:extLst>
              </a:tr>
              <a:tr h="2786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Reconstruction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19361, 19364, 19366, 19367, 19368, 19369, 19340, 19342, 19357, 19350, 19366, 19350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85.53, 85.54, 85.33, 85.35, 85.95, 85.70, 85.71, 85.72, 85.73, 85.74, 85.75, 85.76, 85.7, 85.79, 85.82, 85.83, 85.84, 85.85, 85.89, 85.86, 85.93, 85.96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Z421, Z4430, Z4431, Z4432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447272"/>
                  </a:ext>
                </a:extLst>
              </a:tr>
              <a:tr h="835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NOS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0HBU0ZZ, 0HBTOZX, 0HBTOZZ, 0HBT3ZZ,  0HBT7ZZ,  0HBT8ZZ,  0HBUOZZ,  0HBU3ZZ,  0HBU7ZZ,  0HBU8ZZ,  0HBV0ZZ,  0HBV3ZZ,   0HBV7ZZ,  0HBV8ZZ,  0HBW0ZZ,  0HBW3ZZ,  0HBW7ZZ,  0HBW8ZZ, 0HBWXZZ, 0HBX0ZZ,  0HBX3ZZ,  0HBX7ZZ,  0HBX8ZZ,  0HBXXZZ,  0HBY0ZZ, 0HBY3ZZ, 0HBY7ZZ, 0HBY8ZZ,  0HQT0ZZ, 0HQT3ZZ, 0HQT7ZZ, 0HQT8ZZ, 0HQUXZZ, 0HQV0ZZ, 0HQV3ZZ, 0HQV7ZZ, 0HQV8ZZ, 0HQUXZZ, 0HQV0ZZ, 0HQV3ZZ, 0HQV7ZZ, 0HQV8ZZ, 0HQVXZZ, 0HQW0ZZ, 0HQW3ZZ, 0HQW7ZZ, 0HQW8ZZ, 0HQWXZZ, 0HQX0ZZ, 0HQX3ZZ, 0HQX7ZZ, 0HQX8ZZ, 0HQXXZZ, 0HTT0ZZ, 0HTU0ZZ,  0HTV0ZZ, 0HTWXZZ, 0HTXXZZ,  Z9882,  Z4430, Z4431, Z4432, T85828, Z421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466736"/>
                  </a:ext>
                </a:extLst>
              </a:tr>
              <a:tr h="146279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Chemotherapy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C1086,C1166,C1167,C1178,C9012, C9110, C9127, C9205, C9207, C9213-C9215, C9217, C9218, C9235, C9257, C9262, C9414-C9415, C9417-C9427, C9429, C9431-C9433, C9437, C9440, J0594, J0894, J8510, J8520, J8521, J8530, J8560, J8565, J8600, J8610, J8700, J8705, J8999, J9000, J9001, J9010, J9017, J9020, J9025, J9027, J9033, J9035, J9040, J9041, J9045, J9050, J9055, J9060, J9062, J9065, J9070, J9080, J9090, J9091-J9098, J9100, J9110, J9120, J9130, J9140, J9150, J9151, J9170, J9171, J9178, J9180, J9181, J9182, J9185, J9190, J9200, J9201, J9206-J9208, J9211, J9230, J9245, J9250, J9260, J9261, J9263- J9266, J9268, J9270, J9280, J9290, J9291, J9293, J9300, J9303, J9305, J9307, J9310, J9315, J9320, J9328, J9330, J9340, J9350, J9351, J9355, J9357, J9360, J9370, J9375, J9380, J9390, J9999,  Q2017, Q2024, S0087, S0088, S0115, S0116, S0172, S0176, S0178, S0182, C8953-C8955, G0355, G0357-G0362, G0370, J7150, Q0083-Q0085, S5019, S5020, S9329-S9331, S9425, 96400-96499, 96500-96549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00.10, 17.70, 99.25, 99.28, 85.92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V58.1, V66.2, V67.2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3E03305, 3E04305, XW03351, XW033C3, XW04351, XW043B3, XW043C3, 3E04305 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E9331, E9307, Z5111, Z5112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706517"/>
                  </a:ext>
                </a:extLst>
              </a:tr>
              <a:tr h="70092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Radiation Therapy</a:t>
                      </a:r>
                    </a:p>
                  </a:txBody>
                  <a:tcPr marL="4354" marR="4354" marT="435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77261-77299, 77300-77399, 77401-77499, 77520, 77523, 76370, 76950, 77750-77799 , C1325, C1348, C1350, C1700-C1712, C1715-C1720, C1728, C1790-C1806, C2616, C2632, C2633, C9714, C9715, G0174, G0178, G0179, G0261, G0256, G0273, G0274, G0338-G0340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92.21-92.29, 92.3, 92.30-92.39, 92.4, 92.41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V580, V661, V671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DM0, DM000ZZ, DM001ZZ, DM002ZZ, DM003Z0, DM003ZZ, DM004ZZ, DM005ZZ, DM006ZZ, DM007ZZ, DM008ZZ, DM009ZZ, DM010ZZ, DM011ZZ, DM012ZZ,  DM013ZZ,  DM014ZZ,  DM015ZZ,  DM016ZZ, DM1097Z, DM1098Z, DM1099Z, DM109BZ, DM109CZ, DM109YZ, DM10B7Z, DM10B8Z, DM10B9Z, DM10BBZ, DM10BCZ, DM10BYZ, DM1197Z, DM1198Z, DM1199Z, DM119BZ, DM119CZ, DM119YZ, DM11B7Z, DM11B8Z, DM11B9Z, DM11BBZ, DM11BCZ, DM11BYZ, DM20DZZ, DM20HZZ, DM20JZZ, DM21DZZ, DM21HZZ, DM21JZZ, DMY07ZZ, DMY1FZZ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Z5110, Z5189, Z08</a:t>
                      </a:r>
                    </a:p>
                  </a:txBody>
                  <a:tcPr marL="4354" marR="4354" marT="435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4301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822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329213</TotalTime>
  <Words>977</Words>
  <Application>Microsoft Office PowerPoint</Application>
  <PresentationFormat>Letter Paper (8.5x11 in)</PresentationFormat>
  <Paragraphs>56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Appendix 1</vt:lpstr>
      <vt:lpstr>Appendix 2.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TTS Figures</dc:title>
  <dc:creator>Leslie, Macall   (HSC)</dc:creator>
  <cp:lastModifiedBy>Tanaka, Takemi   (HSC)</cp:lastModifiedBy>
  <cp:revision>507</cp:revision>
  <cp:lastPrinted>2022-07-28T21:03:02Z</cp:lastPrinted>
  <dcterms:created xsi:type="dcterms:W3CDTF">2020-10-02T19:47:26Z</dcterms:created>
  <dcterms:modified xsi:type="dcterms:W3CDTF">2024-03-14T21:55:34Z</dcterms:modified>
</cp:coreProperties>
</file>