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5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51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pPr/>
              <a:t>25/03/2024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pPr/>
              <a:t>25/03/2024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Risk factors for the development of cardiovascular diseases </a:t>
            </a:r>
          </a:p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among 5-year-old low birth weight children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cs-CZ" dirty="0">
                <a:solidFill>
                  <a:schemeClr val="bg1"/>
                </a:solidFill>
              </a:rPr>
              <a:t>There is a high prevalence of risk factors </a:t>
            </a:r>
            <a:r>
              <a:rPr lang="en-US" dirty="0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cardiovascular diseases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err="1">
                <a:solidFill>
                  <a:schemeClr val="bg1"/>
                </a:solidFill>
                <a:latin typeface="+mj-lt"/>
              </a:rPr>
              <a:t>Konopásek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</a:t>
            </a:r>
            <a:r>
              <a:rPr lang="cs-CZ" sz="2000" b="1" dirty="0">
                <a:solidFill>
                  <a:schemeClr val="bg1"/>
                </a:solidFill>
                <a:latin typeface="+mj-lt"/>
              </a:rPr>
              <a:t>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CONCLUSION</a:t>
            </a:r>
            <a:r>
              <a:rPr lang="en-US" dirty="0">
                <a:solidFill>
                  <a:schemeClr val="bg1"/>
                </a:solidFill>
              </a:rPr>
              <a:t>: There was a high prevalence of </a:t>
            </a:r>
            <a:r>
              <a:rPr lang="cs-CZ" dirty="0">
                <a:solidFill>
                  <a:schemeClr val="bg1"/>
                </a:solidFill>
              </a:rPr>
              <a:t>RF</a:t>
            </a:r>
            <a:r>
              <a:rPr lang="en-US" dirty="0">
                <a:solidFill>
                  <a:schemeClr val="bg1"/>
                </a:solidFill>
              </a:rPr>
              <a:t>s for </a:t>
            </a:r>
            <a:r>
              <a:rPr lang="cs-CZ" dirty="0">
                <a:solidFill>
                  <a:schemeClr val="bg1"/>
                </a:solidFill>
              </a:rPr>
              <a:t>CVD</a:t>
            </a:r>
            <a:r>
              <a:rPr lang="en-US" dirty="0">
                <a:solidFill>
                  <a:schemeClr val="bg1"/>
                </a:solidFill>
              </a:rPr>
              <a:t> in 5-year-old LBW children. SGA status at birth, maternal anemia, female sex, and greater </a:t>
            </a:r>
            <a:r>
              <a:rPr lang="cs-CZ" dirty="0" err="1">
                <a:solidFill>
                  <a:schemeClr val="bg1"/>
                </a:solidFill>
              </a:rPr>
              <a:t>gestational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age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were associated with </a:t>
            </a:r>
            <a:r>
              <a:rPr lang="en-US" dirty="0" err="1">
                <a:solidFill>
                  <a:schemeClr val="bg1"/>
                </a:solidFill>
              </a:rPr>
              <a:t>proteinuria</a:t>
            </a:r>
            <a:r>
              <a:rPr lang="en-US" dirty="0">
                <a:solidFill>
                  <a:schemeClr val="bg1"/>
                </a:solidFill>
              </a:rPr>
              <a:t>. The role of growth velocity in the etiopathogenesis of</a:t>
            </a:r>
            <a:r>
              <a:rPr lang="cs-CZ" dirty="0">
                <a:solidFill>
                  <a:schemeClr val="bg1"/>
                </a:solidFill>
              </a:rPr>
              <a:t> CVD RF</a:t>
            </a: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remains controversial.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868269" y="277130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418476" y="277871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629647" y="287642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1114364" y="2879392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cxnSp>
        <p:nvCxnSpPr>
          <p:cNvPr id="17" name="Straight Arrow Connector 17"/>
          <p:cNvCxnSpPr/>
          <p:nvPr/>
        </p:nvCxnSpPr>
        <p:spPr>
          <a:xfrm>
            <a:off x="3731980" y="4159779"/>
            <a:ext cx="524517" cy="510466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5607109" y="295149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6327152" y="2952999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cxnSp>
        <p:nvCxnSpPr>
          <p:cNvPr id="31" name="Straight Arrow Connector 36"/>
          <p:cNvCxnSpPr/>
          <p:nvPr/>
        </p:nvCxnSpPr>
        <p:spPr>
          <a:xfrm flipV="1">
            <a:off x="3735431" y="2494280"/>
            <a:ext cx="537173" cy="38603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54"/>
          <p:cNvCxnSpPr/>
          <p:nvPr/>
        </p:nvCxnSpPr>
        <p:spPr>
          <a:xfrm flipV="1">
            <a:off x="1738435" y="3450167"/>
            <a:ext cx="670332" cy="1258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54"/>
          <p:cNvCxnSpPr/>
          <p:nvPr/>
        </p:nvCxnSpPr>
        <p:spPr>
          <a:xfrm>
            <a:off x="4664307" y="3445235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1"/>
          <p:cNvSpPr txBox="1"/>
          <p:nvPr/>
        </p:nvSpPr>
        <p:spPr>
          <a:xfrm>
            <a:off x="194733" y="2042716"/>
            <a:ext cx="2015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AA0065"/>
                </a:solidFill>
              </a:rPr>
              <a:t>110 children with low birth weight</a:t>
            </a:r>
            <a:r>
              <a:rPr lang="cs-CZ" sz="1400" b="1" dirty="0">
                <a:solidFill>
                  <a:srgbClr val="AA0065"/>
                </a:solidFill>
              </a:rPr>
              <a:t> </a:t>
            </a:r>
            <a:r>
              <a:rPr lang="cs-CZ" sz="1400" dirty="0">
                <a:solidFill>
                  <a:srgbClr val="AA0065"/>
                </a:solidFill>
              </a:rPr>
              <a:t>(56 </a:t>
            </a:r>
            <a:r>
              <a:rPr lang="cs-CZ" sz="1400" dirty="0" err="1">
                <a:solidFill>
                  <a:srgbClr val="AA0065"/>
                </a:solidFill>
              </a:rPr>
              <a:t>twins</a:t>
            </a:r>
            <a:r>
              <a:rPr lang="cs-CZ" sz="1400" dirty="0">
                <a:solidFill>
                  <a:srgbClr val="AA0065"/>
                </a:solidFill>
              </a:rPr>
              <a:t>, 54 </a:t>
            </a:r>
            <a:r>
              <a:rPr lang="cs-CZ" sz="1400" dirty="0" err="1">
                <a:solidFill>
                  <a:srgbClr val="AA0065"/>
                </a:solidFill>
              </a:rPr>
              <a:t>singletons</a:t>
            </a:r>
            <a:r>
              <a:rPr lang="cs-CZ" sz="1400" b="1" dirty="0">
                <a:solidFill>
                  <a:srgbClr val="AA0065"/>
                </a:solidFill>
              </a:rPr>
              <a:t>)</a:t>
            </a:r>
            <a:endParaRPr lang="cs-CZ" sz="1400" dirty="0">
              <a:solidFill>
                <a:srgbClr val="AA0065"/>
              </a:solidFill>
            </a:endParaRPr>
          </a:p>
        </p:txBody>
      </p:sp>
      <p:sp>
        <p:nvSpPr>
          <p:cNvPr id="29" name="TextBox 31"/>
          <p:cNvSpPr txBox="1"/>
          <p:nvPr/>
        </p:nvSpPr>
        <p:spPr>
          <a:xfrm>
            <a:off x="186267" y="4051584"/>
            <a:ext cx="28117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AA0065"/>
                </a:solidFill>
              </a:rPr>
              <a:t>Six factors investigated:</a:t>
            </a:r>
            <a:endParaRPr lang="cs-CZ" sz="1400" b="1" dirty="0">
              <a:solidFill>
                <a:srgbClr val="AA0065"/>
              </a:solidFill>
            </a:endParaRPr>
          </a:p>
          <a:p>
            <a:r>
              <a:rPr lang="cs-CZ" sz="1400" dirty="0">
                <a:solidFill>
                  <a:srgbClr val="AA0065"/>
                </a:solidFill>
              </a:rPr>
              <a:t> Blood LDL, HDL</a:t>
            </a:r>
            <a:r>
              <a:rPr lang="en-US" sz="1400" dirty="0">
                <a:solidFill>
                  <a:srgbClr val="AA0065"/>
                </a:solidFill>
              </a:rPr>
              <a:t>,</a:t>
            </a:r>
            <a:r>
              <a:rPr lang="cs-CZ" sz="1400" dirty="0">
                <a:solidFill>
                  <a:srgbClr val="AA0065"/>
                </a:solidFill>
              </a:rPr>
              <a:t> and TG</a:t>
            </a:r>
          </a:p>
          <a:p>
            <a:r>
              <a:rPr lang="cs-CZ" sz="1400" dirty="0">
                <a:solidFill>
                  <a:srgbClr val="AA0065"/>
                </a:solidFill>
              </a:rPr>
              <a:t> Urine protein/</a:t>
            </a:r>
            <a:r>
              <a:rPr lang="cs-CZ" sz="1400" dirty="0" err="1">
                <a:solidFill>
                  <a:srgbClr val="AA0065"/>
                </a:solidFill>
              </a:rPr>
              <a:t>creatinine</a:t>
            </a:r>
            <a:r>
              <a:rPr lang="cs-CZ" sz="1400" dirty="0">
                <a:solidFill>
                  <a:srgbClr val="AA0065"/>
                </a:solidFill>
              </a:rPr>
              <a:t> ratio (PCR)</a:t>
            </a:r>
          </a:p>
          <a:p>
            <a:r>
              <a:rPr lang="cs-CZ" sz="1400" dirty="0">
                <a:solidFill>
                  <a:srgbClr val="AA0065"/>
                </a:solidFill>
              </a:rPr>
              <a:t> </a:t>
            </a:r>
            <a:r>
              <a:rPr lang="cs-CZ" sz="1400" dirty="0" err="1">
                <a:solidFill>
                  <a:srgbClr val="AA0065"/>
                </a:solidFill>
              </a:rPr>
              <a:t>Masked</a:t>
            </a:r>
            <a:r>
              <a:rPr lang="cs-CZ" sz="1400" dirty="0">
                <a:solidFill>
                  <a:srgbClr val="AA0065"/>
                </a:solidFill>
              </a:rPr>
              <a:t> </a:t>
            </a:r>
            <a:r>
              <a:rPr lang="cs-CZ" sz="1400" dirty="0" err="1">
                <a:solidFill>
                  <a:srgbClr val="AA0065"/>
                </a:solidFill>
              </a:rPr>
              <a:t>hypertension</a:t>
            </a:r>
            <a:r>
              <a:rPr lang="cs-CZ" sz="1400" dirty="0">
                <a:solidFill>
                  <a:srgbClr val="AA0065"/>
                </a:solidFill>
              </a:rPr>
              <a:t> </a:t>
            </a:r>
          </a:p>
          <a:p>
            <a:r>
              <a:rPr lang="cs-CZ" sz="1400" dirty="0">
                <a:solidFill>
                  <a:srgbClr val="AA0065"/>
                </a:solidFill>
              </a:rPr>
              <a:t> Non</a:t>
            </a:r>
            <a:r>
              <a:rPr lang="en-US" sz="1400" dirty="0">
                <a:solidFill>
                  <a:srgbClr val="AA0065"/>
                </a:solidFill>
              </a:rPr>
              <a:t>-</a:t>
            </a:r>
            <a:r>
              <a:rPr lang="cs-CZ" sz="1400" dirty="0">
                <a:solidFill>
                  <a:srgbClr val="AA0065"/>
                </a:solidFill>
              </a:rPr>
              <a:t>dipping blood pressure</a:t>
            </a:r>
          </a:p>
          <a:p>
            <a:pPr algn="ctr"/>
            <a:endParaRPr lang="en-US" sz="1400" b="1" dirty="0">
              <a:solidFill>
                <a:srgbClr val="AA0065"/>
              </a:solidFill>
            </a:endParaRPr>
          </a:p>
        </p:txBody>
      </p:sp>
      <p:sp>
        <p:nvSpPr>
          <p:cNvPr id="34" name="TextBox 31"/>
          <p:cNvSpPr txBox="1"/>
          <p:nvPr/>
        </p:nvSpPr>
        <p:spPr>
          <a:xfrm>
            <a:off x="4827000" y="4010283"/>
            <a:ext cx="300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AA0065"/>
                </a:solidFill>
              </a:rPr>
              <a:t>All six factors successfully collected in 51 children</a:t>
            </a:r>
          </a:p>
        </p:txBody>
      </p:sp>
      <p:sp>
        <p:nvSpPr>
          <p:cNvPr id="36" name="Up Arrow 12"/>
          <p:cNvSpPr/>
          <p:nvPr/>
        </p:nvSpPr>
        <p:spPr>
          <a:xfrm rot="5400000">
            <a:off x="-55481" y="4144830"/>
            <a:ext cx="110961" cy="573513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Up Arrow 12"/>
          <p:cNvSpPr/>
          <p:nvPr/>
        </p:nvSpPr>
        <p:spPr>
          <a:xfrm rot="5400000">
            <a:off x="-55481" y="4352263"/>
            <a:ext cx="110961" cy="573513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Up Arrow 12"/>
          <p:cNvSpPr/>
          <p:nvPr/>
        </p:nvSpPr>
        <p:spPr>
          <a:xfrm rot="5400000">
            <a:off x="-55481" y="4777979"/>
            <a:ext cx="110961" cy="573513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Up Arrow 12"/>
          <p:cNvSpPr/>
          <p:nvPr/>
        </p:nvSpPr>
        <p:spPr>
          <a:xfrm rot="5400000">
            <a:off x="-55481" y="4565252"/>
            <a:ext cx="110961" cy="573513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4430611" y="443156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1" name="Freeform: Shape 46">
            <a:extLst>
              <a:ext uri="{FF2B5EF4-FFF2-40B4-BE49-F238E27FC236}">
                <a16:creationId xmlns:a16="http://schemas.microsoft.com/office/drawing/2014/main" xmlns="" id="{398CC7CE-E349-47F6-A657-57A404826369}"/>
              </a:ext>
            </a:extLst>
          </p:cNvPr>
          <p:cNvSpPr/>
          <p:nvPr/>
        </p:nvSpPr>
        <p:spPr>
          <a:xfrm>
            <a:off x="4455798" y="169135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Rectangle 55"/>
          <p:cNvSpPr/>
          <p:nvPr/>
        </p:nvSpPr>
        <p:spPr>
          <a:xfrm>
            <a:off x="2524955" y="3086101"/>
            <a:ext cx="1951795" cy="799350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The associations investigated separately for twins and singletons</a:t>
            </a:r>
          </a:p>
        </p:txBody>
      </p:sp>
      <p:sp>
        <p:nvSpPr>
          <p:cNvPr id="47" name="Rectangle 58"/>
          <p:cNvSpPr/>
          <p:nvPr/>
        </p:nvSpPr>
        <p:spPr>
          <a:xfrm>
            <a:off x="7776993" y="2971801"/>
            <a:ext cx="4290721" cy="945230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 dirty="0">
                <a:solidFill>
                  <a:srgbClr val="AA0065"/>
                </a:solidFill>
              </a:rPr>
              <a:t>58.8 % had at least one of the risk factors</a:t>
            </a:r>
            <a:r>
              <a:rPr lang="cs-CZ" sz="1200" b="1" u="sng" dirty="0">
                <a:solidFill>
                  <a:srgbClr val="AA0065"/>
                </a:solidFill>
              </a:rPr>
              <a:t> </a:t>
            </a:r>
            <a:r>
              <a:rPr lang="cs-CZ" sz="1200" b="1" u="sng" dirty="0" err="1">
                <a:solidFill>
                  <a:srgbClr val="AA0065"/>
                </a:solidFill>
              </a:rPr>
              <a:t>for</a:t>
            </a:r>
            <a:r>
              <a:rPr lang="cs-CZ" sz="1200" b="1" u="sng" dirty="0">
                <a:solidFill>
                  <a:srgbClr val="AA0065"/>
                </a:solidFill>
              </a:rPr>
              <a:t> </a:t>
            </a:r>
            <a:r>
              <a:rPr lang="cs-CZ" sz="1200" b="1" u="sng" dirty="0" err="1">
                <a:solidFill>
                  <a:srgbClr val="AA0065"/>
                </a:solidFill>
              </a:rPr>
              <a:t>cardiovascular</a:t>
            </a:r>
            <a:r>
              <a:rPr lang="cs-CZ" sz="1200" b="1" u="sng" dirty="0">
                <a:solidFill>
                  <a:srgbClr val="AA0065"/>
                </a:solidFill>
              </a:rPr>
              <a:t> </a:t>
            </a:r>
            <a:r>
              <a:rPr lang="cs-CZ" sz="1200" b="1" u="sng" dirty="0" err="1">
                <a:solidFill>
                  <a:srgbClr val="AA0065"/>
                </a:solidFill>
              </a:rPr>
              <a:t>disease</a:t>
            </a:r>
            <a:r>
              <a:rPr lang="en-US" sz="1200" b="1" u="sng" dirty="0">
                <a:solidFill>
                  <a:srgbClr val="AA0065"/>
                </a:solidFill>
              </a:rPr>
              <a:t>.</a:t>
            </a:r>
            <a:r>
              <a:rPr lang="cs-CZ" sz="1200" b="1" u="sng" dirty="0">
                <a:solidFill>
                  <a:srgbClr val="AA0065"/>
                </a:solidFill>
              </a:rPr>
              <a:t> </a:t>
            </a:r>
            <a:r>
              <a:rPr lang="en-US" sz="1200" b="1" u="sng" dirty="0">
                <a:solidFill>
                  <a:srgbClr val="AA0065"/>
                </a:solidFill>
              </a:rPr>
              <a:t>The </a:t>
            </a:r>
            <a:r>
              <a:rPr lang="en-US" sz="1200" b="1" u="sng" dirty="0" err="1">
                <a:solidFill>
                  <a:srgbClr val="AA0065"/>
                </a:solidFill>
              </a:rPr>
              <a:t>prevalences</a:t>
            </a:r>
            <a:r>
              <a:rPr lang="en-US" sz="1200" b="1" u="sng" dirty="0">
                <a:solidFill>
                  <a:srgbClr val="AA0065"/>
                </a:solidFill>
              </a:rPr>
              <a:t> were:</a:t>
            </a:r>
          </a:p>
          <a:p>
            <a:r>
              <a:rPr lang="en-US" sz="1200" b="1" dirty="0">
                <a:solidFill>
                  <a:srgbClr val="AA0065"/>
                </a:solidFill>
              </a:rPr>
              <a:t>Masked HT:</a:t>
            </a:r>
            <a:r>
              <a:rPr lang="en-US" sz="1200" dirty="0">
                <a:solidFill>
                  <a:srgbClr val="AA0065"/>
                </a:solidFill>
              </a:rPr>
              <a:t>  13.2% , </a:t>
            </a:r>
            <a:r>
              <a:rPr lang="en-US" sz="1200" b="1" dirty="0">
                <a:solidFill>
                  <a:srgbClr val="AA0065"/>
                </a:solidFill>
              </a:rPr>
              <a:t>Elevated LDL: </a:t>
            </a:r>
            <a:r>
              <a:rPr lang="en-US" sz="1200" dirty="0">
                <a:solidFill>
                  <a:srgbClr val="AA0065"/>
                </a:solidFill>
              </a:rPr>
              <a:t>16.7% , </a:t>
            </a:r>
            <a:r>
              <a:rPr lang="en-US" sz="1200" b="1" dirty="0">
                <a:solidFill>
                  <a:srgbClr val="AA0065"/>
                </a:solidFill>
              </a:rPr>
              <a:t>Elevated TG: </a:t>
            </a:r>
            <a:r>
              <a:rPr lang="en-US" sz="1200" dirty="0">
                <a:solidFill>
                  <a:srgbClr val="AA0065"/>
                </a:solidFill>
              </a:rPr>
              <a:t>13.6%, </a:t>
            </a:r>
            <a:r>
              <a:rPr lang="en-US" sz="1200" b="1" dirty="0">
                <a:solidFill>
                  <a:srgbClr val="AA0065"/>
                </a:solidFill>
              </a:rPr>
              <a:t>Elevated PCR: </a:t>
            </a:r>
            <a:r>
              <a:rPr lang="en-US" sz="1200" dirty="0">
                <a:solidFill>
                  <a:srgbClr val="AA0065"/>
                </a:solidFill>
              </a:rPr>
              <a:t>17.8%, </a:t>
            </a:r>
            <a:r>
              <a:rPr lang="en-US" sz="1200" b="1" dirty="0">
                <a:solidFill>
                  <a:srgbClr val="AA0065"/>
                </a:solidFill>
              </a:rPr>
              <a:t>Decreased HDL: </a:t>
            </a:r>
            <a:r>
              <a:rPr lang="en-US" sz="1200" dirty="0">
                <a:solidFill>
                  <a:srgbClr val="AA0065"/>
                </a:solidFill>
              </a:rPr>
              <a:t>8.2%, </a:t>
            </a:r>
            <a:r>
              <a:rPr lang="en-US" sz="1200" b="1" dirty="0">
                <a:solidFill>
                  <a:srgbClr val="AA0065"/>
                </a:solidFill>
              </a:rPr>
              <a:t>Non-dipping blood pressure:</a:t>
            </a:r>
            <a:r>
              <a:rPr lang="en-US" sz="1200" dirty="0">
                <a:solidFill>
                  <a:srgbClr val="AA0065"/>
                </a:solidFill>
              </a:rPr>
              <a:t> 37.7%</a:t>
            </a:r>
          </a:p>
        </p:txBody>
      </p:sp>
      <p:cxnSp>
        <p:nvCxnSpPr>
          <p:cNvPr id="48" name="Straight Arrow Connector 54"/>
          <p:cNvCxnSpPr/>
          <p:nvPr/>
        </p:nvCxnSpPr>
        <p:spPr>
          <a:xfrm>
            <a:off x="6950307" y="3419835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9"/>
          <p:cNvCxnSpPr/>
          <p:nvPr/>
        </p:nvCxnSpPr>
        <p:spPr>
          <a:xfrm>
            <a:off x="5259756" y="2310906"/>
            <a:ext cx="715833" cy="0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17"/>
          <p:cNvCxnSpPr/>
          <p:nvPr/>
        </p:nvCxnSpPr>
        <p:spPr>
          <a:xfrm>
            <a:off x="5275150" y="5043665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9"/>
          <p:cNvSpPr/>
          <p:nvPr/>
        </p:nvSpPr>
        <p:spPr>
          <a:xfrm>
            <a:off x="6210575" y="1951755"/>
            <a:ext cx="2152904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>
                <a:solidFill>
                  <a:srgbClr val="65AA00"/>
                </a:solidFill>
              </a:rPr>
              <a:t>I</a:t>
            </a:r>
            <a:r>
              <a:rPr lang="en-US" sz="1200" dirty="0" err="1">
                <a:solidFill>
                  <a:srgbClr val="65AA00"/>
                </a:solidFill>
              </a:rPr>
              <a:t>ncreased</a:t>
            </a:r>
            <a:r>
              <a:rPr lang="en-US" sz="1200" dirty="0">
                <a:solidFill>
                  <a:srgbClr val="65AA00"/>
                </a:solidFill>
              </a:rPr>
              <a:t> </a:t>
            </a:r>
            <a:r>
              <a:rPr lang="cs-CZ" sz="1200" dirty="0" err="1">
                <a:solidFill>
                  <a:srgbClr val="65AA00"/>
                </a:solidFill>
              </a:rPr>
              <a:t>growth</a:t>
            </a:r>
            <a:r>
              <a:rPr lang="cs-CZ" sz="1200" dirty="0">
                <a:solidFill>
                  <a:srgbClr val="65AA00"/>
                </a:solidFill>
              </a:rPr>
              <a:t> </a:t>
            </a:r>
            <a:r>
              <a:rPr lang="cs-CZ" sz="1200" dirty="0" err="1">
                <a:solidFill>
                  <a:srgbClr val="65AA00"/>
                </a:solidFill>
              </a:rPr>
              <a:t>velocity</a:t>
            </a:r>
            <a:r>
              <a:rPr lang="cs-CZ" sz="1200" dirty="0">
                <a:solidFill>
                  <a:srgbClr val="65AA00"/>
                </a:solidFill>
              </a:rPr>
              <a:t> </a:t>
            </a:r>
            <a:r>
              <a:rPr lang="en-US" sz="1200" dirty="0">
                <a:solidFill>
                  <a:srgbClr val="65AA00"/>
                </a:solidFill>
              </a:rPr>
              <a:t>associated with decreased HDL </a:t>
            </a:r>
            <a:endParaRPr lang="en-GB" sz="1200" dirty="0">
              <a:solidFill>
                <a:srgbClr val="65AA00"/>
              </a:solidFill>
            </a:endParaRPr>
          </a:p>
        </p:txBody>
      </p:sp>
      <p:sp>
        <p:nvSpPr>
          <p:cNvPr id="55" name="Rectangle 48"/>
          <p:cNvSpPr/>
          <p:nvPr/>
        </p:nvSpPr>
        <p:spPr>
          <a:xfrm>
            <a:off x="6267656" y="4568362"/>
            <a:ext cx="4278424" cy="875705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296DC0"/>
                </a:solidFill>
              </a:rPr>
              <a:t>Increased growth velocity was a protective factor for non-dipping blood pressure</a:t>
            </a:r>
          </a:p>
          <a:p>
            <a:pPr algn="ctr"/>
            <a:r>
              <a:rPr lang="cs-CZ" sz="1200" b="1" dirty="0" smtClean="0">
                <a:solidFill>
                  <a:srgbClr val="296DC0"/>
                </a:solidFill>
              </a:rPr>
              <a:t>    </a:t>
            </a:r>
            <a:r>
              <a:rPr lang="en-US" sz="1200" b="1" dirty="0" smtClean="0">
                <a:solidFill>
                  <a:srgbClr val="296DC0"/>
                </a:solidFill>
              </a:rPr>
              <a:t>SGA</a:t>
            </a:r>
            <a:r>
              <a:rPr lang="en-US" sz="1200" b="1" dirty="0">
                <a:solidFill>
                  <a:srgbClr val="296DC0"/>
                </a:solidFill>
              </a:rPr>
              <a:t>, maternal anemia, female gender, and greater gestational age were associated with pathological proteinuria</a:t>
            </a:r>
          </a:p>
        </p:txBody>
      </p:sp>
      <p:sp>
        <p:nvSpPr>
          <p:cNvPr id="56" name="TextBox 32"/>
          <p:cNvSpPr txBox="1"/>
          <p:nvPr/>
        </p:nvSpPr>
        <p:spPr>
          <a:xfrm>
            <a:off x="3255840" y="4814449"/>
            <a:ext cx="1762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 err="1">
                <a:solidFill>
                  <a:srgbClr val="296DC0"/>
                </a:solidFill>
              </a:rPr>
              <a:t>Twins</a:t>
            </a:r>
            <a:endParaRPr lang="en-GB" sz="1400" dirty="0">
              <a:solidFill>
                <a:srgbClr val="296DC0"/>
              </a:solidFill>
            </a:endParaRPr>
          </a:p>
        </p:txBody>
      </p:sp>
      <p:sp>
        <p:nvSpPr>
          <p:cNvPr id="57" name="TextBox 33"/>
          <p:cNvSpPr txBox="1"/>
          <p:nvPr/>
        </p:nvSpPr>
        <p:spPr>
          <a:xfrm>
            <a:off x="3160711" y="1803034"/>
            <a:ext cx="1762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 err="1">
                <a:solidFill>
                  <a:srgbClr val="65AA00"/>
                </a:solidFill>
              </a:rPr>
              <a:t>Singletons</a:t>
            </a:r>
            <a:endParaRPr lang="en-GB" sz="1400" dirty="0">
              <a:solidFill>
                <a:srgbClr val="65AA00"/>
              </a:solidFill>
            </a:endParaRPr>
          </a:p>
        </p:txBody>
      </p:sp>
      <p:sp>
        <p:nvSpPr>
          <p:cNvPr id="59" name="Up Arrow 74"/>
          <p:cNvSpPr/>
          <p:nvPr/>
        </p:nvSpPr>
        <p:spPr>
          <a:xfrm rot="5400000">
            <a:off x="6275630" y="4983670"/>
            <a:ext cx="125978" cy="23601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Up Arrow 74"/>
          <p:cNvSpPr/>
          <p:nvPr/>
        </p:nvSpPr>
        <p:spPr>
          <a:xfrm rot="5400000">
            <a:off x="6288331" y="4644210"/>
            <a:ext cx="125978" cy="20373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Up Arrow 69"/>
          <p:cNvSpPr/>
          <p:nvPr/>
        </p:nvSpPr>
        <p:spPr>
          <a:xfrm rot="5400000">
            <a:off x="6176430" y="2042580"/>
            <a:ext cx="124910" cy="304780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236</Words>
  <Application>Microsoft Office PowerPoint</Application>
  <PresentationFormat>Vlastní</PresentationFormat>
  <Paragraphs>21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Office Theme</vt:lpstr>
      <vt:lpstr>Snímek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2024-03-24T01:00:52Z</dcterms:created>
  <dcterms:modified xsi:type="dcterms:W3CDTF">2024-03-25T10:54:24Z</dcterms:modified>
</cp:coreProperties>
</file>