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6570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79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54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265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76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11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2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44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57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784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42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C5DD0-32DB-4211-A346-18C5B1F924F2}" type="datetimeFigureOut">
              <a:rPr lang="es-ES" smtClean="0"/>
              <a:t>01/07/2020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B4388-54FF-4DDE-9DB5-F2F180ED1F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85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830" y="5184189"/>
            <a:ext cx="1362779" cy="102208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32467" t="20029" r="33150" b="20376"/>
          <a:stretch/>
        </p:blipFill>
        <p:spPr>
          <a:xfrm>
            <a:off x="2244505" y="1381435"/>
            <a:ext cx="540000" cy="936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496" y="2101491"/>
            <a:ext cx="536494" cy="93276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994944" y="1341587"/>
            <a:ext cx="110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latin typeface="Arial Black" panose="020B0A04020102020204" pitchFamily="34" charset="0"/>
              </a:rPr>
              <a:t>hexane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02670" y="2588161"/>
            <a:ext cx="163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>
                <a:latin typeface="Arial Black" panose="020B0A04020102020204" pitchFamily="34" charset="0"/>
              </a:rPr>
              <a:t>m</a:t>
            </a:r>
            <a:r>
              <a:rPr lang="es-ES" sz="1600" dirty="0" err="1" smtClean="0">
                <a:latin typeface="Arial Black" panose="020B0A04020102020204" pitchFamily="34" charset="0"/>
              </a:rPr>
              <a:t>ethanol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smtClean="0">
                <a:latin typeface="Arial Black" panose="020B0A04020102020204" pitchFamily="34" charset="0"/>
              </a:rPr>
              <a:t>+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0204" y="2131491"/>
            <a:ext cx="469433" cy="37188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678695" y="2579132"/>
            <a:ext cx="835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err="1" smtClean="0">
                <a:latin typeface="Arial Black" panose="020B0A04020102020204" pitchFamily="34" charset="0"/>
              </a:rPr>
              <a:t>NaOH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12" name="Flecha derecha 11"/>
          <p:cNvSpPr/>
          <p:nvPr/>
        </p:nvSpPr>
        <p:spPr>
          <a:xfrm>
            <a:off x="3586951" y="3362298"/>
            <a:ext cx="586809" cy="614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6306" y="318695"/>
            <a:ext cx="414564" cy="74987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987" y="1087065"/>
            <a:ext cx="165840" cy="1114448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4173760" y="4446606"/>
            <a:ext cx="17697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latin typeface="Arial Black" panose="020B0A04020102020204" pitchFamily="34" charset="0"/>
              </a:rPr>
              <a:t>d</a:t>
            </a:r>
            <a:r>
              <a:rPr lang="es-ES" sz="1600" dirty="0" err="1" smtClean="0">
                <a:latin typeface="Arial Black" panose="020B0A04020102020204" pitchFamily="34" charset="0"/>
              </a:rPr>
              <a:t>irect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 smtClean="0">
                <a:latin typeface="Arial Black" panose="020B0A04020102020204" pitchFamily="34" charset="0"/>
              </a:rPr>
              <a:t>sonication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pPr algn="ctr"/>
            <a:r>
              <a:rPr lang="es-ES" sz="1600" dirty="0" smtClean="0">
                <a:latin typeface="Arial Black" panose="020B0A04020102020204" pitchFamily="34" charset="0"/>
              </a:rPr>
              <a:t>20 </a:t>
            </a:r>
            <a:r>
              <a:rPr lang="es-ES" sz="1600" dirty="0" smtClean="0">
                <a:latin typeface="Arial Black" panose="020B0A04020102020204" pitchFamily="34" charset="0"/>
              </a:rPr>
              <a:t>kHz</a:t>
            </a:r>
          </a:p>
          <a:p>
            <a:pPr algn="ctr"/>
            <a:endParaRPr lang="es-ES" sz="1600" dirty="0" smtClean="0">
              <a:latin typeface="Arial Black" panose="020B0A04020102020204" pitchFamily="34" charset="0"/>
            </a:endParaRPr>
          </a:p>
          <a:p>
            <a:pPr algn="ctr"/>
            <a:r>
              <a:rPr lang="es-ES" sz="3200" dirty="0" smtClean="0">
                <a:latin typeface="Arial Black" panose="020B0A04020102020204" pitchFamily="34" charset="0"/>
              </a:rPr>
              <a:t>1 min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9851602" y="2148670"/>
            <a:ext cx="1232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 Black" panose="020B0A04020102020204" pitchFamily="34" charset="0"/>
              </a:rPr>
              <a:t>b</a:t>
            </a:r>
            <a:r>
              <a:rPr lang="es-ES" sz="1600" dirty="0" smtClean="0">
                <a:latin typeface="Arial Black" panose="020B0A04020102020204" pitchFamily="34" charset="0"/>
              </a:rPr>
              <a:t>iodiesel </a:t>
            </a:r>
            <a:r>
              <a:rPr lang="es-ES" sz="1600" dirty="0" smtClean="0">
                <a:latin typeface="Arial Black" panose="020B0A04020102020204" pitchFamily="34" charset="0"/>
              </a:rPr>
              <a:t>+ </a:t>
            </a:r>
            <a:r>
              <a:rPr lang="es-ES" sz="1600" dirty="0" err="1" smtClean="0">
                <a:latin typeface="Arial Black" panose="020B0A04020102020204" pitchFamily="34" charset="0"/>
              </a:rPr>
              <a:t>solvent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8"/>
          <a:srcRect l="5371" t="14445" r="10957" b="5802"/>
          <a:stretch/>
        </p:blipFill>
        <p:spPr>
          <a:xfrm>
            <a:off x="1917743" y="3256240"/>
            <a:ext cx="1193524" cy="826286"/>
          </a:xfrm>
          <a:prstGeom prst="rect">
            <a:avLst/>
          </a:prstGeom>
        </p:spPr>
      </p:pic>
      <p:pic>
        <p:nvPicPr>
          <p:cNvPr id="30" name="Imagen 29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6" t="19969" r="5074" b="32738"/>
          <a:stretch/>
        </p:blipFill>
        <p:spPr bwMode="auto">
          <a:xfrm rot="5400000">
            <a:off x="6911124" y="2008919"/>
            <a:ext cx="2881180" cy="1626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sp>
        <p:nvSpPr>
          <p:cNvPr id="33" name="CuadroTexto 32"/>
          <p:cNvSpPr txBox="1"/>
          <p:nvPr/>
        </p:nvSpPr>
        <p:spPr>
          <a:xfrm>
            <a:off x="2725094" y="4555699"/>
            <a:ext cx="1098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err="1" smtClean="0">
                <a:latin typeface="Arial Black" panose="020B0A04020102020204" pitchFamily="34" charset="0"/>
              </a:rPr>
              <a:t>grinding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1625838" y="6206273"/>
            <a:ext cx="1840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 smtClean="0">
                <a:latin typeface="Arial Black" panose="020B0A04020102020204" pitchFamily="34" charset="0"/>
              </a:rPr>
              <a:t>soybean</a:t>
            </a:r>
            <a:r>
              <a:rPr lang="es-ES" sz="1600" b="1" dirty="0" smtClean="0">
                <a:latin typeface="Arial Black" panose="020B0A04020102020204" pitchFamily="34" charset="0"/>
              </a:rPr>
              <a:t> </a:t>
            </a:r>
            <a:r>
              <a:rPr lang="es-ES" sz="1600" b="1" dirty="0" err="1" smtClean="0">
                <a:latin typeface="Arial Black" panose="020B0A04020102020204" pitchFamily="34" charset="0"/>
              </a:rPr>
              <a:t>seeds</a:t>
            </a:r>
            <a:endParaRPr lang="es-ES" sz="1600" b="1" dirty="0">
              <a:latin typeface="Arial Black" panose="020B0A04020102020204" pitchFamily="34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1443101" y="1356859"/>
            <a:ext cx="2022984" cy="2908905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0"/>
          <a:srcRect l="38245" t="25782" r="44507" b="22596"/>
          <a:stretch/>
        </p:blipFill>
        <p:spPr>
          <a:xfrm>
            <a:off x="11158538" y="2165275"/>
            <a:ext cx="585011" cy="7312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4944" y="4479549"/>
            <a:ext cx="828885" cy="505666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6216757" y="2602929"/>
            <a:ext cx="716437" cy="675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5793417" y="2161309"/>
            <a:ext cx="18219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err="1">
                <a:latin typeface="Arial Black" panose="020B0A04020102020204" pitchFamily="34" charset="0"/>
              </a:rPr>
              <a:t>centrifugation</a:t>
            </a:r>
            <a:endParaRPr lang="es-ES" sz="1600" b="1" dirty="0">
              <a:latin typeface="Arial Black" panose="020B0A04020102020204" pitchFamily="34" charset="0"/>
            </a:endParaRPr>
          </a:p>
        </p:txBody>
      </p:sp>
      <p:sp>
        <p:nvSpPr>
          <p:cNvPr id="36" name="Flecha derecha 35"/>
          <p:cNvSpPr/>
          <p:nvPr/>
        </p:nvSpPr>
        <p:spPr>
          <a:xfrm rot="19816821">
            <a:off x="9288562" y="2200338"/>
            <a:ext cx="536581" cy="739803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9916694" y="3203326"/>
            <a:ext cx="20861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err="1" smtClean="0">
                <a:latin typeface="Arial Black" panose="020B0A04020102020204" pitchFamily="34" charset="0"/>
              </a:rPr>
              <a:t>glycerin</a:t>
            </a:r>
            <a:endParaRPr lang="es-ES" sz="1600" dirty="0" smtClean="0">
              <a:latin typeface="Arial Black" panose="020B0A04020102020204" pitchFamily="34" charset="0"/>
            </a:endParaRPr>
          </a:p>
          <a:p>
            <a:endParaRPr lang="es-ES" dirty="0" smtClean="0"/>
          </a:p>
          <a:p>
            <a:endParaRPr lang="es-ES" sz="1600" dirty="0" smtClean="0">
              <a:latin typeface="Arial Black" panose="020B0A04020102020204" pitchFamily="34" charset="0"/>
            </a:endParaRPr>
          </a:p>
          <a:p>
            <a:r>
              <a:rPr lang="es-ES" sz="1600" dirty="0" err="1" smtClean="0">
                <a:latin typeface="Arial Black" panose="020B0A04020102020204" pitchFamily="34" charset="0"/>
              </a:rPr>
              <a:t>ground</a:t>
            </a:r>
            <a:r>
              <a:rPr lang="es-ES" sz="1600" dirty="0" smtClean="0">
                <a:latin typeface="Arial Black" panose="020B0A04020102020204" pitchFamily="34" charset="0"/>
              </a:rPr>
              <a:t> </a:t>
            </a:r>
            <a:r>
              <a:rPr lang="es-ES" sz="1600" dirty="0" err="1">
                <a:latin typeface="Arial Black" panose="020B0A04020102020204" pitchFamily="34" charset="0"/>
              </a:rPr>
              <a:t>soybeans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19" name="Flecha derecha 18"/>
          <p:cNvSpPr/>
          <p:nvPr/>
        </p:nvSpPr>
        <p:spPr>
          <a:xfrm rot="279251">
            <a:off x="9336436" y="3040089"/>
            <a:ext cx="489240" cy="6589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derecha 22"/>
          <p:cNvSpPr/>
          <p:nvPr/>
        </p:nvSpPr>
        <p:spPr>
          <a:xfrm rot="840372">
            <a:off x="9226457" y="3779326"/>
            <a:ext cx="580019" cy="58056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redondeado 38"/>
          <p:cNvSpPr/>
          <p:nvPr/>
        </p:nvSpPr>
        <p:spPr>
          <a:xfrm>
            <a:off x="4287004" y="1334420"/>
            <a:ext cx="1393169" cy="2908905"/>
          </a:xfrm>
          <a:prstGeom prst="round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12"/>
          <a:srcRect l="30267" t="30949" r="31309" b="26845"/>
          <a:stretch/>
        </p:blipFill>
        <p:spPr>
          <a:xfrm>
            <a:off x="4490237" y="2123295"/>
            <a:ext cx="936933" cy="102909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 flipV="1">
            <a:off x="4673217" y="3140170"/>
            <a:ext cx="670945" cy="929439"/>
          </a:xfrm>
          <a:prstGeom prst="rect">
            <a:avLst/>
          </a:prstGeom>
        </p:spPr>
      </p:pic>
      <p:sp>
        <p:nvSpPr>
          <p:cNvPr id="27" name="Rectángulo redondeado 26"/>
          <p:cNvSpPr/>
          <p:nvPr/>
        </p:nvSpPr>
        <p:spPr>
          <a:xfrm>
            <a:off x="4173760" y="5430410"/>
            <a:ext cx="1828046" cy="585856"/>
          </a:xfrm>
          <a:prstGeom prst="roundRect">
            <a:avLst/>
          </a:prstGeom>
          <a:noFill/>
          <a:ln w="444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14"/>
          <a:srcRect l="-119" r="61843"/>
          <a:stretch/>
        </p:blipFill>
        <p:spPr>
          <a:xfrm flipH="1">
            <a:off x="6339890" y="5184189"/>
            <a:ext cx="470170" cy="81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0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20</Words>
  <Application>Microsoft Office PowerPoint</Application>
  <PresentationFormat>Panorámica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dolores.reyman@uam.es</dc:creator>
  <cp:lastModifiedBy>dolores.reyman@uam.es</cp:lastModifiedBy>
  <cp:revision>17</cp:revision>
  <dcterms:created xsi:type="dcterms:W3CDTF">2020-04-06T17:42:42Z</dcterms:created>
  <dcterms:modified xsi:type="dcterms:W3CDTF">2020-07-01T13:27:55Z</dcterms:modified>
</cp:coreProperties>
</file>