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1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2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258163\Desktop\2023\Results_Manuscript\BM\DEG\BM_cluster_RNA_mrkrs_Seura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258163\Desktop\2023\Results_Manuscript\BM\DEG\BM_cluster_RNA_mrkrs_Seura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mfad\researchmn\HEMATOL\ANSELL\SHARED\Vaishali\CITseq%20Data\Final%20data%20for%20manuscript\Results_Manuscript\BM\DEG\BM_cluster_RNA_mrkrs_Seura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dirty="0"/>
              <a:t>Gene signature- MDSC Cluster 2 </a:t>
            </a:r>
          </a:p>
          <a:p>
            <a:pPr>
              <a:defRPr/>
            </a:pP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'CLUSTER 2'!$G$19:$G$30</c:f>
              <c:strCache>
                <c:ptCount val="12"/>
                <c:pt idx="0">
                  <c:v>IL13RA1</c:v>
                </c:pt>
                <c:pt idx="1">
                  <c:v>IL17RA</c:v>
                </c:pt>
                <c:pt idx="2">
                  <c:v>IL1B</c:v>
                </c:pt>
                <c:pt idx="3">
                  <c:v>IL10RB</c:v>
                </c:pt>
                <c:pt idx="4">
                  <c:v>IL18</c:v>
                </c:pt>
                <c:pt idx="5">
                  <c:v>STAT2</c:v>
                </c:pt>
                <c:pt idx="6">
                  <c:v>STAT1</c:v>
                </c:pt>
                <c:pt idx="7">
                  <c:v>STAT6</c:v>
                </c:pt>
                <c:pt idx="8">
                  <c:v>CSF1R</c:v>
                </c:pt>
                <c:pt idx="9">
                  <c:v>CSF3R</c:v>
                </c:pt>
                <c:pt idx="10">
                  <c:v>CSF2RA</c:v>
                </c:pt>
                <c:pt idx="11">
                  <c:v>CSF2RB</c:v>
                </c:pt>
              </c:strCache>
            </c:strRef>
          </c:cat>
          <c:val>
            <c:numRef>
              <c:f>'CLUSTER 2'!$H$19:$H$30</c:f>
              <c:numCache>
                <c:formatCode>General</c:formatCode>
                <c:ptCount val="12"/>
                <c:pt idx="0">
                  <c:v>0.84110570374766203</c:v>
                </c:pt>
                <c:pt idx="1">
                  <c:v>0.89983538058803503</c:v>
                </c:pt>
                <c:pt idx="2">
                  <c:v>0.75520659627664</c:v>
                </c:pt>
                <c:pt idx="3">
                  <c:v>0.53167312826401802</c:v>
                </c:pt>
                <c:pt idx="4">
                  <c:v>0.28829920034828399</c:v>
                </c:pt>
                <c:pt idx="5">
                  <c:v>0.48365850153523798</c:v>
                </c:pt>
                <c:pt idx="6">
                  <c:v>0.59859545472039</c:v>
                </c:pt>
                <c:pt idx="7">
                  <c:v>0.48588726074037297</c:v>
                </c:pt>
                <c:pt idx="8">
                  <c:v>1.3356694169697301</c:v>
                </c:pt>
                <c:pt idx="9">
                  <c:v>1.2718814884368601</c:v>
                </c:pt>
                <c:pt idx="10">
                  <c:v>0.44832730008597299</c:v>
                </c:pt>
                <c:pt idx="11">
                  <c:v>0.50874164982830605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E8-4555-9023-01BFF8A43F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01444415"/>
        <c:axId val="501441503"/>
      </c:barChart>
      <c:catAx>
        <c:axId val="5014444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01441503"/>
        <c:crosses val="autoZero"/>
        <c:auto val="1"/>
        <c:lblAlgn val="ctr"/>
        <c:lblOffset val="100"/>
        <c:noMultiLvlLbl val="0"/>
      </c:catAx>
      <c:valAx>
        <c:axId val="50144150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014444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dirty="0"/>
              <a:t>Gene signature- MDSC Cluster 3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'CLUSTER 3'!$G$20:$G$33</c:f>
              <c:strCache>
                <c:ptCount val="14"/>
                <c:pt idx="0">
                  <c:v>IL10</c:v>
                </c:pt>
                <c:pt idx="1">
                  <c:v>IL18BP</c:v>
                </c:pt>
                <c:pt idx="2">
                  <c:v>IL13RA1</c:v>
                </c:pt>
                <c:pt idx="3">
                  <c:v>IL10RB</c:v>
                </c:pt>
                <c:pt idx="4">
                  <c:v>SIL1</c:v>
                </c:pt>
                <c:pt idx="5">
                  <c:v>IL18</c:v>
                </c:pt>
                <c:pt idx="6">
                  <c:v>STAT2</c:v>
                </c:pt>
                <c:pt idx="7">
                  <c:v>STAT6</c:v>
                </c:pt>
                <c:pt idx="8">
                  <c:v>CSF1R</c:v>
                </c:pt>
                <c:pt idx="9">
                  <c:v>CSF2RA</c:v>
                </c:pt>
                <c:pt idx="10">
                  <c:v>CSF3R</c:v>
                </c:pt>
                <c:pt idx="11">
                  <c:v>CSF2RB</c:v>
                </c:pt>
                <c:pt idx="12">
                  <c:v>SOD2</c:v>
                </c:pt>
                <c:pt idx="13">
                  <c:v>CD84</c:v>
                </c:pt>
              </c:strCache>
            </c:strRef>
          </c:cat>
          <c:val>
            <c:numRef>
              <c:f>'CLUSTER 3'!$H$20:$H$33</c:f>
              <c:numCache>
                <c:formatCode>General</c:formatCode>
                <c:ptCount val="14"/>
                <c:pt idx="0">
                  <c:v>0.54267076558495397</c:v>
                </c:pt>
                <c:pt idx="1">
                  <c:v>0.73019662652073003</c:v>
                </c:pt>
                <c:pt idx="2">
                  <c:v>0.67122137618290301</c:v>
                </c:pt>
                <c:pt idx="3">
                  <c:v>0.65358134604602902</c:v>
                </c:pt>
                <c:pt idx="4">
                  <c:v>0.33053367493931801</c:v>
                </c:pt>
                <c:pt idx="5">
                  <c:v>0.33280235064761199</c:v>
                </c:pt>
                <c:pt idx="6">
                  <c:v>0.44463290064337602</c:v>
                </c:pt>
                <c:pt idx="7">
                  <c:v>0.42184946534094497</c:v>
                </c:pt>
                <c:pt idx="8">
                  <c:v>1.8206070065194899</c:v>
                </c:pt>
                <c:pt idx="9">
                  <c:v>0.33699665076012503</c:v>
                </c:pt>
                <c:pt idx="10">
                  <c:v>0.172813225477328</c:v>
                </c:pt>
                <c:pt idx="11">
                  <c:v>0.309295586041824</c:v>
                </c:pt>
                <c:pt idx="12">
                  <c:v>1.26219610288878</c:v>
                </c:pt>
                <c:pt idx="13">
                  <c:v>0.872316240058718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87-4C56-BA9F-7730FD8198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95573871"/>
        <c:axId val="595577199"/>
      </c:barChart>
      <c:catAx>
        <c:axId val="59557387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95577199"/>
        <c:crosses val="autoZero"/>
        <c:auto val="1"/>
        <c:lblAlgn val="ctr"/>
        <c:lblOffset val="100"/>
        <c:noMultiLvlLbl val="0"/>
      </c:catAx>
      <c:valAx>
        <c:axId val="59557719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95573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1800" dirty="0"/>
              <a:t>Gene Signature- MDSC Cluster 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'Cluster 9'!$M$3:$M$15</c:f>
              <c:strCache>
                <c:ptCount val="13"/>
                <c:pt idx="0">
                  <c:v>AZU1</c:v>
                </c:pt>
                <c:pt idx="1">
                  <c:v>MPO</c:v>
                </c:pt>
                <c:pt idx="2">
                  <c:v>NEAT1</c:v>
                </c:pt>
                <c:pt idx="3">
                  <c:v>CSF3R</c:v>
                </c:pt>
                <c:pt idx="4">
                  <c:v>VCAN</c:v>
                </c:pt>
                <c:pt idx="5">
                  <c:v>THBS1</c:v>
                </c:pt>
                <c:pt idx="6">
                  <c:v>CD163</c:v>
                </c:pt>
                <c:pt idx="7">
                  <c:v>FOS</c:v>
                </c:pt>
                <c:pt idx="8">
                  <c:v>ELANE</c:v>
                </c:pt>
                <c:pt idx="9">
                  <c:v>PRTN3</c:v>
                </c:pt>
                <c:pt idx="10">
                  <c:v>CD36</c:v>
                </c:pt>
                <c:pt idx="11">
                  <c:v>LYZ</c:v>
                </c:pt>
                <c:pt idx="12">
                  <c:v>CCL2</c:v>
                </c:pt>
              </c:strCache>
            </c:strRef>
          </c:cat>
          <c:val>
            <c:numRef>
              <c:f>'Cluster 9'!$N$3:$N$15</c:f>
              <c:numCache>
                <c:formatCode>General</c:formatCode>
                <c:ptCount val="13"/>
                <c:pt idx="0">
                  <c:v>4.2304665886690804</c:v>
                </c:pt>
                <c:pt idx="1">
                  <c:v>3.41297786266251</c:v>
                </c:pt>
                <c:pt idx="2">
                  <c:v>2.9991327521922502</c:v>
                </c:pt>
                <c:pt idx="3">
                  <c:v>2.8743208256389599</c:v>
                </c:pt>
                <c:pt idx="4">
                  <c:v>2.7001424539833998</c:v>
                </c:pt>
                <c:pt idx="5">
                  <c:v>2.5970050703962202</c:v>
                </c:pt>
                <c:pt idx="6">
                  <c:v>2.1099173562209801</c:v>
                </c:pt>
                <c:pt idx="7">
                  <c:v>2.1099173562209801</c:v>
                </c:pt>
                <c:pt idx="8">
                  <c:v>1.88647362541229</c:v>
                </c:pt>
                <c:pt idx="9">
                  <c:v>1.84531993725921</c:v>
                </c:pt>
                <c:pt idx="10">
                  <c:v>1.7531127796516399</c:v>
                </c:pt>
                <c:pt idx="11">
                  <c:v>1.3644968278481</c:v>
                </c:pt>
                <c:pt idx="12">
                  <c:v>0.91055063276468196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83-42C3-8AD3-28AF04AAE0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683856"/>
        <c:axId val="1963162880"/>
      </c:barChart>
      <c:catAx>
        <c:axId val="676838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963162880"/>
        <c:crosses val="autoZero"/>
        <c:auto val="1"/>
        <c:lblAlgn val="ctr"/>
        <c:lblOffset val="100"/>
        <c:noMultiLvlLbl val="0"/>
      </c:catAx>
      <c:valAx>
        <c:axId val="19631628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7683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0A0C8-4D7E-5113-3FB3-FC9008B3F2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5352A7-E555-EFD5-C33E-3515A1E664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B322F-04F2-BCBF-5155-362001E95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78EC-9C81-42EC-9C9D-0598D359728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37CC5-4BE7-5BD3-89CA-9D4E06B58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31CD51-AAAC-88C5-BD77-B2EA57B2F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C0DE2-5666-4EE9-B44E-DEA611DE4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381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0B51D-702C-DCB3-95A8-84E7009EF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B3879-0522-963F-8D90-FCADD1BB2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4EA323-87F7-7BE6-C6FF-8F9AA9DDE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78EC-9C81-42EC-9C9D-0598D359728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A7D641-3F8A-1CEB-DDA9-F9369FBF4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7EAE3B-291C-B0CB-CCD2-45F88AD49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C0DE2-5666-4EE9-B44E-DEA611DE4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34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7E132-A901-D660-8F63-71C6F2F69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216440-720D-D162-A7F7-F98C7705F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599CC-8B8B-AB24-5684-CC7B8B153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78EC-9C81-42EC-9C9D-0598D359728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0A2DC-A8AD-BAA7-2436-11A286328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F3A51-924E-34BE-5A81-DCA913611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C0DE2-5666-4EE9-B44E-DEA611DE4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3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4C91C-D3B7-9F2E-DDAD-04C9850EB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C2EF4-24FC-4A5D-93D5-E6F71A7FF7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BD6DB1-4996-8CF1-23CE-0AC23E02C5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949E16-5041-7592-B546-036AD566D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78EC-9C81-42EC-9C9D-0598D359728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9FD09F-BC7C-17C8-4315-0DD009CCF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DEAA3B-9497-72A8-F614-5CEA8CF33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C0DE2-5666-4EE9-B44E-DEA611DE4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326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B28A9-FC8F-9BEF-63C6-7ED066AEC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7269CC-5402-4EF2-6007-64CE695A7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91AE6E-7424-2F8C-3EA0-3450024D0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F57475-C544-3795-D91D-5C2268B437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48C3CF-13C4-7B15-298F-16BFD9A3F8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E0EA93-7729-3335-3529-16FE7CCE3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78EC-9C81-42EC-9C9D-0598D359728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5A684A-0BEB-EFF4-6F08-821AF8CFC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DC7012-D61A-BA8A-7D1F-1AF8D882A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C0DE2-5666-4EE9-B44E-DEA611DE4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750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B6F33-C2E2-A6D1-997B-BC7756B8B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653B9-433C-96E2-65F7-C661B869D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78EC-9C81-42EC-9C9D-0598D359728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F77A82-A4E3-A100-3490-CCB1E1420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F3591C-C734-DD8F-33D6-19B88B68A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C0DE2-5666-4EE9-B44E-DEA611DE4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651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157785-BAEF-C3C1-D4D9-27A7B77E9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78EC-9C81-42EC-9C9D-0598D359728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F4A817-A88E-4F8F-15B9-FA6A0F221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55DC3-07AF-ACE1-9838-FE650BB5B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C0DE2-5666-4EE9-B44E-DEA611DE4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69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58533-E750-025A-7906-378B7082E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B9DD1-A31A-CF5F-573E-6110BDDC3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2CD1B-CD74-DE0E-A486-B8B6CA5D21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830628-4B47-F9A0-D28C-969EFD66B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78EC-9C81-42EC-9C9D-0598D359728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0F1B4-CB70-3065-1312-5B25841A6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7F450-2F72-A13E-69C6-9EDE4C675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C0DE2-5666-4EE9-B44E-DEA611DE4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33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1B6DF-FB76-8139-A9EB-118FBA3FB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F05DD6-FA87-8C01-49D7-858F629F4B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56126B-DBC6-6FA5-770D-19926DFAAC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A6B488-62F2-A990-6C34-5AFCCD593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78EC-9C81-42EC-9C9D-0598D359728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DA751B-295F-EB3A-43E2-FEACEA2BD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664AC7-892F-0160-B2FC-A919CE0A3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C0DE2-5666-4EE9-B44E-DEA611DE4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655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A5E7A-C305-B666-4B0D-8497BED70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C2AB5C-D5AE-A21E-2F8D-9F11F54498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1A687-153D-DA41-8439-D4B764FAF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78EC-9C81-42EC-9C9D-0598D359728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5B40A-D61E-DF6C-1767-132DA759D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BA368-ACB2-57A3-2D1C-2410DC142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C0DE2-5666-4EE9-B44E-DEA611DE4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172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6A2D41-350F-48BD-5D38-1658DEC8C4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C709FF-3F25-0ADB-5C88-8F0F90E0C3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449F0-2109-0064-4BEC-FBC7171EE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78EC-9C81-42EC-9C9D-0598D359728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CEC84-BF7F-3A63-5B67-F51101880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F041D-E8DB-AB10-DC30-0B9CC5FE3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C0DE2-5666-4EE9-B44E-DEA611DE4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276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51BD3D-2B81-AC77-07C8-7168335B9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FE34F2-7D3F-A474-4559-62B6521963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DFB71-1445-ADD5-E93E-2748083323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378EC-9C81-42EC-9C9D-0598D359728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A442D-6B92-7E94-3F17-AA43FCA5A5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0828E-3B3C-569E-5FD9-0E77F0FB9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C0DE2-5666-4EE9-B44E-DEA611DE4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472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264C827-F9F2-BE46-2E97-D7DE4A06AB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340319"/>
              </p:ext>
            </p:extLst>
          </p:nvPr>
        </p:nvGraphicFramePr>
        <p:xfrm>
          <a:off x="7358062" y="247386"/>
          <a:ext cx="4732339" cy="63632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5805">
                  <a:extLst>
                    <a:ext uri="{9D8B030D-6E8A-4147-A177-3AD203B41FA5}">
                      <a16:colId xmlns:a16="http://schemas.microsoft.com/office/drawing/2014/main" val="3336340878"/>
                    </a:ext>
                  </a:extLst>
                </a:gridCol>
                <a:gridCol w="1583267">
                  <a:extLst>
                    <a:ext uri="{9D8B030D-6E8A-4147-A177-3AD203B41FA5}">
                      <a16:colId xmlns:a16="http://schemas.microsoft.com/office/drawing/2014/main" val="843968747"/>
                    </a:ext>
                  </a:extLst>
                </a:gridCol>
                <a:gridCol w="1583267">
                  <a:extLst>
                    <a:ext uri="{9D8B030D-6E8A-4147-A177-3AD203B41FA5}">
                      <a16:colId xmlns:a16="http://schemas.microsoft.com/office/drawing/2014/main" val="935124620"/>
                    </a:ext>
                  </a:extLst>
                </a:gridCol>
              </a:tblGrid>
              <a:tr h="4894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 name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Log2 Fold change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144599163"/>
                  </a:ext>
                </a:extLst>
              </a:tr>
              <a:tr h="4894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IL13RA1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0.841106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4.1E-134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09046648"/>
                  </a:ext>
                </a:extLst>
              </a:tr>
              <a:tr h="4894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IL17RA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0.899835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3.44E-60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20684682"/>
                  </a:ext>
                </a:extLst>
              </a:tr>
              <a:tr h="4894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IL1B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0.755207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2.21E-40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19279381"/>
                  </a:ext>
                </a:extLst>
              </a:tr>
              <a:tr h="4894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IL10RB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0.531673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3.33E-19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98500296"/>
                  </a:ext>
                </a:extLst>
              </a:tr>
              <a:tr h="4894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IL18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0.288299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2.02E-16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25292294"/>
                  </a:ext>
                </a:extLst>
              </a:tr>
              <a:tr h="4894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STAT2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0.483659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1.36E-16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43550563"/>
                  </a:ext>
                </a:extLst>
              </a:tr>
              <a:tr h="4894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STAT1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0.598595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1.36E-06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89064755"/>
                  </a:ext>
                </a:extLst>
              </a:tr>
              <a:tr h="4894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0.485887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1.7E-06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34921656"/>
                  </a:ext>
                </a:extLst>
              </a:tr>
              <a:tr h="4894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CSF1R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1.335669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8.3E-231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831381492"/>
                  </a:ext>
                </a:extLst>
              </a:tr>
              <a:tr h="4894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CSF3R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1.271881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5.2E-206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33786855"/>
                  </a:ext>
                </a:extLst>
              </a:tr>
              <a:tr h="4894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CSF2RA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0.448327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1.83E-56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1777009"/>
                  </a:ext>
                </a:extLst>
              </a:tr>
              <a:tr h="4894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CSF2RB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0.508742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1.69E-26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668602596"/>
                  </a:ext>
                </a:extLst>
              </a:tr>
            </a:tbl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FD3657A-625C-73BA-DD21-FA2967D13F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9552519"/>
              </p:ext>
            </p:extLst>
          </p:nvPr>
        </p:nvGraphicFramePr>
        <p:xfrm>
          <a:off x="2149414" y="406399"/>
          <a:ext cx="4749802" cy="604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A0E8BC9-62D0-91CB-3F9E-B698BC71E52B}"/>
              </a:ext>
            </a:extLst>
          </p:cNvPr>
          <p:cNvSpPr txBox="1"/>
          <p:nvPr/>
        </p:nvSpPr>
        <p:spPr>
          <a:xfrm>
            <a:off x="4029016" y="6266933"/>
            <a:ext cx="1644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Fold change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84D0E2-DFD1-25EB-4796-FF1035C64849}"/>
              </a:ext>
            </a:extLst>
          </p:cNvPr>
          <p:cNvSpPr txBox="1"/>
          <p:nvPr/>
        </p:nvSpPr>
        <p:spPr>
          <a:xfrm rot="16200000">
            <a:off x="1175154" y="2756944"/>
            <a:ext cx="1635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 name</a:t>
            </a:r>
          </a:p>
        </p:txBody>
      </p:sp>
    </p:spTree>
    <p:extLst>
      <p:ext uri="{BB962C8B-B14F-4D97-AF65-F5344CB8AC3E}">
        <p14:creationId xmlns:p14="http://schemas.microsoft.com/office/powerpoint/2010/main" val="2895312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0445EC1-1A6F-7D9B-6F42-80054508A3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11686"/>
              </p:ext>
            </p:extLst>
          </p:nvPr>
        </p:nvGraphicFramePr>
        <p:xfrm>
          <a:off x="8324971" y="32190"/>
          <a:ext cx="3709359" cy="68258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36453">
                  <a:extLst>
                    <a:ext uri="{9D8B030D-6E8A-4147-A177-3AD203B41FA5}">
                      <a16:colId xmlns:a16="http://schemas.microsoft.com/office/drawing/2014/main" val="3692023919"/>
                    </a:ext>
                  </a:extLst>
                </a:gridCol>
                <a:gridCol w="1236453">
                  <a:extLst>
                    <a:ext uri="{9D8B030D-6E8A-4147-A177-3AD203B41FA5}">
                      <a16:colId xmlns:a16="http://schemas.microsoft.com/office/drawing/2014/main" val="3289276946"/>
                    </a:ext>
                  </a:extLst>
                </a:gridCol>
                <a:gridCol w="1236453">
                  <a:extLst>
                    <a:ext uri="{9D8B030D-6E8A-4147-A177-3AD203B41FA5}">
                      <a16:colId xmlns:a16="http://schemas.microsoft.com/office/drawing/2014/main" val="4044000715"/>
                    </a:ext>
                  </a:extLst>
                </a:gridCol>
              </a:tblGrid>
              <a:tr h="4522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 name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Log2 Fold change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44599766"/>
                  </a:ext>
                </a:extLst>
              </a:tr>
              <a:tr h="4522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IL10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0.542671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1.12E-94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32731178"/>
                  </a:ext>
                </a:extLst>
              </a:tr>
              <a:tr h="4522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IL18BP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0.730197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3.32E-69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28405399"/>
                  </a:ext>
                </a:extLst>
              </a:tr>
              <a:tr h="4522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IL13RA1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0.671221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8.35E-65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57917751"/>
                  </a:ext>
                </a:extLst>
              </a:tr>
              <a:tr h="4522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IL10RB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0.653581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1.43E-26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83567278"/>
                  </a:ext>
                </a:extLst>
              </a:tr>
              <a:tr h="4522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SIL1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0.330534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2.51E-05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54310301"/>
                  </a:ext>
                </a:extLst>
              </a:tr>
              <a:tr h="4522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IL18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0.332802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2.79E-05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620273932"/>
                  </a:ext>
                </a:extLst>
              </a:tr>
              <a:tr h="4522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0.444633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1.21E-09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777128043"/>
                  </a:ext>
                </a:extLst>
              </a:tr>
              <a:tr h="4522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0.421849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1.74E-06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45521274"/>
                  </a:ext>
                </a:extLst>
              </a:tr>
              <a:tr h="4522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CSF1R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1.820607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50075725"/>
                  </a:ext>
                </a:extLst>
              </a:tr>
              <a:tr h="4522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CSF2RA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0.336997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8.35E-26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95351521"/>
                  </a:ext>
                </a:extLst>
              </a:tr>
              <a:tr h="4522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CSF3R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0.172813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4.63E-20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74852726"/>
                  </a:ext>
                </a:extLst>
              </a:tr>
              <a:tr h="4522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CSF2RB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0.309296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1.09E-11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16542217"/>
                  </a:ext>
                </a:extLst>
              </a:tr>
              <a:tr h="4522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SOD2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1.262196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1.19E-28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36914620"/>
                  </a:ext>
                </a:extLst>
              </a:tr>
              <a:tr h="4522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CD84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0.872316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7.03E-36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24094643"/>
                  </a:ext>
                </a:extLst>
              </a:tr>
            </a:tbl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12F7673-7CE0-6E68-B9E8-22B05C9FD2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9678025"/>
              </p:ext>
            </p:extLst>
          </p:nvPr>
        </p:nvGraphicFramePr>
        <p:xfrm>
          <a:off x="1447800" y="215900"/>
          <a:ext cx="5194300" cy="612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BACE6A9-4EEE-7815-FECD-27E098DBC786}"/>
              </a:ext>
            </a:extLst>
          </p:cNvPr>
          <p:cNvSpPr txBox="1"/>
          <p:nvPr/>
        </p:nvSpPr>
        <p:spPr>
          <a:xfrm>
            <a:off x="3701930" y="6272768"/>
            <a:ext cx="1644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Fold change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57A813-B4BC-D647-A0E2-085DA8E7A71D}"/>
              </a:ext>
            </a:extLst>
          </p:cNvPr>
          <p:cNvSpPr txBox="1"/>
          <p:nvPr/>
        </p:nvSpPr>
        <p:spPr>
          <a:xfrm rot="16200000">
            <a:off x="387730" y="2699793"/>
            <a:ext cx="1546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 name</a:t>
            </a:r>
          </a:p>
        </p:txBody>
      </p:sp>
    </p:spTree>
    <p:extLst>
      <p:ext uri="{BB962C8B-B14F-4D97-AF65-F5344CB8AC3E}">
        <p14:creationId xmlns:p14="http://schemas.microsoft.com/office/powerpoint/2010/main" val="1574195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58902A5-DFEB-7008-DE2F-357BBC114377}"/>
              </a:ext>
            </a:extLst>
          </p:cNvPr>
          <p:cNvSpPr txBox="1"/>
          <p:nvPr/>
        </p:nvSpPr>
        <p:spPr>
          <a:xfrm>
            <a:off x="2943165" y="6318335"/>
            <a:ext cx="1644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Fold change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B92992-EB85-B759-82F9-A533050BC8E2}"/>
              </a:ext>
            </a:extLst>
          </p:cNvPr>
          <p:cNvSpPr txBox="1"/>
          <p:nvPr/>
        </p:nvSpPr>
        <p:spPr>
          <a:xfrm rot="16200000">
            <a:off x="680491" y="2128295"/>
            <a:ext cx="1546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 name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9D961DD-4FF1-355D-5911-424A7B81C3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4042898"/>
              </p:ext>
            </p:extLst>
          </p:nvPr>
        </p:nvGraphicFramePr>
        <p:xfrm>
          <a:off x="1509037" y="-21427"/>
          <a:ext cx="6915151" cy="6215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2A04460-DD64-07D6-65BD-9F69512A01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821568"/>
              </p:ext>
            </p:extLst>
          </p:nvPr>
        </p:nvGraphicFramePr>
        <p:xfrm>
          <a:off x="8501974" y="0"/>
          <a:ext cx="3690026" cy="6498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1294">
                  <a:extLst>
                    <a:ext uri="{9D8B030D-6E8A-4147-A177-3AD203B41FA5}">
                      <a16:colId xmlns:a16="http://schemas.microsoft.com/office/drawing/2014/main" val="1397814124"/>
                    </a:ext>
                  </a:extLst>
                </a:gridCol>
                <a:gridCol w="1074366">
                  <a:extLst>
                    <a:ext uri="{9D8B030D-6E8A-4147-A177-3AD203B41FA5}">
                      <a16:colId xmlns:a16="http://schemas.microsoft.com/office/drawing/2014/main" val="685257545"/>
                    </a:ext>
                  </a:extLst>
                </a:gridCol>
                <a:gridCol w="1074366">
                  <a:extLst>
                    <a:ext uri="{9D8B030D-6E8A-4147-A177-3AD203B41FA5}">
                      <a16:colId xmlns:a16="http://schemas.microsoft.com/office/drawing/2014/main" val="4053120079"/>
                    </a:ext>
                  </a:extLst>
                </a:gridCol>
              </a:tblGrid>
              <a:tr h="8362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 Name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Fold change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65538657"/>
                  </a:ext>
                </a:extLst>
              </a:tr>
              <a:tr h="43552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AZU1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4.230467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9.2E-44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62243915"/>
                  </a:ext>
                </a:extLst>
              </a:tr>
              <a:tr h="43552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MPO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3.412978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3.7E-38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97084625"/>
                  </a:ext>
                </a:extLst>
              </a:tr>
              <a:tr h="43552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NEAT1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2.999133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7.46E-84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52592668"/>
                  </a:ext>
                </a:extLst>
              </a:tr>
              <a:tr h="43552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CSF3R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2.874321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6.8E-100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67108838"/>
                  </a:ext>
                </a:extLst>
              </a:tr>
              <a:tr h="43552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VCAN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2.700142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9E-53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69688645"/>
                  </a:ext>
                </a:extLst>
              </a:tr>
              <a:tr h="43552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THBS1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2.597005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9.19E-28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0361747"/>
                  </a:ext>
                </a:extLst>
              </a:tr>
              <a:tr h="43552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CD163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2.109917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1.97E-31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86228949"/>
                  </a:ext>
                </a:extLst>
              </a:tr>
              <a:tr h="43552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2.109917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1.97E-31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77330803"/>
                  </a:ext>
                </a:extLst>
              </a:tr>
              <a:tr h="43552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ELANE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1.886474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3.21E-19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97694965"/>
                  </a:ext>
                </a:extLst>
              </a:tr>
              <a:tr h="43552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PRTN3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1.84532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2.37E-16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60923582"/>
                  </a:ext>
                </a:extLst>
              </a:tr>
              <a:tr h="43552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CD36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1.753113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5.68E-19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11095963"/>
                  </a:ext>
                </a:extLst>
              </a:tr>
              <a:tr h="43552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LYZ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1.364497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5.55E-36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30992011"/>
                  </a:ext>
                </a:extLst>
              </a:tr>
              <a:tr h="43552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CCL2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0.910551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2.61E-06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038329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2528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162</Words>
  <Application>Microsoft Office PowerPoint</Application>
  <PresentationFormat>Widescreen</PresentationFormat>
  <Paragraphs>135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>Mayo Clinic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Bhardwaj, Vaishali, Ph.D.</dc:creator>
  <cp:lastModifiedBy>Bhardwaj, Vaishali, Ph.D.</cp:lastModifiedBy>
  <cp:revision>3</cp:revision>
  <dcterms:created xsi:type="dcterms:W3CDTF">2023-01-22T06:48:30Z</dcterms:created>
  <dcterms:modified xsi:type="dcterms:W3CDTF">2024-01-24T21:53:58Z</dcterms:modified>
</cp:coreProperties>
</file>