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ata%20D\&#49892;&#54744;%20data\2019\experiments\&#54588;&#48512;&#44284;%20&#49892;&#54744;\&#54861;&#49340;%20&#49892;&#54744;\MTT\BG%20MTT%20&#51221;&#47532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ata%20D\&#49892;&#54744;%20data\2019\experiments\&#54588;&#48512;&#44284;%20&#49892;&#54744;\&#54861;&#49340;%20&#49892;&#54744;\ELISA\ELISA%20&#44208;&#44284;-%20without%20LP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ata%20D\&#49892;&#54744;%20data\2019\experiments\&#54588;&#48512;&#44284;%20&#49892;&#54744;\&#54861;&#49340;%20&#49892;&#54744;\ELISA\ELISA%20&#44208;&#44284;-%20without%20LP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ata%20D\&#49892;&#54744;%20data\2019\experiments\&#54588;&#48512;&#44284;%20&#49892;&#54744;\&#54861;&#49340;%20&#49892;&#54744;\ELISA\ELISA%20&#44208;&#44284;-%20without%20LP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ata%20D\&#49892;&#54744;%20data\2019\experiments\&#54588;&#48512;&#44284;%20&#49892;&#54744;\&#54861;&#49340;%20&#49892;&#54744;\ELISA\ELISA%20&#44208;&#44284;-%20without%20LP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통계처리!$U$52</c:f>
              <c:strCache>
                <c:ptCount val="1"/>
                <c:pt idx="0">
                  <c:v>sebocyte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통계처리!$G$7:$G$12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3.2897652408033409</c:v>
                  </c:pt>
                  <c:pt idx="2">
                    <c:v>6.272416494197655</c:v>
                  </c:pt>
                  <c:pt idx="3">
                    <c:v>9.2563015568364602</c:v>
                  </c:pt>
                  <c:pt idx="4">
                    <c:v>5.0583865228565354</c:v>
                  </c:pt>
                  <c:pt idx="5">
                    <c:v>17.050953771011791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통계처리!$T$53:$T$58</c:f>
              <c:strCache>
                <c:ptCount val="6"/>
                <c:pt idx="0">
                  <c:v>control</c:v>
                </c:pt>
                <c:pt idx="1">
                  <c:v>0.1% DMSO</c:v>
                </c:pt>
                <c:pt idx="2">
                  <c:v>50ug/ml</c:v>
                </c:pt>
                <c:pt idx="3">
                  <c:v>100 ug/ml</c:v>
                </c:pt>
                <c:pt idx="4">
                  <c:v>250 ug/ml</c:v>
                </c:pt>
                <c:pt idx="5">
                  <c:v>500 ug/ml</c:v>
                </c:pt>
              </c:strCache>
            </c:strRef>
          </c:cat>
          <c:val>
            <c:numRef>
              <c:f>통계처리!$U$53:$U$58</c:f>
              <c:numCache>
                <c:formatCode>General</c:formatCode>
                <c:ptCount val="6"/>
                <c:pt idx="0">
                  <c:v>100</c:v>
                </c:pt>
                <c:pt idx="1">
                  <c:v>100.57641118618898</c:v>
                </c:pt>
                <c:pt idx="2">
                  <c:v>93.860135111916804</c:v>
                </c:pt>
                <c:pt idx="3">
                  <c:v>75.522646921422378</c:v>
                </c:pt>
                <c:pt idx="4">
                  <c:v>69.971879970079002</c:v>
                </c:pt>
                <c:pt idx="5">
                  <c:v>53.201256581778011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2A-4A89-87C6-CB2D7012C056}"/>
            </c:ext>
          </c:extLst>
        </c:ser>
        <c:ser>
          <c:idx val="1"/>
          <c:order val="1"/>
          <c:tx>
            <c:strRef>
              <c:f>통계처리!$V$52</c:f>
              <c:strCache>
                <c:ptCount val="1"/>
                <c:pt idx="0">
                  <c:v>ORS cell</c:v>
                </c:pt>
              </c:strCache>
            </c:strRef>
          </c:tx>
          <c:spPr>
            <a:solidFill>
              <a:schemeClr val="tx1">
                <a:lumMod val="85000"/>
                <a:lumOff val="15000"/>
              </a:schemeClr>
            </a:solidFill>
          </c:spPr>
          <c:invertIfNegative val="0"/>
          <c:errBars>
            <c:errBarType val="plus"/>
            <c:errValType val="cust"/>
            <c:noEndCap val="0"/>
            <c:plus>
              <c:numLit>
                <c:formatCode>General</c:formatCode>
                <c:ptCount val="1"/>
                <c:pt idx="0">
                  <c:v>1</c:v>
                </c:pt>
              </c:numLit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통계처리!$T$53:$T$58</c:f>
              <c:strCache>
                <c:ptCount val="6"/>
                <c:pt idx="0">
                  <c:v>control</c:v>
                </c:pt>
                <c:pt idx="1">
                  <c:v>0.1% DMSO</c:v>
                </c:pt>
                <c:pt idx="2">
                  <c:v>50ug/ml</c:v>
                </c:pt>
                <c:pt idx="3">
                  <c:v>100 ug/ml</c:v>
                </c:pt>
                <c:pt idx="4">
                  <c:v>250 ug/ml</c:v>
                </c:pt>
                <c:pt idx="5">
                  <c:v>500 ug/ml</c:v>
                </c:pt>
              </c:strCache>
            </c:strRef>
          </c:cat>
          <c:val>
            <c:numRef>
              <c:f>통계처리!$V$53:$V$58</c:f>
              <c:numCache>
                <c:formatCode>General</c:formatCode>
                <c:ptCount val="6"/>
                <c:pt idx="0">
                  <c:v>100</c:v>
                </c:pt>
                <c:pt idx="1">
                  <c:v>100.56309362962509</c:v>
                </c:pt>
                <c:pt idx="2">
                  <c:v>98.392441673420919</c:v>
                </c:pt>
                <c:pt idx="3">
                  <c:v>80.557895747125613</c:v>
                </c:pt>
                <c:pt idx="4">
                  <c:v>69.8642497190379</c:v>
                </c:pt>
                <c:pt idx="5">
                  <c:v>54.812804913595947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2A-4A89-87C6-CB2D7012C0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6375808"/>
        <c:axId val="159052864"/>
      </c:barChart>
      <c:catAx>
        <c:axId val="17637580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9052864"/>
        <c:crosses val="autoZero"/>
        <c:auto val="1"/>
        <c:lblAlgn val="ctr"/>
        <c:lblOffset val="100"/>
        <c:noMultiLvlLbl val="0"/>
      </c:catAx>
      <c:valAx>
        <c:axId val="15905286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76375808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'IL-6 2sample 평균'!$D$23</c:f>
              <c:strCache>
                <c:ptCount val="1"/>
                <c:pt idx="0">
                  <c:v>sebocytes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'IL-6 2sample 평균'!$G$6:$G$9</c:f>
                <c:numCache>
                  <c:formatCode>General</c:formatCode>
                  <c:ptCount val="4"/>
                  <c:pt idx="0">
                    <c:v>1.3082707345298139</c:v>
                  </c:pt>
                  <c:pt idx="1">
                    <c:v>1.2072554800745907</c:v>
                  </c:pt>
                  <c:pt idx="2">
                    <c:v>1.4076434645223981</c:v>
                  </c:pt>
                  <c:pt idx="3">
                    <c:v>0.33343246592536208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'IL-6 2sample 평균'!$C$24:$C$27</c:f>
              <c:strCache>
                <c:ptCount val="4"/>
                <c:pt idx="0">
                  <c:v>control</c:v>
                </c:pt>
                <c:pt idx="1">
                  <c:v>0.1% DMSO</c:v>
                </c:pt>
                <c:pt idx="2">
                  <c:v>LPS</c:v>
                </c:pt>
                <c:pt idx="3">
                  <c:v> Red ginseng (water)</c:v>
                </c:pt>
              </c:strCache>
            </c:strRef>
          </c:cat>
          <c:val>
            <c:numRef>
              <c:f>'IL-6 2sample 평균'!$D$24:$D$27</c:f>
              <c:numCache>
                <c:formatCode>General</c:formatCode>
                <c:ptCount val="4"/>
                <c:pt idx="0">
                  <c:v>26.741579558652727</c:v>
                </c:pt>
                <c:pt idx="1">
                  <c:v>26.5075493612079</c:v>
                </c:pt>
                <c:pt idx="2">
                  <c:v>72.254355400696866</c:v>
                </c:pt>
                <c:pt idx="3">
                  <c:v>25.08594657375145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02-401C-8CFE-CB478C53ECB7}"/>
            </c:ext>
          </c:extLst>
        </c:ser>
        <c:ser>
          <c:idx val="1"/>
          <c:order val="1"/>
          <c:tx>
            <c:strRef>
              <c:f>'IL-6 2sample 평균'!$E$23</c:f>
              <c:strCache>
                <c:ptCount val="1"/>
                <c:pt idx="0">
                  <c:v>ORS</c:v>
                </c:pt>
              </c:strCache>
            </c:strRef>
          </c:tx>
          <c:spPr>
            <a:solidFill>
              <a:schemeClr val="tx1">
                <a:lumMod val="85000"/>
                <a:lumOff val="15000"/>
              </a:schemeClr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'IL-6 2sample 평균'!$G$12:$G$15</c:f>
                <c:numCache>
                  <c:formatCode>General</c:formatCode>
                  <c:ptCount val="4"/>
                  <c:pt idx="0">
                    <c:v>1.0586070162014622</c:v>
                  </c:pt>
                  <c:pt idx="1">
                    <c:v>1.0545007050447488</c:v>
                  </c:pt>
                  <c:pt idx="2">
                    <c:v>1.0627133273581704</c:v>
                  </c:pt>
                  <c:pt idx="3">
                    <c:v>1.619529120208915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'IL-6 2sample 평균'!$C$24:$C$27</c:f>
              <c:strCache>
                <c:ptCount val="4"/>
                <c:pt idx="0">
                  <c:v>control</c:v>
                </c:pt>
                <c:pt idx="1">
                  <c:v>0.1% DMSO</c:v>
                </c:pt>
                <c:pt idx="2">
                  <c:v>LPS</c:v>
                </c:pt>
                <c:pt idx="3">
                  <c:v> Red ginseng (water)</c:v>
                </c:pt>
              </c:strCache>
            </c:strRef>
          </c:cat>
          <c:val>
            <c:numRef>
              <c:f>'IL-6 2sample 평균'!$E$24:$E$27</c:f>
              <c:numCache>
                <c:formatCode>General</c:formatCode>
                <c:ptCount val="4"/>
                <c:pt idx="0">
                  <c:v>39.626596980255513</c:v>
                </c:pt>
                <c:pt idx="1">
                  <c:v>39.623693379790936</c:v>
                </c:pt>
                <c:pt idx="2">
                  <c:v>72.242740998838542</c:v>
                </c:pt>
                <c:pt idx="3">
                  <c:v>39.177700348432055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02-401C-8CFE-CB478C53EC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4221696"/>
        <c:axId val="177204608"/>
      </c:barChart>
      <c:catAx>
        <c:axId val="1842216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7204608"/>
        <c:crosses val="autoZero"/>
        <c:auto val="1"/>
        <c:lblAlgn val="ctr"/>
        <c:lblOffset val="100"/>
        <c:noMultiLvlLbl val="0"/>
      </c:catAx>
      <c:valAx>
        <c:axId val="1772046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84221696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'IL-8 2 sample 평균'!$D$19</c:f>
              <c:strCache>
                <c:ptCount val="1"/>
                <c:pt idx="0">
                  <c:v>sebocytes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'IL-8 2 sample 평균'!$G$6:$G$9</c:f>
                <c:numCache>
                  <c:formatCode>General</c:formatCode>
                  <c:ptCount val="4"/>
                  <c:pt idx="0">
                    <c:v>8.227033680240007</c:v>
                  </c:pt>
                  <c:pt idx="1">
                    <c:v>7.2616792050548806</c:v>
                  </c:pt>
                  <c:pt idx="2">
                    <c:v>1.5925274463244852</c:v>
                  </c:pt>
                  <c:pt idx="3">
                    <c:v>17.646925756568631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'IL-8 2 sample 평균'!$C$20:$C$23</c:f>
              <c:strCache>
                <c:ptCount val="4"/>
                <c:pt idx="0">
                  <c:v>control</c:v>
                </c:pt>
                <c:pt idx="1">
                  <c:v>0.1% DMSO</c:v>
                </c:pt>
                <c:pt idx="2">
                  <c:v>LPS</c:v>
                </c:pt>
                <c:pt idx="3">
                  <c:v> Red ginseng (water)</c:v>
                </c:pt>
              </c:strCache>
            </c:strRef>
          </c:cat>
          <c:val>
            <c:numRef>
              <c:f>'IL-8 2 sample 평균'!$D$20:$D$23</c:f>
              <c:numCache>
                <c:formatCode>General</c:formatCode>
                <c:ptCount val="4"/>
                <c:pt idx="0">
                  <c:v>12.956521739130444</c:v>
                </c:pt>
                <c:pt idx="1">
                  <c:v>12.126086956521737</c:v>
                </c:pt>
                <c:pt idx="2">
                  <c:v>105.34347826086957</c:v>
                </c:pt>
                <c:pt idx="3">
                  <c:v>17.843478260869567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24-43A2-9C87-DF5F2FFA97BB}"/>
            </c:ext>
          </c:extLst>
        </c:ser>
        <c:ser>
          <c:idx val="1"/>
          <c:order val="1"/>
          <c:tx>
            <c:strRef>
              <c:f>'IL-8 2 sample 평균'!$E$19</c:f>
              <c:strCache>
                <c:ptCount val="1"/>
                <c:pt idx="0">
                  <c:v>ORS</c:v>
                </c:pt>
              </c:strCache>
            </c:strRef>
          </c:tx>
          <c:spPr>
            <a:solidFill>
              <a:schemeClr val="tx1">
                <a:lumMod val="85000"/>
                <a:lumOff val="15000"/>
              </a:schemeClr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'IL-8 2 sample 평균'!$G$12:$G$15</c:f>
                <c:numCache>
                  <c:formatCode>General</c:formatCode>
                  <c:ptCount val="4"/>
                  <c:pt idx="0">
                    <c:v>6.5976137062014306</c:v>
                  </c:pt>
                  <c:pt idx="1">
                    <c:v>6.9173489463901427</c:v>
                  </c:pt>
                  <c:pt idx="2">
                    <c:v>42.180456686432422</c:v>
                  </c:pt>
                  <c:pt idx="3">
                    <c:v>20.825831894598547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'IL-8 2 sample 평균'!$C$20:$C$23</c:f>
              <c:strCache>
                <c:ptCount val="4"/>
                <c:pt idx="0">
                  <c:v>control</c:v>
                </c:pt>
                <c:pt idx="1">
                  <c:v>0.1% DMSO</c:v>
                </c:pt>
                <c:pt idx="2">
                  <c:v>LPS</c:v>
                </c:pt>
                <c:pt idx="3">
                  <c:v> Red ginseng (water)</c:v>
                </c:pt>
              </c:strCache>
            </c:strRef>
          </c:cat>
          <c:val>
            <c:numRef>
              <c:f>'IL-8 2 sample 평균'!$E$20:$E$23</c:f>
              <c:numCache>
                <c:formatCode>General</c:formatCode>
                <c:ptCount val="4"/>
                <c:pt idx="0">
                  <c:v>60.934782608695656</c:v>
                </c:pt>
                <c:pt idx="1">
                  <c:v>60.247826086956508</c:v>
                </c:pt>
                <c:pt idx="2">
                  <c:v>162.15652173913043</c:v>
                </c:pt>
                <c:pt idx="3">
                  <c:v>49.186956521739134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524-43A2-9C87-DF5F2FFA97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4222208"/>
        <c:axId val="177206336"/>
      </c:barChart>
      <c:catAx>
        <c:axId val="18422220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7206336"/>
        <c:crosses val="autoZero"/>
        <c:auto val="1"/>
        <c:lblAlgn val="ctr"/>
        <c:lblOffset val="100"/>
        <c:noMultiLvlLbl val="0"/>
      </c:catAx>
      <c:valAx>
        <c:axId val="1772063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84222208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'IL-1b 2sapme 평균'!$D$17</c:f>
              <c:strCache>
                <c:ptCount val="1"/>
                <c:pt idx="0">
                  <c:v>sebocytes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'IL-1b 2sapme 평균'!$G$6:$G$9</c:f>
                <c:numCache>
                  <c:formatCode>General</c:formatCode>
                  <c:ptCount val="4"/>
                  <c:pt idx="0">
                    <c:v>0.44194173824159283</c:v>
                  </c:pt>
                  <c:pt idx="1">
                    <c:v>8.8388347648319071E-2</c:v>
                  </c:pt>
                  <c:pt idx="2">
                    <c:v>0.85442069393374409</c:v>
                  </c:pt>
                  <c:pt idx="3">
                    <c:v>0.67469772038216835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'IL-1b 2sapme 평균'!$C$18:$C$21</c:f>
              <c:strCache>
                <c:ptCount val="4"/>
                <c:pt idx="0">
                  <c:v>control</c:v>
                </c:pt>
                <c:pt idx="1">
                  <c:v>0.1% DMSO</c:v>
                </c:pt>
                <c:pt idx="2">
                  <c:v>LPS</c:v>
                </c:pt>
                <c:pt idx="3">
                  <c:v> Red ginseng (water)</c:v>
                </c:pt>
              </c:strCache>
            </c:strRef>
          </c:cat>
          <c:val>
            <c:numRef>
              <c:f>'IL-1b 2sapme 평균'!$D$18:$D$21</c:f>
              <c:numCache>
                <c:formatCode>General</c:formatCode>
                <c:ptCount val="4"/>
                <c:pt idx="0">
                  <c:v>6.8375000000000004</c:v>
                </c:pt>
                <c:pt idx="1">
                  <c:v>6.5666666666666664</c:v>
                </c:pt>
                <c:pt idx="2">
                  <c:v>24.94583333333334</c:v>
                </c:pt>
                <c:pt idx="3">
                  <c:v>3.5520833333333357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04-4FED-B869-298403B9FCE0}"/>
            </c:ext>
          </c:extLst>
        </c:ser>
        <c:ser>
          <c:idx val="1"/>
          <c:order val="1"/>
          <c:tx>
            <c:strRef>
              <c:f>'IL-1b 2sapme 평균'!$E$17</c:f>
              <c:strCache>
                <c:ptCount val="1"/>
                <c:pt idx="0">
                  <c:v>ORS</c:v>
                </c:pt>
              </c:strCache>
            </c:strRef>
          </c:tx>
          <c:spPr>
            <a:solidFill>
              <a:schemeClr val="tx1">
                <a:lumMod val="85000"/>
                <a:lumOff val="15000"/>
              </a:schemeClr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'IL-1b 2sapme 평균'!$G$12:$G$15</c:f>
                <c:numCache>
                  <c:formatCode>General</c:formatCode>
                  <c:ptCount val="4"/>
                  <c:pt idx="0">
                    <c:v>0.5155986946151917</c:v>
                  </c:pt>
                  <c:pt idx="1">
                    <c:v>0.91825672279086101</c:v>
                  </c:pt>
                  <c:pt idx="2">
                    <c:v>0.31426968052730309</c:v>
                  </c:pt>
                  <c:pt idx="3">
                    <c:v>0.24061272415375382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'IL-1b 2sapme 평균'!$C$18:$C$21</c:f>
              <c:strCache>
                <c:ptCount val="4"/>
                <c:pt idx="0">
                  <c:v>control</c:v>
                </c:pt>
                <c:pt idx="1">
                  <c:v>0.1% DMSO</c:v>
                </c:pt>
                <c:pt idx="2">
                  <c:v>LPS</c:v>
                </c:pt>
                <c:pt idx="3">
                  <c:v> Red ginseng (water)</c:v>
                </c:pt>
              </c:strCache>
            </c:strRef>
          </c:cat>
          <c:val>
            <c:numRef>
              <c:f>'IL-1b 2sapme 평균'!$E$18:$E$21</c:f>
              <c:numCache>
                <c:formatCode>General</c:formatCode>
                <c:ptCount val="4"/>
                <c:pt idx="0">
                  <c:v>9.4409722222222268</c:v>
                </c:pt>
                <c:pt idx="1">
                  <c:v>9.0937500000000018</c:v>
                </c:pt>
                <c:pt idx="2">
                  <c:v>33.881944444444485</c:v>
                </c:pt>
                <c:pt idx="3">
                  <c:v>7.8715277777777786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D04-4FED-B869-298403B9FC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4223232"/>
        <c:axId val="177208064"/>
      </c:barChart>
      <c:catAx>
        <c:axId val="18422323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7208064"/>
        <c:crosses val="autoZero"/>
        <c:auto val="1"/>
        <c:lblAlgn val="ctr"/>
        <c:lblOffset val="100"/>
        <c:noMultiLvlLbl val="0"/>
      </c:catAx>
      <c:valAx>
        <c:axId val="17720806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84223232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'TNF 2sample 평균'!$D$18</c:f>
              <c:strCache>
                <c:ptCount val="1"/>
                <c:pt idx="0">
                  <c:v>sebocytes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'TNF 2sample 평균'!$G$6:$G$9</c:f>
                <c:numCache>
                  <c:formatCode>General</c:formatCode>
                  <c:ptCount val="4"/>
                  <c:pt idx="0">
                    <c:v>1.8856180831641258</c:v>
                  </c:pt>
                  <c:pt idx="1">
                    <c:v>1.7224395951980023</c:v>
                  </c:pt>
                  <c:pt idx="2">
                    <c:v>17.967764619381246</c:v>
                  </c:pt>
                  <c:pt idx="3">
                    <c:v>1.5229992210171781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'TNF 2sample 평균'!$C$19:$C$22</c:f>
              <c:strCache>
                <c:ptCount val="4"/>
                <c:pt idx="0">
                  <c:v>control</c:v>
                </c:pt>
                <c:pt idx="1">
                  <c:v>0.1% DMSO</c:v>
                </c:pt>
                <c:pt idx="2">
                  <c:v>LPS</c:v>
                </c:pt>
                <c:pt idx="3">
                  <c:v> Red ginseng (water)</c:v>
                </c:pt>
              </c:strCache>
            </c:strRef>
          </c:cat>
          <c:val>
            <c:numRef>
              <c:f>'TNF 2sample 평균'!$D$19:$D$22</c:f>
              <c:numCache>
                <c:formatCode>General</c:formatCode>
                <c:ptCount val="4"/>
                <c:pt idx="0">
                  <c:v>2.4615384615384608</c:v>
                </c:pt>
                <c:pt idx="1">
                  <c:v>2.3461538461538476</c:v>
                </c:pt>
                <c:pt idx="2">
                  <c:v>33.089743589743591</c:v>
                </c:pt>
                <c:pt idx="3">
                  <c:v>1.9230769230769249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F8-4E01-9EFE-E5DCEB2D97FB}"/>
            </c:ext>
          </c:extLst>
        </c:ser>
        <c:ser>
          <c:idx val="1"/>
          <c:order val="1"/>
          <c:tx>
            <c:strRef>
              <c:f>'TNF 2sample 평균'!$E$18</c:f>
              <c:strCache>
                <c:ptCount val="1"/>
                <c:pt idx="0">
                  <c:v>ORS</c:v>
                </c:pt>
              </c:strCache>
            </c:strRef>
          </c:tx>
          <c:spPr>
            <a:solidFill>
              <a:schemeClr val="tx1">
                <a:lumMod val="85000"/>
                <a:lumOff val="15000"/>
              </a:schemeClr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'TNF 2sample 평균'!$G$12:$G$15</c:f>
                <c:numCache>
                  <c:formatCode>General</c:formatCode>
                  <c:ptCount val="4"/>
                  <c:pt idx="0">
                    <c:v>2.2301060022037058</c:v>
                  </c:pt>
                  <c:pt idx="1">
                    <c:v>2.7740342954241624</c:v>
                  </c:pt>
                  <c:pt idx="2">
                    <c:v>2.7196414661021038</c:v>
                  </c:pt>
                  <c:pt idx="3">
                    <c:v>2.4114154332771975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'TNF 2sample 평균'!$C$19:$C$22</c:f>
              <c:strCache>
                <c:ptCount val="4"/>
                <c:pt idx="0">
                  <c:v>control</c:v>
                </c:pt>
                <c:pt idx="1">
                  <c:v>0.1% DMSO</c:v>
                </c:pt>
                <c:pt idx="2">
                  <c:v>LPS</c:v>
                </c:pt>
                <c:pt idx="3">
                  <c:v> Red ginseng (water)</c:v>
                </c:pt>
              </c:strCache>
            </c:strRef>
          </c:cat>
          <c:val>
            <c:numRef>
              <c:f>'TNF 2sample 평균'!$E$19:$E$22</c:f>
              <c:numCache>
                <c:formatCode>General</c:formatCode>
                <c:ptCount val="4"/>
                <c:pt idx="0">
                  <c:v>15.115384615384617</c:v>
                </c:pt>
                <c:pt idx="1">
                  <c:v>15.243589743589745</c:v>
                </c:pt>
                <c:pt idx="2">
                  <c:v>23.051282051282051</c:v>
                </c:pt>
                <c:pt idx="3">
                  <c:v>14.500000000000005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F8-4E01-9EFE-E5DCEB2D97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4223744"/>
        <c:axId val="177439296"/>
      </c:barChart>
      <c:catAx>
        <c:axId val="18422374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7439296"/>
        <c:crosses val="autoZero"/>
        <c:auto val="1"/>
        <c:lblAlgn val="ctr"/>
        <c:lblOffset val="100"/>
        <c:noMultiLvlLbl val="0"/>
      </c:catAx>
      <c:valAx>
        <c:axId val="1774392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84223744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315639-0FB4-4947-97C7-23744AC5D955}" type="datetimeFigureOut">
              <a:rPr lang="ko-KR" altLang="en-US" smtClean="0"/>
              <a:t>2021-02-26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BE1033-8F6C-49FD-B2AF-BA39EF236E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1602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CC1077-659A-475D-97FD-D0FD061F5CEF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4500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CC1077-659A-475D-97FD-D0FD061F5CEF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7807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427AD-8F9A-468C-B089-3353A89A0A84}" type="datetimeFigureOut">
              <a:rPr lang="ko-KR" altLang="en-US" smtClean="0"/>
              <a:t>2021-02-26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64174-6229-42BE-9E36-98B93C5F3A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4925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427AD-8F9A-468C-B089-3353A89A0A84}" type="datetimeFigureOut">
              <a:rPr lang="ko-KR" altLang="en-US" smtClean="0"/>
              <a:t>2021-02-26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64174-6229-42BE-9E36-98B93C5F3A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7324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427AD-8F9A-468C-B089-3353A89A0A84}" type="datetimeFigureOut">
              <a:rPr lang="ko-KR" altLang="en-US" smtClean="0"/>
              <a:t>2021-02-26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64174-6229-42BE-9E36-98B93C5F3A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7237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427AD-8F9A-468C-B089-3353A89A0A84}" type="datetimeFigureOut">
              <a:rPr lang="ko-KR" altLang="en-US" smtClean="0"/>
              <a:t>2021-02-26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64174-6229-42BE-9E36-98B93C5F3A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4170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427AD-8F9A-468C-B089-3353A89A0A84}" type="datetimeFigureOut">
              <a:rPr lang="ko-KR" altLang="en-US" smtClean="0"/>
              <a:t>2021-02-26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64174-6229-42BE-9E36-98B93C5F3A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7245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427AD-8F9A-468C-B089-3353A89A0A84}" type="datetimeFigureOut">
              <a:rPr lang="ko-KR" altLang="en-US" smtClean="0"/>
              <a:t>2021-02-26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64174-6229-42BE-9E36-98B93C5F3A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7439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427AD-8F9A-468C-B089-3353A89A0A84}" type="datetimeFigureOut">
              <a:rPr lang="ko-KR" altLang="en-US" smtClean="0"/>
              <a:t>2021-02-26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64174-6229-42BE-9E36-98B93C5F3A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1585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427AD-8F9A-468C-B089-3353A89A0A84}" type="datetimeFigureOut">
              <a:rPr lang="ko-KR" altLang="en-US" smtClean="0"/>
              <a:t>2021-02-26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64174-6229-42BE-9E36-98B93C5F3A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6735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427AD-8F9A-468C-B089-3353A89A0A84}" type="datetimeFigureOut">
              <a:rPr lang="ko-KR" altLang="en-US" smtClean="0"/>
              <a:t>2021-02-26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64174-6229-42BE-9E36-98B93C5F3A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9967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427AD-8F9A-468C-B089-3353A89A0A84}" type="datetimeFigureOut">
              <a:rPr lang="ko-KR" altLang="en-US" smtClean="0"/>
              <a:t>2021-02-26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64174-6229-42BE-9E36-98B93C5F3A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301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427AD-8F9A-468C-B089-3353A89A0A84}" type="datetimeFigureOut">
              <a:rPr lang="ko-KR" altLang="en-US" smtClean="0"/>
              <a:t>2021-02-26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64174-6229-42BE-9E36-98B93C5F3A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1073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427AD-8F9A-468C-B089-3353A89A0A84}" type="datetimeFigureOut">
              <a:rPr lang="ko-KR" altLang="en-US" smtClean="0"/>
              <a:t>2021-02-26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64174-6229-42BE-9E36-98B93C5F3A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6434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jpeg"/><Relationship Id="rId18" Type="http://schemas.microsoft.com/office/2007/relationships/hdphoto" Target="../media/hdphoto8.wdp"/><Relationship Id="rId26" Type="http://schemas.microsoft.com/office/2007/relationships/hdphoto" Target="../media/hdphoto12.wdp"/><Relationship Id="rId21" Type="http://schemas.openxmlformats.org/officeDocument/2006/relationships/image" Target="../media/image10.jpeg"/><Relationship Id="rId34" Type="http://schemas.openxmlformats.org/officeDocument/2006/relationships/image" Target="../media/image17.png"/><Relationship Id="rId7" Type="http://schemas.openxmlformats.org/officeDocument/2006/relationships/image" Target="../media/image3.jpeg"/><Relationship Id="rId12" Type="http://schemas.microsoft.com/office/2007/relationships/hdphoto" Target="../media/hdphoto5.wdp"/><Relationship Id="rId17" Type="http://schemas.openxmlformats.org/officeDocument/2006/relationships/image" Target="../media/image8.jpeg"/><Relationship Id="rId25" Type="http://schemas.openxmlformats.org/officeDocument/2006/relationships/image" Target="../media/image12.jpeg"/><Relationship Id="rId33" Type="http://schemas.microsoft.com/office/2007/relationships/hdphoto" Target="../media/hdphoto15.wdp"/><Relationship Id="rId2" Type="http://schemas.openxmlformats.org/officeDocument/2006/relationships/notesSlide" Target="../notesSlides/notesSlide1.xml"/><Relationship Id="rId16" Type="http://schemas.microsoft.com/office/2007/relationships/hdphoto" Target="../media/hdphoto7.wdp"/><Relationship Id="rId20" Type="http://schemas.microsoft.com/office/2007/relationships/hdphoto" Target="../media/hdphoto9.wdp"/><Relationship Id="rId29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5.jpeg"/><Relationship Id="rId24" Type="http://schemas.microsoft.com/office/2007/relationships/hdphoto" Target="../media/hdphoto11.wdp"/><Relationship Id="rId32" Type="http://schemas.openxmlformats.org/officeDocument/2006/relationships/image" Target="../media/image16.jpeg"/><Relationship Id="rId37" Type="http://schemas.microsoft.com/office/2007/relationships/hdphoto" Target="../media/hdphoto17.wdp"/><Relationship Id="rId5" Type="http://schemas.openxmlformats.org/officeDocument/2006/relationships/image" Target="../media/image2.jpeg"/><Relationship Id="rId15" Type="http://schemas.openxmlformats.org/officeDocument/2006/relationships/image" Target="../media/image7.jpeg"/><Relationship Id="rId23" Type="http://schemas.openxmlformats.org/officeDocument/2006/relationships/image" Target="../media/image11.jpeg"/><Relationship Id="rId28" Type="http://schemas.microsoft.com/office/2007/relationships/hdphoto" Target="../media/hdphoto13.wdp"/><Relationship Id="rId36" Type="http://schemas.openxmlformats.org/officeDocument/2006/relationships/image" Target="../media/image18.png"/><Relationship Id="rId10" Type="http://schemas.microsoft.com/office/2007/relationships/hdphoto" Target="../media/hdphoto4.wdp"/><Relationship Id="rId19" Type="http://schemas.openxmlformats.org/officeDocument/2006/relationships/image" Target="../media/image9.jpeg"/><Relationship Id="rId31" Type="http://schemas.openxmlformats.org/officeDocument/2006/relationships/image" Target="../media/image15.jpeg"/><Relationship Id="rId4" Type="http://schemas.microsoft.com/office/2007/relationships/hdphoto" Target="../media/hdphoto1.wdp"/><Relationship Id="rId9" Type="http://schemas.openxmlformats.org/officeDocument/2006/relationships/image" Target="../media/image4.jpeg"/><Relationship Id="rId14" Type="http://schemas.microsoft.com/office/2007/relationships/hdphoto" Target="../media/hdphoto6.wdp"/><Relationship Id="rId22" Type="http://schemas.microsoft.com/office/2007/relationships/hdphoto" Target="../media/hdphoto10.wdp"/><Relationship Id="rId27" Type="http://schemas.openxmlformats.org/officeDocument/2006/relationships/image" Target="../media/image13.jpeg"/><Relationship Id="rId30" Type="http://schemas.microsoft.com/office/2007/relationships/hdphoto" Target="../media/hdphoto14.wdp"/><Relationship Id="rId35" Type="http://schemas.microsoft.com/office/2007/relationships/hdphoto" Target="../media/hdphoto16.wdp"/><Relationship Id="rId8" Type="http://schemas.microsoft.com/office/2007/relationships/hdphoto" Target="../media/hdphoto3.wdp"/><Relationship Id="rId3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microsoft.com/office/2007/relationships/hdphoto" Target="../media/hdphoto22.wdp"/><Relationship Id="rId18" Type="http://schemas.openxmlformats.org/officeDocument/2006/relationships/image" Target="../media/image29.png"/><Relationship Id="rId3" Type="http://schemas.openxmlformats.org/officeDocument/2006/relationships/image" Target="../media/image20.jpeg"/><Relationship Id="rId7" Type="http://schemas.microsoft.com/office/2007/relationships/hdphoto" Target="../media/hdphoto19.wdp"/><Relationship Id="rId12" Type="http://schemas.openxmlformats.org/officeDocument/2006/relationships/image" Target="../media/image25.png"/><Relationship Id="rId17" Type="http://schemas.openxmlformats.org/officeDocument/2006/relationships/image" Target="../media/image28.png"/><Relationship Id="rId2" Type="http://schemas.openxmlformats.org/officeDocument/2006/relationships/image" Target="../media/image19.jp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11" Type="http://schemas.microsoft.com/office/2007/relationships/hdphoto" Target="../media/hdphoto21.wdp"/><Relationship Id="rId5" Type="http://schemas.openxmlformats.org/officeDocument/2006/relationships/image" Target="../media/image21.jpg"/><Relationship Id="rId15" Type="http://schemas.microsoft.com/office/2007/relationships/hdphoto" Target="../media/hdphoto23.wdp"/><Relationship Id="rId10" Type="http://schemas.openxmlformats.org/officeDocument/2006/relationships/image" Target="../media/image24.png"/><Relationship Id="rId19" Type="http://schemas.openxmlformats.org/officeDocument/2006/relationships/image" Target="../media/image30.png"/><Relationship Id="rId4" Type="http://schemas.microsoft.com/office/2007/relationships/hdphoto" Target="../media/hdphoto18.wdp"/><Relationship Id="rId9" Type="http://schemas.microsoft.com/office/2007/relationships/hdphoto" Target="../media/hdphoto20.wdp"/><Relationship Id="rId1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550" y="3933176"/>
            <a:ext cx="1434375" cy="10800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550" y="5045219"/>
            <a:ext cx="1434375" cy="10800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550" y="1196752"/>
            <a:ext cx="1434375" cy="108000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550" y="2313140"/>
            <a:ext cx="1434375" cy="1080000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040" y="1196752"/>
            <a:ext cx="1434375" cy="1080000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040" y="2313140"/>
            <a:ext cx="1434375" cy="1080000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040" y="3933176"/>
            <a:ext cx="1434375" cy="1080000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040" y="5045219"/>
            <a:ext cx="1434375" cy="1080000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684" y="1196752"/>
            <a:ext cx="1434375" cy="1080000"/>
          </a:xfrm>
          <a:prstGeom prst="rect">
            <a:avLst/>
          </a:prstGeom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684" y="2313140"/>
            <a:ext cx="1434375" cy="1080000"/>
          </a:xfrm>
          <a:prstGeom prst="rect">
            <a:avLst/>
          </a:prstGeom>
        </p:spPr>
      </p:pic>
      <p:pic>
        <p:nvPicPr>
          <p:cNvPr id="24" name="그림 23"/>
          <p:cNvPicPr>
            <a:picLocks noChangeAspect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684" y="3933176"/>
            <a:ext cx="1434375" cy="1080000"/>
          </a:xfrm>
          <a:prstGeom prst="rect">
            <a:avLst/>
          </a:prstGeom>
        </p:spPr>
      </p:pic>
      <p:pic>
        <p:nvPicPr>
          <p:cNvPr id="25" name="그림 24"/>
          <p:cNvPicPr>
            <a:picLocks noChangeAspect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684" y="5045219"/>
            <a:ext cx="1434375" cy="1080000"/>
          </a:xfrm>
          <a:prstGeom prst="rect">
            <a:avLst/>
          </a:prstGeom>
        </p:spPr>
      </p:pic>
      <p:pic>
        <p:nvPicPr>
          <p:cNvPr id="26" name="그림 25"/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165" y="1196752"/>
            <a:ext cx="1434375" cy="1080000"/>
          </a:xfrm>
          <a:prstGeom prst="rect">
            <a:avLst/>
          </a:prstGeom>
        </p:spPr>
      </p:pic>
      <p:pic>
        <p:nvPicPr>
          <p:cNvPr id="27" name="그림 26"/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165" y="2313140"/>
            <a:ext cx="1434375" cy="1080000"/>
          </a:xfrm>
          <a:prstGeom prst="rect">
            <a:avLst/>
          </a:prstGeom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165" y="3933176"/>
            <a:ext cx="1434375" cy="1080000"/>
          </a:xfrm>
          <a:prstGeom prst="rect">
            <a:avLst/>
          </a:prstGeom>
        </p:spPr>
      </p:pic>
      <p:pic>
        <p:nvPicPr>
          <p:cNvPr id="29" name="그림 28"/>
          <p:cNvPicPr>
            <a:picLocks noChangeAspect="1"/>
          </p:cNvPicPr>
          <p:nvPr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165" y="5045219"/>
            <a:ext cx="1434375" cy="1080000"/>
          </a:xfrm>
          <a:prstGeom prst="rect">
            <a:avLst/>
          </a:prstGeom>
        </p:spPr>
      </p:pic>
      <p:cxnSp>
        <p:nvCxnSpPr>
          <p:cNvPr id="30" name="직선 연결선 29"/>
          <p:cNvCxnSpPr/>
          <p:nvPr/>
        </p:nvCxnSpPr>
        <p:spPr>
          <a:xfrm flipH="1">
            <a:off x="1799276" y="1193140"/>
            <a:ext cx="4195" cy="213583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 rot="16200000">
            <a:off x="577469" y="2107168"/>
            <a:ext cx="21358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err="1">
                <a:latin typeface="Arial" pitchFamily="34" charset="0"/>
                <a:cs typeface="Arial" pitchFamily="34" charset="0"/>
              </a:rPr>
              <a:t>Sebocyte</a:t>
            </a:r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직선 연결선 31"/>
          <p:cNvCxnSpPr/>
          <p:nvPr/>
        </p:nvCxnSpPr>
        <p:spPr>
          <a:xfrm flipH="1">
            <a:off x="1799276" y="3957462"/>
            <a:ext cx="4195" cy="213583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16200000">
            <a:off x="592225" y="4871490"/>
            <a:ext cx="21358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latin typeface="Arial" pitchFamily="34" charset="0"/>
                <a:cs typeface="Arial" pitchFamily="34" charset="0"/>
              </a:rPr>
              <a:t>ORS cell</a:t>
            </a:r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460084" y="755412"/>
            <a:ext cx="819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A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460084" y="3646147"/>
            <a:ext cx="819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B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4814584" y="1198821"/>
            <a:ext cx="14710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CK 1-3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6294349" y="1196753"/>
            <a:ext cx="14710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CK 15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7770830" y="1198821"/>
            <a:ext cx="14710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CK 17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9242240" y="1196753"/>
            <a:ext cx="14710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CK 19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4810575" y="3935125"/>
            <a:ext cx="14710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CK 1-3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6290340" y="3933057"/>
            <a:ext cx="14710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CK 15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7766821" y="3935125"/>
            <a:ext cx="14710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CK 17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9238231" y="3933057"/>
            <a:ext cx="14710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CK 19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29559" y="253573"/>
            <a:ext cx="4914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Supplement Fig 1. 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948" t="10987" r="32048" b="41008"/>
          <a:stretch/>
        </p:blipFill>
        <p:spPr>
          <a:xfrm>
            <a:off x="1838344" y="1196752"/>
            <a:ext cx="2601472" cy="2196388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91" t="35992" r="42005" b="16003"/>
          <a:stretch/>
        </p:blipFill>
        <p:spPr>
          <a:xfrm>
            <a:off x="1838344" y="3933176"/>
            <a:ext cx="2601470" cy="2196388"/>
          </a:xfrm>
          <a:prstGeom prst="rect">
            <a:avLst/>
          </a:prstGeom>
        </p:spPr>
      </p:pic>
      <p:sp>
        <p:nvSpPr>
          <p:cNvPr id="5" name="오른쪽 화살표 4"/>
          <p:cNvSpPr/>
          <p:nvPr/>
        </p:nvSpPr>
        <p:spPr>
          <a:xfrm>
            <a:off x="4522287" y="2143320"/>
            <a:ext cx="226745" cy="28803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오른쪽 화살표 48"/>
          <p:cNvSpPr/>
          <p:nvPr/>
        </p:nvSpPr>
        <p:spPr>
          <a:xfrm>
            <a:off x="4511825" y="4869160"/>
            <a:ext cx="226745" cy="28803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9184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차트 22"/>
          <p:cNvGraphicFramePr>
            <a:graphicFrameLocks/>
          </p:cNvGraphicFramePr>
          <p:nvPr>
            <p:extLst/>
          </p:nvPr>
        </p:nvGraphicFramePr>
        <p:xfrm>
          <a:off x="3371636" y="1628775"/>
          <a:ext cx="3218874" cy="2649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직사각형 5"/>
          <p:cNvSpPr/>
          <p:nvPr/>
        </p:nvSpPr>
        <p:spPr>
          <a:xfrm>
            <a:off x="5672917" y="1875021"/>
            <a:ext cx="54000" cy="54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5663952" y="1772817"/>
            <a:ext cx="18722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000" b="1" dirty="0" err="1">
                <a:latin typeface="Arial" pitchFamily="34" charset="0"/>
                <a:cs typeface="Arial" pitchFamily="34" charset="0"/>
              </a:rPr>
              <a:t>Sebocyte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672917" y="2042918"/>
            <a:ext cx="54000" cy="54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5663952" y="1940714"/>
            <a:ext cx="18722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 ORS cell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69"/>
          <p:cNvSpPr txBox="1">
            <a:spLocks noChangeArrowheads="1"/>
          </p:cNvSpPr>
          <p:nvPr/>
        </p:nvSpPr>
        <p:spPr bwMode="auto">
          <a:xfrm rot="16200000">
            <a:off x="2243062" y="2897395"/>
            <a:ext cx="225714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Cell proliferation (% of control)</a:t>
            </a:r>
          </a:p>
        </p:txBody>
      </p:sp>
      <p:sp>
        <p:nvSpPr>
          <p:cNvPr id="11" name="TextBox 10"/>
          <p:cNvSpPr txBox="1"/>
          <p:nvPr/>
        </p:nvSpPr>
        <p:spPr>
          <a:xfrm rot="16200000">
            <a:off x="3584020" y="4191471"/>
            <a:ext cx="871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Control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4035119" y="4138428"/>
            <a:ext cx="82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0.1% DMSO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4738101" y="4436256"/>
            <a:ext cx="3816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50 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4745055" y="4011451"/>
            <a:ext cx="12312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100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6200000">
            <a:off x="5180406" y="4011452"/>
            <a:ext cx="12312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250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16200000">
            <a:off x="5618405" y="4011451"/>
            <a:ext cx="12312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500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16200000">
            <a:off x="5870288" y="4011451"/>
            <a:ext cx="12312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(</a:t>
            </a:r>
            <a:r>
              <a:rPr lang="el-GR" altLang="ko-KR" sz="1000" b="1" dirty="0">
                <a:latin typeface="Arial" pitchFamily="34" charset="0"/>
                <a:cs typeface="Arial" pitchFamily="34" charset="0"/>
              </a:rPr>
              <a:t>μ</a:t>
            </a:r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g/ml)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18839" y="2492609"/>
            <a:ext cx="408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*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56353" y="2609149"/>
            <a:ext cx="408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*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44344" y="2597751"/>
            <a:ext cx="408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*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90823" y="2849635"/>
            <a:ext cx="408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*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00413" y="2375776"/>
            <a:ext cx="408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*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29426" y="908682"/>
            <a:ext cx="4914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Supplement Fig 2. 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485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 rot="16200000">
            <a:off x="6716664" y="2904986"/>
            <a:ext cx="5587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>
                <a:latin typeface="Arial" pitchFamily="34" charset="0"/>
                <a:cs typeface="Arial" pitchFamily="34" charset="0"/>
              </a:rPr>
              <a:t>Control</a:t>
            </a:r>
            <a:endParaRPr lang="ko-KR" altLang="en-US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6200000">
            <a:off x="7217707" y="2772671"/>
            <a:ext cx="823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>
                <a:latin typeface="Arial" pitchFamily="34" charset="0"/>
                <a:cs typeface="Arial" pitchFamily="34" charset="0"/>
              </a:rPr>
              <a:t>0.1% DMSO</a:t>
            </a:r>
            <a:endParaRPr lang="ko-KR" altLang="en-US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6200000">
            <a:off x="8086663" y="2993554"/>
            <a:ext cx="38163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>
                <a:latin typeface="Arial" pitchFamily="34" charset="0"/>
                <a:cs typeface="Arial" pitchFamily="34" charset="0"/>
              </a:rPr>
              <a:t>LPS</a:t>
            </a:r>
            <a:endParaRPr lang="ko-KR" altLang="en-US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20596" y="3264642"/>
            <a:ext cx="21997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atin typeface="Arial" pitchFamily="34" charset="0"/>
                <a:cs typeface="Arial" pitchFamily="34" charset="0"/>
              </a:rPr>
              <a:t>24h</a:t>
            </a:r>
            <a:endParaRPr lang="ko-KR" alt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8373392" y="2568749"/>
            <a:ext cx="12312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>
                <a:latin typeface="Arial" pitchFamily="34" charset="0"/>
                <a:cs typeface="Arial" pitchFamily="34" charset="0"/>
              </a:rPr>
              <a:t>RG</a:t>
            </a:r>
            <a:endParaRPr lang="ko-KR" altLang="en-US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69"/>
          <p:cNvSpPr txBox="1">
            <a:spLocks noChangeArrowheads="1"/>
          </p:cNvSpPr>
          <p:nvPr/>
        </p:nvSpPr>
        <p:spPr bwMode="auto">
          <a:xfrm rot="16200000">
            <a:off x="5292651" y="1507923"/>
            <a:ext cx="187667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IL-6 concentration (</a:t>
            </a:r>
            <a:r>
              <a:rPr lang="en-US" altLang="ko-KR" sz="1000" b="1" dirty="0" err="1">
                <a:latin typeface="Arial" pitchFamily="34" charset="0"/>
                <a:cs typeface="Arial" pitchFamily="34" charset="0"/>
              </a:rPr>
              <a:t>pg</a:t>
            </a:r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/ml)</a:t>
            </a:r>
          </a:p>
        </p:txBody>
      </p:sp>
      <p:sp>
        <p:nvSpPr>
          <p:cNvPr id="12" name="Text Box 69"/>
          <p:cNvSpPr txBox="1">
            <a:spLocks noChangeArrowheads="1"/>
          </p:cNvSpPr>
          <p:nvPr/>
        </p:nvSpPr>
        <p:spPr bwMode="auto">
          <a:xfrm rot="16200000">
            <a:off x="1457056" y="4881104"/>
            <a:ext cx="198270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IL-8 concentration (</a:t>
            </a:r>
            <a:r>
              <a:rPr lang="en-US" altLang="ko-KR" sz="1000" b="1" dirty="0" err="1">
                <a:latin typeface="Arial" pitchFamily="34" charset="0"/>
                <a:cs typeface="Arial" pitchFamily="34" charset="0"/>
              </a:rPr>
              <a:t>pg</a:t>
            </a:r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/ml)</a:t>
            </a:r>
          </a:p>
        </p:txBody>
      </p:sp>
      <p:sp>
        <p:nvSpPr>
          <p:cNvPr id="13" name="Text Box 69"/>
          <p:cNvSpPr txBox="1">
            <a:spLocks noChangeArrowheads="1"/>
          </p:cNvSpPr>
          <p:nvPr/>
        </p:nvSpPr>
        <p:spPr bwMode="auto">
          <a:xfrm rot="16200000">
            <a:off x="1414690" y="1461376"/>
            <a:ext cx="204252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IL-1</a:t>
            </a:r>
            <a:r>
              <a:rPr lang="el-GR" altLang="ko-KR" sz="1000" b="1" dirty="0">
                <a:latin typeface="Arial" pitchFamily="34" charset="0"/>
                <a:cs typeface="Arial" pitchFamily="34" charset="0"/>
              </a:rPr>
              <a:t>β</a:t>
            </a:r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 concentration (</a:t>
            </a:r>
            <a:r>
              <a:rPr lang="en-US" altLang="ko-KR" sz="1000" b="1" dirty="0" err="1">
                <a:latin typeface="Arial" pitchFamily="34" charset="0"/>
                <a:cs typeface="Arial" pitchFamily="34" charset="0"/>
              </a:rPr>
              <a:t>pg</a:t>
            </a:r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/ml)</a:t>
            </a:r>
          </a:p>
        </p:txBody>
      </p:sp>
      <p:sp>
        <p:nvSpPr>
          <p:cNvPr id="18" name="Text Box 69"/>
          <p:cNvSpPr txBox="1">
            <a:spLocks noChangeArrowheads="1"/>
          </p:cNvSpPr>
          <p:nvPr/>
        </p:nvSpPr>
        <p:spPr bwMode="auto">
          <a:xfrm rot="16200000">
            <a:off x="5167653" y="4732902"/>
            <a:ext cx="204252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TNF</a:t>
            </a:r>
            <a:r>
              <a:rPr lang="el-GR" altLang="ko-KR" sz="1000" b="1" dirty="0">
                <a:latin typeface="Arial" pitchFamily="34" charset="0"/>
                <a:cs typeface="Arial" pitchFamily="34" charset="0"/>
              </a:rPr>
              <a:t>α</a:t>
            </a:r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 concentration (</a:t>
            </a:r>
            <a:r>
              <a:rPr lang="en-US" altLang="ko-KR" sz="1000" b="1" dirty="0" err="1">
                <a:latin typeface="Arial" pitchFamily="34" charset="0"/>
                <a:cs typeface="Arial" pitchFamily="34" charset="0"/>
              </a:rPr>
              <a:t>pg</a:t>
            </a:r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/ml)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33652" y="539388"/>
            <a:ext cx="819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A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52572" y="539388"/>
            <a:ext cx="819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B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64140" y="3635732"/>
            <a:ext cx="819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C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52572" y="3635732"/>
            <a:ext cx="819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D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rot="16200000">
            <a:off x="2930246" y="6225151"/>
            <a:ext cx="5587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>
                <a:latin typeface="Arial" pitchFamily="34" charset="0"/>
                <a:cs typeface="Arial" pitchFamily="34" charset="0"/>
              </a:rPr>
              <a:t>Control</a:t>
            </a:r>
            <a:endParaRPr lang="ko-KR" altLang="en-US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16200000">
            <a:off x="3431289" y="6092836"/>
            <a:ext cx="823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>
                <a:latin typeface="Arial" pitchFamily="34" charset="0"/>
                <a:cs typeface="Arial" pitchFamily="34" charset="0"/>
              </a:rPr>
              <a:t>0.1% DMSO</a:t>
            </a:r>
            <a:endParaRPr lang="ko-KR" altLang="en-US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rot="16200000">
            <a:off x="4300245" y="6313719"/>
            <a:ext cx="38163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>
                <a:latin typeface="Arial" pitchFamily="34" charset="0"/>
                <a:cs typeface="Arial" pitchFamily="34" charset="0"/>
              </a:rPr>
              <a:t>LPS</a:t>
            </a:r>
            <a:endParaRPr lang="ko-KR" altLang="en-US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10578" y="6584807"/>
            <a:ext cx="21997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atin typeface="Arial" pitchFamily="34" charset="0"/>
                <a:cs typeface="Arial" pitchFamily="34" charset="0"/>
              </a:rPr>
              <a:t>24h</a:t>
            </a:r>
            <a:endParaRPr lang="ko-KR" alt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 rot="16200000">
            <a:off x="4586974" y="5888914"/>
            <a:ext cx="12312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>
                <a:latin typeface="Arial" pitchFamily="34" charset="0"/>
                <a:cs typeface="Arial" pitchFamily="34" charset="0"/>
              </a:rPr>
              <a:t>RG</a:t>
            </a:r>
            <a:endParaRPr lang="ko-KR" altLang="en-US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 rot="16200000">
            <a:off x="2925640" y="2857326"/>
            <a:ext cx="5587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>
                <a:latin typeface="Arial" pitchFamily="34" charset="0"/>
                <a:cs typeface="Arial" pitchFamily="34" charset="0"/>
              </a:rPr>
              <a:t>Control</a:t>
            </a:r>
            <a:endParaRPr lang="ko-KR" altLang="en-US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 rot="16200000">
            <a:off x="3426683" y="2725011"/>
            <a:ext cx="823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>
                <a:latin typeface="Arial" pitchFamily="34" charset="0"/>
                <a:cs typeface="Arial" pitchFamily="34" charset="0"/>
              </a:rPr>
              <a:t>0.1% DMSO</a:t>
            </a:r>
            <a:endParaRPr lang="ko-KR" altLang="en-US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 rot="16200000">
            <a:off x="4295639" y="2945894"/>
            <a:ext cx="38163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>
                <a:latin typeface="Arial" pitchFamily="34" charset="0"/>
                <a:cs typeface="Arial" pitchFamily="34" charset="0"/>
              </a:rPr>
              <a:t>LPS</a:t>
            </a:r>
            <a:endParaRPr lang="ko-KR" altLang="en-US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105972" y="3216982"/>
            <a:ext cx="21997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atin typeface="Arial" pitchFamily="34" charset="0"/>
                <a:cs typeface="Arial" pitchFamily="34" charset="0"/>
              </a:rPr>
              <a:t>24h</a:t>
            </a:r>
            <a:endParaRPr lang="ko-KR" alt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 rot="16200000">
            <a:off x="4582368" y="2521089"/>
            <a:ext cx="12312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>
                <a:latin typeface="Arial" pitchFamily="34" charset="0"/>
                <a:cs typeface="Arial" pitchFamily="34" charset="0"/>
              </a:rPr>
              <a:t>RG</a:t>
            </a:r>
            <a:endParaRPr lang="ko-KR" altLang="en-US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 rot="16200000">
            <a:off x="6699334" y="6111760"/>
            <a:ext cx="5587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>
                <a:latin typeface="Arial" pitchFamily="34" charset="0"/>
                <a:cs typeface="Arial" pitchFamily="34" charset="0"/>
              </a:rPr>
              <a:t>Control</a:t>
            </a:r>
            <a:endParaRPr lang="ko-KR" altLang="en-US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 rot="16200000">
            <a:off x="7200377" y="5979445"/>
            <a:ext cx="823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>
                <a:latin typeface="Arial" pitchFamily="34" charset="0"/>
                <a:cs typeface="Arial" pitchFamily="34" charset="0"/>
              </a:rPr>
              <a:t>0.1% DMSO</a:t>
            </a:r>
            <a:endParaRPr lang="ko-KR" altLang="en-US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 rot="16200000">
            <a:off x="8069333" y="6200328"/>
            <a:ext cx="38163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>
                <a:latin typeface="Arial" pitchFamily="34" charset="0"/>
                <a:cs typeface="Arial" pitchFamily="34" charset="0"/>
              </a:rPr>
              <a:t>LPS</a:t>
            </a:r>
            <a:endParaRPr lang="ko-KR" altLang="en-US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879666" y="6471416"/>
            <a:ext cx="21997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atin typeface="Arial" pitchFamily="34" charset="0"/>
                <a:cs typeface="Arial" pitchFamily="34" charset="0"/>
              </a:rPr>
              <a:t>24h</a:t>
            </a:r>
            <a:endParaRPr lang="ko-KR" alt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 rot="16200000">
            <a:off x="8356062" y="5775523"/>
            <a:ext cx="12312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>
                <a:latin typeface="Arial" pitchFamily="34" charset="0"/>
                <a:cs typeface="Arial" pitchFamily="34" charset="0"/>
              </a:rPr>
              <a:t>RG</a:t>
            </a:r>
            <a:endParaRPr lang="ko-KR" altLang="en-US" sz="8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7" name="차트 56"/>
          <p:cNvGraphicFramePr>
            <a:graphicFrameLocks/>
          </p:cNvGraphicFramePr>
          <p:nvPr>
            <p:extLst/>
          </p:nvPr>
        </p:nvGraphicFramePr>
        <p:xfrm>
          <a:off x="6331795" y="561921"/>
          <a:ext cx="3112456" cy="2159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8" name="차트 57"/>
          <p:cNvGraphicFramePr>
            <a:graphicFrameLocks/>
          </p:cNvGraphicFramePr>
          <p:nvPr>
            <p:extLst/>
          </p:nvPr>
        </p:nvGraphicFramePr>
        <p:xfrm>
          <a:off x="2478606" y="3861049"/>
          <a:ext cx="3189257" cy="2180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9" name="차트 58"/>
          <p:cNvGraphicFramePr>
            <a:graphicFrameLocks/>
          </p:cNvGraphicFramePr>
          <p:nvPr>
            <p:extLst/>
          </p:nvPr>
        </p:nvGraphicFramePr>
        <p:xfrm>
          <a:off x="2559062" y="572190"/>
          <a:ext cx="3104890" cy="2113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0" name="차트 59"/>
          <p:cNvGraphicFramePr>
            <a:graphicFrameLocks/>
          </p:cNvGraphicFramePr>
          <p:nvPr>
            <p:extLst/>
          </p:nvPr>
        </p:nvGraphicFramePr>
        <p:xfrm>
          <a:off x="6342222" y="3853066"/>
          <a:ext cx="3067742" cy="2075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62" name="직선 연결선 61"/>
          <p:cNvCxnSpPr/>
          <p:nvPr/>
        </p:nvCxnSpPr>
        <p:spPr>
          <a:xfrm flipV="1">
            <a:off x="6930401" y="3292094"/>
            <a:ext cx="2160000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연결선 62"/>
          <p:cNvCxnSpPr/>
          <p:nvPr/>
        </p:nvCxnSpPr>
        <p:spPr>
          <a:xfrm flipV="1">
            <a:off x="3147582" y="6614115"/>
            <a:ext cx="2160000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연결선 63"/>
          <p:cNvCxnSpPr/>
          <p:nvPr/>
        </p:nvCxnSpPr>
        <p:spPr>
          <a:xfrm flipV="1">
            <a:off x="3112794" y="3225067"/>
            <a:ext cx="2160000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직선 연결선 64"/>
          <p:cNvCxnSpPr/>
          <p:nvPr/>
        </p:nvCxnSpPr>
        <p:spPr>
          <a:xfrm flipV="1">
            <a:off x="6888328" y="6498449"/>
            <a:ext cx="2160000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21147" y="38838"/>
            <a:ext cx="4914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Supplement Fig 3. 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grpSp>
        <p:nvGrpSpPr>
          <p:cNvPr id="90" name="그룹 89"/>
          <p:cNvGrpSpPr/>
          <p:nvPr/>
        </p:nvGrpSpPr>
        <p:grpSpPr>
          <a:xfrm>
            <a:off x="3943234" y="805248"/>
            <a:ext cx="720320" cy="215444"/>
            <a:chOff x="1284065" y="3068960"/>
            <a:chExt cx="447724" cy="245117"/>
          </a:xfrm>
        </p:grpSpPr>
        <p:grpSp>
          <p:nvGrpSpPr>
            <p:cNvPr id="91" name="그룹 90"/>
            <p:cNvGrpSpPr/>
            <p:nvPr/>
          </p:nvGrpSpPr>
          <p:grpSpPr>
            <a:xfrm>
              <a:off x="1299789" y="3196733"/>
              <a:ext cx="432000" cy="45719"/>
              <a:chOff x="6055413" y="892906"/>
              <a:chExt cx="480040" cy="45719"/>
            </a:xfrm>
          </p:grpSpPr>
          <p:cxnSp>
            <p:nvCxnSpPr>
              <p:cNvPr id="93" name="직선 연결선 92"/>
              <p:cNvCxnSpPr/>
              <p:nvPr/>
            </p:nvCxnSpPr>
            <p:spPr>
              <a:xfrm>
                <a:off x="6056019" y="895392"/>
                <a:ext cx="477296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직선 연결선 93"/>
              <p:cNvCxnSpPr/>
              <p:nvPr/>
            </p:nvCxnSpPr>
            <p:spPr>
              <a:xfrm>
                <a:off x="6055413" y="892906"/>
                <a:ext cx="0" cy="4571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직선 연결선 94"/>
              <p:cNvCxnSpPr/>
              <p:nvPr/>
            </p:nvCxnSpPr>
            <p:spPr>
              <a:xfrm>
                <a:off x="6535453" y="892906"/>
                <a:ext cx="0" cy="4571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2" name="TextBox 91"/>
            <p:cNvSpPr txBox="1"/>
            <p:nvPr/>
          </p:nvSpPr>
          <p:spPr>
            <a:xfrm>
              <a:off x="1284065" y="3068960"/>
              <a:ext cx="445801" cy="245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*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6" name="그룹 95"/>
          <p:cNvGrpSpPr/>
          <p:nvPr/>
        </p:nvGrpSpPr>
        <p:grpSpPr>
          <a:xfrm>
            <a:off x="3719736" y="1142908"/>
            <a:ext cx="720320" cy="215444"/>
            <a:chOff x="1284065" y="3068960"/>
            <a:chExt cx="447724" cy="215444"/>
          </a:xfrm>
        </p:grpSpPr>
        <p:grpSp>
          <p:nvGrpSpPr>
            <p:cNvPr id="97" name="그룹 96"/>
            <p:cNvGrpSpPr/>
            <p:nvPr/>
          </p:nvGrpSpPr>
          <p:grpSpPr>
            <a:xfrm>
              <a:off x="1299789" y="3196733"/>
              <a:ext cx="432000" cy="45719"/>
              <a:chOff x="6055413" y="892906"/>
              <a:chExt cx="480040" cy="45719"/>
            </a:xfrm>
          </p:grpSpPr>
          <p:cxnSp>
            <p:nvCxnSpPr>
              <p:cNvPr id="99" name="직선 연결선 98"/>
              <p:cNvCxnSpPr/>
              <p:nvPr/>
            </p:nvCxnSpPr>
            <p:spPr>
              <a:xfrm>
                <a:off x="6056019" y="895392"/>
                <a:ext cx="477296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직선 연결선 99"/>
              <p:cNvCxnSpPr/>
              <p:nvPr/>
            </p:nvCxnSpPr>
            <p:spPr>
              <a:xfrm>
                <a:off x="6055413" y="892906"/>
                <a:ext cx="0" cy="4571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직선 연결선 100"/>
              <p:cNvCxnSpPr/>
              <p:nvPr/>
            </p:nvCxnSpPr>
            <p:spPr>
              <a:xfrm>
                <a:off x="6535453" y="892906"/>
                <a:ext cx="0" cy="4571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8" name="TextBox 97"/>
            <p:cNvSpPr txBox="1"/>
            <p:nvPr/>
          </p:nvSpPr>
          <p:spPr>
            <a:xfrm>
              <a:off x="1284065" y="3068960"/>
              <a:ext cx="44580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*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2" name="그룹 101"/>
          <p:cNvGrpSpPr/>
          <p:nvPr/>
        </p:nvGrpSpPr>
        <p:grpSpPr>
          <a:xfrm>
            <a:off x="7509784" y="710567"/>
            <a:ext cx="720320" cy="215444"/>
            <a:chOff x="1284065" y="3068960"/>
            <a:chExt cx="447724" cy="245117"/>
          </a:xfrm>
        </p:grpSpPr>
        <p:grpSp>
          <p:nvGrpSpPr>
            <p:cNvPr id="103" name="그룹 102"/>
            <p:cNvGrpSpPr/>
            <p:nvPr/>
          </p:nvGrpSpPr>
          <p:grpSpPr>
            <a:xfrm>
              <a:off x="1299789" y="3196733"/>
              <a:ext cx="432000" cy="45719"/>
              <a:chOff x="6055413" y="892906"/>
              <a:chExt cx="480040" cy="45719"/>
            </a:xfrm>
          </p:grpSpPr>
          <p:cxnSp>
            <p:nvCxnSpPr>
              <p:cNvPr id="105" name="직선 연결선 104"/>
              <p:cNvCxnSpPr/>
              <p:nvPr/>
            </p:nvCxnSpPr>
            <p:spPr>
              <a:xfrm>
                <a:off x="6056019" y="895392"/>
                <a:ext cx="477296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직선 연결선 105"/>
              <p:cNvCxnSpPr/>
              <p:nvPr/>
            </p:nvCxnSpPr>
            <p:spPr>
              <a:xfrm>
                <a:off x="6055413" y="892906"/>
                <a:ext cx="0" cy="4571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직선 연결선 106"/>
              <p:cNvCxnSpPr/>
              <p:nvPr/>
            </p:nvCxnSpPr>
            <p:spPr>
              <a:xfrm>
                <a:off x="6535453" y="892906"/>
                <a:ext cx="0" cy="4571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4" name="TextBox 103"/>
            <p:cNvSpPr txBox="1"/>
            <p:nvPr/>
          </p:nvSpPr>
          <p:spPr>
            <a:xfrm>
              <a:off x="1284065" y="3068960"/>
              <a:ext cx="445801" cy="245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*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8" name="그룹 107"/>
          <p:cNvGrpSpPr/>
          <p:nvPr/>
        </p:nvGrpSpPr>
        <p:grpSpPr>
          <a:xfrm>
            <a:off x="7688728" y="647066"/>
            <a:ext cx="720320" cy="215444"/>
            <a:chOff x="1284065" y="3068960"/>
            <a:chExt cx="447724" cy="245117"/>
          </a:xfrm>
        </p:grpSpPr>
        <p:grpSp>
          <p:nvGrpSpPr>
            <p:cNvPr id="109" name="그룹 108"/>
            <p:cNvGrpSpPr/>
            <p:nvPr/>
          </p:nvGrpSpPr>
          <p:grpSpPr>
            <a:xfrm>
              <a:off x="1299789" y="3196733"/>
              <a:ext cx="432000" cy="45719"/>
              <a:chOff x="6055413" y="892906"/>
              <a:chExt cx="480040" cy="45719"/>
            </a:xfrm>
          </p:grpSpPr>
          <p:cxnSp>
            <p:nvCxnSpPr>
              <p:cNvPr id="111" name="직선 연결선 110"/>
              <p:cNvCxnSpPr/>
              <p:nvPr/>
            </p:nvCxnSpPr>
            <p:spPr>
              <a:xfrm>
                <a:off x="6056019" y="895392"/>
                <a:ext cx="477296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직선 연결선 111"/>
              <p:cNvCxnSpPr/>
              <p:nvPr/>
            </p:nvCxnSpPr>
            <p:spPr>
              <a:xfrm>
                <a:off x="6055413" y="892906"/>
                <a:ext cx="0" cy="4571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직선 연결선 112"/>
              <p:cNvCxnSpPr/>
              <p:nvPr/>
            </p:nvCxnSpPr>
            <p:spPr>
              <a:xfrm>
                <a:off x="6535453" y="892906"/>
                <a:ext cx="0" cy="4571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0" name="TextBox 109"/>
            <p:cNvSpPr txBox="1"/>
            <p:nvPr/>
          </p:nvSpPr>
          <p:spPr>
            <a:xfrm>
              <a:off x="1284065" y="3068960"/>
              <a:ext cx="445801" cy="245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*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4" name="그룹 113"/>
          <p:cNvGrpSpPr/>
          <p:nvPr/>
        </p:nvGrpSpPr>
        <p:grpSpPr>
          <a:xfrm>
            <a:off x="3729960" y="4915079"/>
            <a:ext cx="720320" cy="215444"/>
            <a:chOff x="1284065" y="3068960"/>
            <a:chExt cx="447724" cy="245117"/>
          </a:xfrm>
        </p:grpSpPr>
        <p:grpSp>
          <p:nvGrpSpPr>
            <p:cNvPr id="115" name="그룹 114"/>
            <p:cNvGrpSpPr/>
            <p:nvPr/>
          </p:nvGrpSpPr>
          <p:grpSpPr>
            <a:xfrm>
              <a:off x="1299789" y="3196733"/>
              <a:ext cx="432000" cy="45719"/>
              <a:chOff x="6055413" y="892906"/>
              <a:chExt cx="480040" cy="45719"/>
            </a:xfrm>
          </p:grpSpPr>
          <p:cxnSp>
            <p:nvCxnSpPr>
              <p:cNvPr id="117" name="직선 연결선 116"/>
              <p:cNvCxnSpPr/>
              <p:nvPr/>
            </p:nvCxnSpPr>
            <p:spPr>
              <a:xfrm>
                <a:off x="6056019" y="895392"/>
                <a:ext cx="477296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직선 연결선 117"/>
              <p:cNvCxnSpPr/>
              <p:nvPr/>
            </p:nvCxnSpPr>
            <p:spPr>
              <a:xfrm>
                <a:off x="6055413" y="892906"/>
                <a:ext cx="0" cy="4571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직선 연결선 118"/>
              <p:cNvCxnSpPr/>
              <p:nvPr/>
            </p:nvCxnSpPr>
            <p:spPr>
              <a:xfrm>
                <a:off x="6535453" y="892906"/>
                <a:ext cx="0" cy="4571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6" name="TextBox 115"/>
            <p:cNvSpPr txBox="1"/>
            <p:nvPr/>
          </p:nvSpPr>
          <p:spPr>
            <a:xfrm>
              <a:off x="1284065" y="3068960"/>
              <a:ext cx="445801" cy="245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*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0" name="그룹 119"/>
          <p:cNvGrpSpPr/>
          <p:nvPr/>
        </p:nvGrpSpPr>
        <p:grpSpPr>
          <a:xfrm>
            <a:off x="3917936" y="4184250"/>
            <a:ext cx="720320" cy="215444"/>
            <a:chOff x="1284065" y="3068960"/>
            <a:chExt cx="447724" cy="245117"/>
          </a:xfrm>
        </p:grpSpPr>
        <p:grpSp>
          <p:nvGrpSpPr>
            <p:cNvPr id="121" name="그룹 120"/>
            <p:cNvGrpSpPr/>
            <p:nvPr/>
          </p:nvGrpSpPr>
          <p:grpSpPr>
            <a:xfrm>
              <a:off x="1299789" y="3196733"/>
              <a:ext cx="432000" cy="45719"/>
              <a:chOff x="6055413" y="892906"/>
              <a:chExt cx="480040" cy="45719"/>
            </a:xfrm>
          </p:grpSpPr>
          <p:cxnSp>
            <p:nvCxnSpPr>
              <p:cNvPr id="123" name="직선 연결선 122"/>
              <p:cNvCxnSpPr/>
              <p:nvPr/>
            </p:nvCxnSpPr>
            <p:spPr>
              <a:xfrm>
                <a:off x="6056019" y="895392"/>
                <a:ext cx="477296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직선 연결선 123"/>
              <p:cNvCxnSpPr/>
              <p:nvPr/>
            </p:nvCxnSpPr>
            <p:spPr>
              <a:xfrm>
                <a:off x="6055413" y="892906"/>
                <a:ext cx="0" cy="4571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직선 연결선 124"/>
              <p:cNvCxnSpPr/>
              <p:nvPr/>
            </p:nvCxnSpPr>
            <p:spPr>
              <a:xfrm>
                <a:off x="6535453" y="892906"/>
                <a:ext cx="0" cy="4571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2" name="TextBox 121"/>
            <p:cNvSpPr txBox="1"/>
            <p:nvPr/>
          </p:nvSpPr>
          <p:spPr>
            <a:xfrm>
              <a:off x="1284065" y="3068960"/>
              <a:ext cx="445801" cy="245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*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6" name="그룹 125"/>
          <p:cNvGrpSpPr/>
          <p:nvPr/>
        </p:nvGrpSpPr>
        <p:grpSpPr>
          <a:xfrm>
            <a:off x="7483168" y="4086151"/>
            <a:ext cx="720320" cy="215444"/>
            <a:chOff x="1284065" y="3068960"/>
            <a:chExt cx="447724" cy="245117"/>
          </a:xfrm>
        </p:grpSpPr>
        <p:grpSp>
          <p:nvGrpSpPr>
            <p:cNvPr id="127" name="그룹 126"/>
            <p:cNvGrpSpPr/>
            <p:nvPr/>
          </p:nvGrpSpPr>
          <p:grpSpPr>
            <a:xfrm>
              <a:off x="1299789" y="3196733"/>
              <a:ext cx="432000" cy="45719"/>
              <a:chOff x="6055413" y="892906"/>
              <a:chExt cx="480040" cy="45719"/>
            </a:xfrm>
          </p:grpSpPr>
          <p:cxnSp>
            <p:nvCxnSpPr>
              <p:cNvPr id="129" name="직선 연결선 128"/>
              <p:cNvCxnSpPr/>
              <p:nvPr/>
            </p:nvCxnSpPr>
            <p:spPr>
              <a:xfrm>
                <a:off x="6056019" y="895392"/>
                <a:ext cx="477296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직선 연결선 129"/>
              <p:cNvCxnSpPr/>
              <p:nvPr/>
            </p:nvCxnSpPr>
            <p:spPr>
              <a:xfrm>
                <a:off x="6055413" y="892906"/>
                <a:ext cx="0" cy="4571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직선 연결선 130"/>
              <p:cNvCxnSpPr/>
              <p:nvPr/>
            </p:nvCxnSpPr>
            <p:spPr>
              <a:xfrm>
                <a:off x="6535453" y="892906"/>
                <a:ext cx="0" cy="4571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8" name="TextBox 127"/>
            <p:cNvSpPr txBox="1"/>
            <p:nvPr/>
          </p:nvSpPr>
          <p:spPr>
            <a:xfrm>
              <a:off x="1284065" y="3068960"/>
              <a:ext cx="445801" cy="245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*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2" name="그룹 131"/>
          <p:cNvGrpSpPr/>
          <p:nvPr/>
        </p:nvGrpSpPr>
        <p:grpSpPr>
          <a:xfrm>
            <a:off x="7679936" y="3996274"/>
            <a:ext cx="720320" cy="215444"/>
            <a:chOff x="1284065" y="3068960"/>
            <a:chExt cx="447724" cy="245117"/>
          </a:xfrm>
        </p:grpSpPr>
        <p:grpSp>
          <p:nvGrpSpPr>
            <p:cNvPr id="133" name="그룹 132"/>
            <p:cNvGrpSpPr/>
            <p:nvPr/>
          </p:nvGrpSpPr>
          <p:grpSpPr>
            <a:xfrm>
              <a:off x="1299789" y="3196733"/>
              <a:ext cx="432000" cy="45719"/>
              <a:chOff x="6055413" y="892906"/>
              <a:chExt cx="480040" cy="45719"/>
            </a:xfrm>
          </p:grpSpPr>
          <p:cxnSp>
            <p:nvCxnSpPr>
              <p:cNvPr id="135" name="직선 연결선 134"/>
              <p:cNvCxnSpPr/>
              <p:nvPr/>
            </p:nvCxnSpPr>
            <p:spPr>
              <a:xfrm>
                <a:off x="6056019" y="895392"/>
                <a:ext cx="477296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직선 연결선 135"/>
              <p:cNvCxnSpPr/>
              <p:nvPr/>
            </p:nvCxnSpPr>
            <p:spPr>
              <a:xfrm>
                <a:off x="6055413" y="892906"/>
                <a:ext cx="0" cy="4571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직선 연결선 136"/>
              <p:cNvCxnSpPr/>
              <p:nvPr/>
            </p:nvCxnSpPr>
            <p:spPr>
              <a:xfrm>
                <a:off x="6535453" y="892906"/>
                <a:ext cx="0" cy="4571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4" name="TextBox 133"/>
            <p:cNvSpPr txBox="1"/>
            <p:nvPr/>
          </p:nvSpPr>
          <p:spPr>
            <a:xfrm>
              <a:off x="1284065" y="3068960"/>
              <a:ext cx="445801" cy="245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*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8" name="직사각형 137"/>
          <p:cNvSpPr/>
          <p:nvPr/>
        </p:nvSpPr>
        <p:spPr>
          <a:xfrm>
            <a:off x="4817613" y="821277"/>
            <a:ext cx="54000" cy="54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TextBox 138"/>
          <p:cNvSpPr txBox="1"/>
          <p:nvPr/>
        </p:nvSpPr>
        <p:spPr>
          <a:xfrm>
            <a:off x="4808648" y="719073"/>
            <a:ext cx="18722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000" b="1" dirty="0" err="1">
                <a:latin typeface="Arial" pitchFamily="34" charset="0"/>
                <a:cs typeface="Arial" pitchFamily="34" charset="0"/>
              </a:rPr>
              <a:t>Sebocyte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0" name="직사각형 139"/>
          <p:cNvSpPr/>
          <p:nvPr/>
        </p:nvSpPr>
        <p:spPr>
          <a:xfrm>
            <a:off x="4817613" y="989174"/>
            <a:ext cx="54000" cy="54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TextBox 140"/>
          <p:cNvSpPr txBox="1"/>
          <p:nvPr/>
        </p:nvSpPr>
        <p:spPr>
          <a:xfrm>
            <a:off x="4808648" y="886970"/>
            <a:ext cx="18722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 ORS cell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2" name="직사각형 141"/>
          <p:cNvSpPr/>
          <p:nvPr/>
        </p:nvSpPr>
        <p:spPr>
          <a:xfrm>
            <a:off x="8625245" y="812831"/>
            <a:ext cx="54000" cy="54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3" name="TextBox 142"/>
          <p:cNvSpPr txBox="1"/>
          <p:nvPr/>
        </p:nvSpPr>
        <p:spPr>
          <a:xfrm>
            <a:off x="8616280" y="710627"/>
            <a:ext cx="18722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000" b="1" dirty="0" err="1">
                <a:latin typeface="Arial" pitchFamily="34" charset="0"/>
                <a:cs typeface="Arial" pitchFamily="34" charset="0"/>
              </a:rPr>
              <a:t>Sebocyte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4" name="직사각형 143"/>
          <p:cNvSpPr/>
          <p:nvPr/>
        </p:nvSpPr>
        <p:spPr>
          <a:xfrm>
            <a:off x="8625245" y="980728"/>
            <a:ext cx="54000" cy="54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5" name="TextBox 144"/>
          <p:cNvSpPr txBox="1"/>
          <p:nvPr/>
        </p:nvSpPr>
        <p:spPr>
          <a:xfrm>
            <a:off x="8616280" y="878524"/>
            <a:ext cx="18722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 ORS cell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6" name="직사각형 145"/>
          <p:cNvSpPr/>
          <p:nvPr/>
        </p:nvSpPr>
        <p:spPr>
          <a:xfrm>
            <a:off x="4808821" y="4107615"/>
            <a:ext cx="54000" cy="54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TextBox 146"/>
          <p:cNvSpPr txBox="1"/>
          <p:nvPr/>
        </p:nvSpPr>
        <p:spPr>
          <a:xfrm>
            <a:off x="4799856" y="4005411"/>
            <a:ext cx="18722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000" b="1" dirty="0" err="1">
                <a:latin typeface="Arial" pitchFamily="34" charset="0"/>
                <a:cs typeface="Arial" pitchFamily="34" charset="0"/>
              </a:rPr>
              <a:t>Sebocyte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8" name="직사각형 147"/>
          <p:cNvSpPr/>
          <p:nvPr/>
        </p:nvSpPr>
        <p:spPr>
          <a:xfrm>
            <a:off x="4808821" y="4275512"/>
            <a:ext cx="54000" cy="54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TextBox 148"/>
          <p:cNvSpPr txBox="1"/>
          <p:nvPr/>
        </p:nvSpPr>
        <p:spPr>
          <a:xfrm>
            <a:off x="4799856" y="4173308"/>
            <a:ext cx="18722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 ORS cell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0" name="직사각형 149"/>
          <p:cNvSpPr/>
          <p:nvPr/>
        </p:nvSpPr>
        <p:spPr>
          <a:xfrm>
            <a:off x="8553237" y="4116407"/>
            <a:ext cx="54000" cy="54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1" name="TextBox 150"/>
          <p:cNvSpPr txBox="1"/>
          <p:nvPr/>
        </p:nvSpPr>
        <p:spPr>
          <a:xfrm>
            <a:off x="8544272" y="4014203"/>
            <a:ext cx="18722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000" b="1" dirty="0" err="1">
                <a:latin typeface="Arial" pitchFamily="34" charset="0"/>
                <a:cs typeface="Arial" pitchFamily="34" charset="0"/>
              </a:rPr>
              <a:t>Sebocyte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2" name="직사각형 151"/>
          <p:cNvSpPr/>
          <p:nvPr/>
        </p:nvSpPr>
        <p:spPr>
          <a:xfrm>
            <a:off x="8553237" y="4284304"/>
            <a:ext cx="54000" cy="54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3" name="TextBox 152"/>
          <p:cNvSpPr txBox="1"/>
          <p:nvPr/>
        </p:nvSpPr>
        <p:spPr>
          <a:xfrm>
            <a:off x="8544272" y="4182100"/>
            <a:ext cx="18722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 ORS cell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653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4383607" y="3243097"/>
            <a:ext cx="13135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0.1% DMSO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16200000">
            <a:off x="5140929" y="3592217"/>
            <a:ext cx="6153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LPS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6200000">
            <a:off x="5326858" y="3284262"/>
            <a:ext cx="12312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LPS +RG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06744" y="4798229"/>
            <a:ext cx="8547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ko-KR" sz="1200" b="1" dirty="0">
                <a:latin typeface="Arial" pitchFamily="34" charset="0"/>
                <a:cs typeface="Arial" pitchFamily="34" charset="0"/>
              </a:rPr>
              <a:t>β</a:t>
            </a:r>
            <a:r>
              <a:rPr lang="en-US" altLang="ko-KR" sz="1200" b="1" dirty="0">
                <a:latin typeface="Arial" pitchFamily="34" charset="0"/>
                <a:cs typeface="Arial" pitchFamily="34" charset="0"/>
              </a:rPr>
              <a:t>-actin</a:t>
            </a:r>
            <a:endParaRPr lang="ko-KR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06744" y="4232122"/>
            <a:ext cx="8547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Arial" pitchFamily="34" charset="0"/>
                <a:cs typeface="Arial" pitchFamily="34" charset="0"/>
              </a:rPr>
              <a:t>LL37</a:t>
            </a:r>
            <a:endParaRPr lang="ko-KR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3855826" y="3242599"/>
            <a:ext cx="13135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control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97415" y="6176338"/>
            <a:ext cx="8547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ko-KR" sz="1200" b="1" dirty="0">
                <a:latin typeface="Arial" pitchFamily="34" charset="0"/>
                <a:cs typeface="Arial" pitchFamily="34" charset="0"/>
              </a:rPr>
              <a:t>β</a:t>
            </a:r>
            <a:r>
              <a:rPr lang="en-US" altLang="ko-KR" sz="1200" b="1" dirty="0">
                <a:latin typeface="Arial" pitchFamily="34" charset="0"/>
                <a:cs typeface="Arial" pitchFamily="34" charset="0"/>
              </a:rPr>
              <a:t>-actin</a:t>
            </a:r>
            <a:endParaRPr lang="ko-KR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97415" y="5600274"/>
            <a:ext cx="8547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Arial" pitchFamily="34" charset="0"/>
                <a:cs typeface="Arial" pitchFamily="34" charset="0"/>
              </a:rPr>
              <a:t>LL37</a:t>
            </a:r>
            <a:endParaRPr lang="ko-KR" altLang="en-US" sz="12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 flipH="1">
            <a:off x="3620403" y="4149200"/>
            <a:ext cx="4195" cy="1080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 rot="16200000">
            <a:off x="2845475" y="4475446"/>
            <a:ext cx="11997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err="1">
                <a:latin typeface="Arial" pitchFamily="34" charset="0"/>
                <a:cs typeface="Arial" pitchFamily="34" charset="0"/>
              </a:rPr>
              <a:t>Sebocyte</a:t>
            </a:r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직선 연결선 13"/>
          <p:cNvCxnSpPr/>
          <p:nvPr/>
        </p:nvCxnSpPr>
        <p:spPr>
          <a:xfrm flipH="1">
            <a:off x="3620403" y="5468546"/>
            <a:ext cx="4195" cy="1080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 rot="16200000">
            <a:off x="2845475" y="5794792"/>
            <a:ext cx="11997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latin typeface="Arial" pitchFamily="34" charset="0"/>
                <a:cs typeface="Arial" pitchFamily="34" charset="0"/>
              </a:rPr>
              <a:t>ORS cell</a:t>
            </a:r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87688" y="3419708"/>
            <a:ext cx="819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B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3" t="27955" r="47242" b="60414"/>
          <a:stretch/>
        </p:blipFill>
        <p:spPr>
          <a:xfrm>
            <a:off x="4223792" y="4678083"/>
            <a:ext cx="1947778" cy="584944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978" t="24121" r="44556" b="61185"/>
          <a:stretch/>
        </p:blipFill>
        <p:spPr>
          <a:xfrm>
            <a:off x="4223792" y="4046057"/>
            <a:ext cx="1947778" cy="583276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81" t="13548" r="47076" b="75171"/>
          <a:stretch/>
        </p:blipFill>
        <p:spPr>
          <a:xfrm>
            <a:off x="4223792" y="6040263"/>
            <a:ext cx="1947778" cy="567350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946" t="19022" r="49107" b="68154"/>
          <a:stretch/>
        </p:blipFill>
        <p:spPr>
          <a:xfrm>
            <a:off x="4223792" y="5451368"/>
            <a:ext cx="1947778" cy="57480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82763" y="248283"/>
            <a:ext cx="4914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Supplement Fig 4. 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143" y="4184940"/>
            <a:ext cx="1338750" cy="1008000"/>
          </a:xfrm>
          <a:prstGeom prst="rect">
            <a:avLst/>
          </a:prstGeom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991" y="4184940"/>
            <a:ext cx="1338750" cy="1008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 rot="16200000">
            <a:off x="5843875" y="5153954"/>
            <a:ext cx="204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LL37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414284" y="4149081"/>
            <a:ext cx="12821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C.acne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+ RG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09906" y="4149081"/>
            <a:ext cx="13196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C. acne</a:t>
            </a:r>
            <a:endParaRPr lang="ko-KR" altLang="en-US" sz="12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7" name="그림 26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143" y="5229200"/>
            <a:ext cx="1338750" cy="1008000"/>
          </a:xfrm>
          <a:prstGeom prst="rect">
            <a:avLst/>
          </a:prstGeom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991" y="5229200"/>
            <a:ext cx="1338750" cy="1008000"/>
          </a:xfrm>
          <a:prstGeom prst="rect">
            <a:avLst/>
          </a:prstGeom>
        </p:spPr>
      </p:pic>
      <p:pic>
        <p:nvPicPr>
          <p:cNvPr id="29" name="그림 2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971" y="800564"/>
            <a:ext cx="1338750" cy="1008000"/>
          </a:xfrm>
          <a:prstGeom prst="rect">
            <a:avLst/>
          </a:prstGeom>
        </p:spPr>
      </p:pic>
      <p:pic>
        <p:nvPicPr>
          <p:cNvPr id="30" name="그림 2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338" y="800564"/>
            <a:ext cx="1338750" cy="1008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 rot="16200000">
            <a:off x="3035563" y="1769578"/>
            <a:ext cx="204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TLR2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05972" y="764705"/>
            <a:ext cx="12821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p.acne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+ RG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201594" y="764705"/>
            <a:ext cx="13196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p. acne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971" y="1844824"/>
            <a:ext cx="1338750" cy="1008000"/>
          </a:xfrm>
          <a:prstGeom prst="rect">
            <a:avLst/>
          </a:prstGeom>
        </p:spPr>
      </p:pic>
      <p:pic>
        <p:nvPicPr>
          <p:cNvPr id="35" name="그림 3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338" y="1844824"/>
            <a:ext cx="1338750" cy="100800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3287688" y="692696"/>
            <a:ext cx="819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A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644660" y="3419708"/>
            <a:ext cx="819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C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139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183</Words>
  <Application>Microsoft Office PowerPoint</Application>
  <PresentationFormat>와이드스크린</PresentationFormat>
  <Paragraphs>96</Paragraphs>
  <Slides>4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7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 Hee Kwack</dc:creator>
  <cp:lastModifiedBy>user</cp:lastModifiedBy>
  <cp:revision>2</cp:revision>
  <dcterms:created xsi:type="dcterms:W3CDTF">2021-02-19T13:21:43Z</dcterms:created>
  <dcterms:modified xsi:type="dcterms:W3CDTF">2021-02-26T02:25:26Z</dcterms:modified>
</cp:coreProperties>
</file>