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70" d="100"/>
          <a:sy n="70" d="100"/>
        </p:scale>
        <p:origin x="-13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23454;&#39564;\&#38463;&#31319;&#31890;&#33104;\&#25968;&#25454;\2016&#24037;&#20316;&#36827;&#23637;\&#19977;&#20010;&#23567;&#35797;&#39564;\&#19981;&#21516;&#25509;&#31181;&#26102;&#26399;&#21457;&#30149;&#20998;&#26512;\&#19981;&#21516;&#25509;&#31181;&#26102;&#26399;&#34920;&#22411;&#25968;&#2545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>
        <c:manualLayout>
          <c:layoutTarget val="inner"/>
          <c:xMode val="edge"/>
          <c:yMode val="edge"/>
          <c:x val="7.5725622630705147E-2"/>
          <c:y val="3.2258064516129031E-2"/>
          <c:w val="0.83136779448558162"/>
          <c:h val="0.90326602319871308"/>
        </c:manualLayout>
      </c:layout>
      <c:barChart>
        <c:barDir val="col"/>
        <c:grouping val="clustered"/>
        <c:ser>
          <c:idx val="0"/>
          <c:order val="0"/>
          <c:tx>
            <c:strRef>
              <c:f>图表!$B$1</c:f>
              <c:strCache>
                <c:ptCount val="1"/>
                <c:pt idx="0">
                  <c:v>BT-1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errBars>
            <c:errBarType val="both"/>
            <c:errValType val="cust"/>
            <c:plus>
              <c:numRef>
                <c:f>图表!$E$2:$E$7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0.11785113019775746</c:v>
                  </c:pt>
                  <c:pt idx="2">
                    <c:v>0.56568542494923668</c:v>
                  </c:pt>
                  <c:pt idx="3">
                    <c:v>0.23570226039551584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plus>
            <c:minus>
              <c:numRef>
                <c:f>图表!$E$2:$E$7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0.11785113019775746</c:v>
                  </c:pt>
                  <c:pt idx="2">
                    <c:v>0.56568542494923668</c:v>
                  </c:pt>
                  <c:pt idx="3">
                    <c:v>0.23570226039551584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minus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图表!$A$2:$A$7</c:f>
              <c:strCache>
                <c:ptCount val="6"/>
                <c:pt idx="0">
                  <c:v>5d</c:v>
                </c:pt>
                <c:pt idx="1">
                  <c:v>10d</c:v>
                </c:pt>
                <c:pt idx="2">
                  <c:v>15d</c:v>
                </c:pt>
                <c:pt idx="3">
                  <c:v>20d</c:v>
                </c:pt>
                <c:pt idx="4">
                  <c:v>25d</c:v>
                </c:pt>
                <c:pt idx="5">
                  <c:v>35d</c:v>
                </c:pt>
              </c:strCache>
            </c:strRef>
          </c:cat>
          <c:val>
            <c:numRef>
              <c:f>图表!$B$2:$B$7</c:f>
              <c:numCache>
                <c:formatCode>General</c:formatCode>
                <c:ptCount val="6"/>
                <c:pt idx="0">
                  <c:v>2.25</c:v>
                </c:pt>
                <c:pt idx="1">
                  <c:v>3.5</c:v>
                </c:pt>
                <c:pt idx="2">
                  <c:v>1.5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图表!$C$1</c:f>
              <c:strCache>
                <c:ptCount val="1"/>
                <c:pt idx="0">
                  <c:v>N6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errBars>
            <c:errBarType val="both"/>
            <c:errValType val="cust"/>
            <c:plus>
              <c:numRef>
                <c:f>图表!$F$2:$F$7</c:f>
                <c:numCache>
                  <c:formatCode>General</c:formatCode>
                  <c:ptCount val="6"/>
                  <c:pt idx="0">
                    <c:v>0.42426406871192834</c:v>
                  </c:pt>
                  <c:pt idx="1">
                    <c:v>0.17677669529663689</c:v>
                  </c:pt>
                  <c:pt idx="2">
                    <c:v>1.4495689014324218</c:v>
                  </c:pt>
                  <c:pt idx="3">
                    <c:v>0.35355339059327384</c:v>
                  </c:pt>
                  <c:pt idx="4">
                    <c:v>0.35355339059327384</c:v>
                  </c:pt>
                  <c:pt idx="5">
                    <c:v>0</c:v>
                  </c:pt>
                </c:numCache>
              </c:numRef>
            </c:plus>
            <c:minus>
              <c:numRef>
                <c:f>图表!$F$2:$F$7</c:f>
                <c:numCache>
                  <c:formatCode>General</c:formatCode>
                  <c:ptCount val="6"/>
                  <c:pt idx="0">
                    <c:v>0.42426406871192834</c:v>
                  </c:pt>
                  <c:pt idx="1">
                    <c:v>0.17677669529663689</c:v>
                  </c:pt>
                  <c:pt idx="2">
                    <c:v>1.4495689014324218</c:v>
                  </c:pt>
                  <c:pt idx="3">
                    <c:v>0.35355339059327384</c:v>
                  </c:pt>
                  <c:pt idx="4">
                    <c:v>0.35355339059327384</c:v>
                  </c:pt>
                  <c:pt idx="5">
                    <c:v>0</c:v>
                  </c:pt>
                </c:numCache>
              </c:numRef>
            </c:minus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图表!$A$2:$A$7</c:f>
              <c:strCache>
                <c:ptCount val="6"/>
                <c:pt idx="0">
                  <c:v>5d</c:v>
                </c:pt>
                <c:pt idx="1">
                  <c:v>10d</c:v>
                </c:pt>
                <c:pt idx="2">
                  <c:v>15d</c:v>
                </c:pt>
                <c:pt idx="3">
                  <c:v>20d</c:v>
                </c:pt>
                <c:pt idx="4">
                  <c:v>25d</c:v>
                </c:pt>
                <c:pt idx="5">
                  <c:v>35d</c:v>
                </c:pt>
              </c:strCache>
            </c:strRef>
          </c:cat>
          <c:val>
            <c:numRef>
              <c:f>图表!$C$2:$C$7</c:f>
              <c:numCache>
                <c:formatCode>General</c:formatCode>
                <c:ptCount val="6"/>
                <c:pt idx="0">
                  <c:v>5.23</c:v>
                </c:pt>
                <c:pt idx="1">
                  <c:v>4.5</c:v>
                </c:pt>
                <c:pt idx="2">
                  <c:v>3.5</c:v>
                </c:pt>
                <c:pt idx="3">
                  <c:v>1.8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2"/>
          <c:order val="2"/>
          <c:tx>
            <c:strRef>
              <c:f>图表!$D$1</c:f>
              <c:strCache>
                <c:ptCount val="1"/>
                <c:pt idx="0">
                  <c:v>CML295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errBars>
            <c:errBarType val="both"/>
            <c:errValType val="cust"/>
            <c:plus>
              <c:numRef>
                <c:f>图表!$G$2:$G$7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0.70710678118654757</c:v>
                  </c:pt>
                  <c:pt idx="2">
                    <c:v>0.35355339059327384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plus>
            <c:minus>
              <c:numRef>
                <c:f>图表!$G$2:$G$7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0.70710678118654757</c:v>
                  </c:pt>
                  <c:pt idx="2">
                    <c:v>0.35355339059327384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minus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图表!$A$2:$A$7</c:f>
              <c:strCache>
                <c:ptCount val="6"/>
                <c:pt idx="0">
                  <c:v>5d</c:v>
                </c:pt>
                <c:pt idx="1">
                  <c:v>10d</c:v>
                </c:pt>
                <c:pt idx="2">
                  <c:v>15d</c:v>
                </c:pt>
                <c:pt idx="3">
                  <c:v>20d</c:v>
                </c:pt>
                <c:pt idx="4">
                  <c:v>25d</c:v>
                </c:pt>
                <c:pt idx="5">
                  <c:v>35d</c:v>
                </c:pt>
              </c:strCache>
            </c:strRef>
          </c:cat>
          <c:val>
            <c:numRef>
              <c:f>图表!$D$2:$D$7</c:f>
              <c:numCache>
                <c:formatCode>General</c:formatCode>
                <c:ptCount val="6"/>
                <c:pt idx="0">
                  <c:v>3.5</c:v>
                </c:pt>
                <c:pt idx="1">
                  <c:v>3.5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gapWidth val="199"/>
        <c:axId val="256678912"/>
        <c:axId val="36279424"/>
      </c:barChart>
      <c:catAx>
        <c:axId val="256678912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cap="none" baseline="0"/>
                  <a:t>day after silking</a:t>
                </a:r>
                <a:endParaRPr lang="zh-CN" altLang="en-US" cap="none" baseline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279424"/>
        <c:crosses val="autoZero"/>
        <c:auto val="1"/>
        <c:lblAlgn val="ctr"/>
        <c:lblOffset val="100"/>
      </c:catAx>
      <c:valAx>
        <c:axId val="36279424"/>
        <c:scaling>
          <c:orientation val="minMax"/>
          <c:min val="-1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cap="none" baseline="0"/>
                  <a:t>disease grade</a:t>
                </a:r>
                <a:endParaRPr lang="zh-CN" altLang="en-US" cap="none" baseline="0"/>
              </a:p>
            </c:rich>
          </c:tx>
          <c:layout>
            <c:manualLayout>
              <c:xMode val="edge"/>
              <c:yMode val="edge"/>
              <c:x val="3.6111111111111198E-2"/>
              <c:y val="0.337916302128902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667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-13952"/>
            <a:ext cx="3703139" cy="53640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0"/>
            <a:ext cx="3657600" cy="535011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3400" y="548640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Figure S1 </a:t>
            </a:r>
            <a:r>
              <a:rPr lang="en-US" altLang="zh-CN" dirty="0" smtClean="0"/>
              <a:t>Phenotypic </a:t>
            </a:r>
            <a:r>
              <a:rPr lang="en-US" altLang="zh-CN" dirty="0"/>
              <a:t>variation in </a:t>
            </a:r>
            <a:r>
              <a:rPr lang="en-US" altLang="zh-CN" dirty="0" smtClean="0"/>
              <a:t>FER severity </a:t>
            </a:r>
            <a:r>
              <a:rPr lang="en-US" altLang="zh-CN" dirty="0"/>
              <a:t>at harvest </a:t>
            </a:r>
            <a:r>
              <a:rPr lang="en-US" altLang="zh-CN" dirty="0" smtClean="0"/>
              <a:t>between </a:t>
            </a:r>
            <a:r>
              <a:rPr lang="en-US" altLang="zh-CN" dirty="0"/>
              <a:t>the </a:t>
            </a:r>
            <a:r>
              <a:rPr lang="en-US" altLang="zh-CN" dirty="0" smtClean="0"/>
              <a:t>two parental </a:t>
            </a:r>
            <a:r>
              <a:rPr lang="en-US" altLang="zh-CN" dirty="0"/>
              <a:t>lines in artificially inoculated ears with </a:t>
            </a:r>
            <a:r>
              <a:rPr lang="en-US" altLang="zh-CN" i="1" dirty="0" err="1" smtClean="0"/>
              <a:t>F.verticillioides</a:t>
            </a:r>
            <a:r>
              <a:rPr lang="en-US" altLang="zh-CN" dirty="0"/>
              <a:t>. </a:t>
            </a:r>
            <a:r>
              <a:rPr lang="en-US" altLang="zh-CN" dirty="0" smtClean="0"/>
              <a:t>The resistant BT-1 </a:t>
            </a:r>
            <a:r>
              <a:rPr lang="en-US" altLang="zh-CN" dirty="0"/>
              <a:t>is represented by the </a:t>
            </a:r>
            <a:r>
              <a:rPr lang="en-US" altLang="zh-CN" dirty="0" smtClean="0"/>
              <a:t>one ear </a:t>
            </a:r>
            <a:r>
              <a:rPr lang="en-US" altLang="zh-CN" dirty="0"/>
              <a:t>on the left (a) and the susceptible </a:t>
            </a:r>
            <a:r>
              <a:rPr lang="en-US" altLang="zh-CN" dirty="0" smtClean="0"/>
              <a:t>N6 on </a:t>
            </a:r>
            <a:r>
              <a:rPr lang="en-US" altLang="zh-CN" dirty="0"/>
              <a:t>the right (b)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8706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2865" y="1003164"/>
            <a:ext cx="4960800" cy="3796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8600" y="1003164"/>
            <a:ext cx="4961466" cy="37974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9600" y="54102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/>
              <a:t>Figure </a:t>
            </a:r>
            <a:r>
              <a:rPr lang="en-US" altLang="zh-CN" b="1" dirty="0" smtClean="0"/>
              <a:t>S2 </a:t>
            </a:r>
            <a:r>
              <a:rPr lang="en-US" altLang="zh-CN" dirty="0" smtClean="0"/>
              <a:t>Frequency distribution plot of the Phenotypes of RIL population (a) and GWAS        population (b).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727441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3400" y="50292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00"/>
                </a:solidFill>
              </a:rPr>
              <a:t>Figure </a:t>
            </a:r>
            <a:r>
              <a:rPr lang="en-US" altLang="zh-CN" b="1" dirty="0" smtClean="0">
                <a:solidFill>
                  <a:srgbClr val="000000"/>
                </a:solidFill>
              </a:rPr>
              <a:t>S3 </a:t>
            </a:r>
            <a:r>
              <a:rPr lang="en-US" altLang="zh-CN" dirty="0" smtClean="0">
                <a:solidFill>
                  <a:srgbClr val="000000"/>
                </a:solidFill>
              </a:rPr>
              <a:t>Cyclic </a:t>
            </a:r>
            <a:r>
              <a:rPr lang="en-US" altLang="zh-CN" dirty="0">
                <a:solidFill>
                  <a:srgbClr val="000000"/>
                </a:solidFill>
              </a:rPr>
              <a:t>graph for ICIM epistatic </a:t>
            </a:r>
            <a:r>
              <a:rPr lang="en-US" altLang="zh-CN" dirty="0" smtClean="0">
                <a:solidFill>
                  <a:srgbClr val="000000"/>
                </a:solidFill>
              </a:rPr>
              <a:t>mapping.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(Each color represents a chromosome; oval for QTL and genetic position; number on  dotted red line indicates LOD score.)</a:t>
            </a:r>
            <a:endParaRPr lang="zh-CN" altLang="en-US" dirty="0"/>
          </a:p>
        </p:txBody>
      </p:sp>
      <p:pic>
        <p:nvPicPr>
          <p:cNvPr id="1028" name="Picture 4" descr="C:\Users\hp\Desktop\QQ图片2018121715324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7200"/>
            <a:ext cx="5466819" cy="406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501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229" y="5105400"/>
            <a:ext cx="8822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</a:t>
            </a:r>
            <a:r>
              <a:rPr lang="en-US" altLang="zh-CN" b="1" dirty="0" smtClean="0"/>
              <a:t>S4 </a:t>
            </a:r>
            <a:r>
              <a:rPr lang="en-US" altLang="zh-CN" b="1" dirty="0" smtClean="0"/>
              <a:t>Q-Q </a:t>
            </a:r>
            <a:r>
              <a:rPr lang="en-US" altLang="zh-CN" b="1" dirty="0" smtClean="0"/>
              <a:t>plot </a:t>
            </a:r>
            <a:r>
              <a:rPr lang="en-US" altLang="zh-CN" b="1" dirty="0" smtClean="0"/>
              <a:t>of GWAS for the </a:t>
            </a:r>
            <a:r>
              <a:rPr lang="en-US" altLang="zh-CN" b="1" i="1" dirty="0" smtClean="0"/>
              <a:t>F. </a:t>
            </a:r>
            <a:r>
              <a:rPr lang="en-US" altLang="zh-CN" b="1" i="1" dirty="0" err="1" smtClean="0"/>
              <a:t>verticillioides</a:t>
            </a:r>
            <a:r>
              <a:rPr lang="en-US" altLang="zh-CN" b="1" dirty="0" smtClean="0"/>
              <a:t> ear rot resistance in maize.</a:t>
            </a:r>
            <a:endParaRPr lang="zh-CN" altLang="en-US" dirty="0"/>
          </a:p>
        </p:txBody>
      </p:sp>
      <p:pic>
        <p:nvPicPr>
          <p:cNvPr id="1026" name="Picture 2" descr="F:\学科资料\遗传学\个人\穗粒腐\文章\QQ.ti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04800"/>
            <a:ext cx="4691062" cy="46825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5280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381000" y="304800"/>
          <a:ext cx="7907416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169229" y="5105400"/>
            <a:ext cx="8822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Figure </a:t>
            </a:r>
            <a:r>
              <a:rPr lang="en-US" altLang="zh-CN" b="1" dirty="0" smtClean="0"/>
              <a:t>S5 </a:t>
            </a:r>
            <a:r>
              <a:rPr lang="en-US" altLang="zh-CN" dirty="0" smtClean="0"/>
              <a:t>Disease grade of lines inoculated in different date after </a:t>
            </a:r>
            <a:r>
              <a:rPr lang="en-US" altLang="zh-CN" dirty="0" err="1" smtClean="0"/>
              <a:t>silking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3639</TotalTime>
  <Words>132</Words>
  <Application>Microsoft Office PowerPoint</Application>
  <PresentationFormat>全屏显示(4:3)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Theme</vt:lpstr>
      <vt:lpstr>幻灯片 1</vt:lpstr>
      <vt:lpstr>幻灯片 2</vt:lpstr>
      <vt:lpstr>幻灯片 3</vt:lpstr>
      <vt:lpstr>幻灯片 4</vt:lpstr>
      <vt:lpstr>幻灯片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zzj</cp:lastModifiedBy>
  <cp:revision>34</cp:revision>
  <dcterms:created xsi:type="dcterms:W3CDTF">2006-08-16T00:00:00Z</dcterms:created>
  <dcterms:modified xsi:type="dcterms:W3CDTF">2019-02-14T10:26:02Z</dcterms:modified>
</cp:coreProperties>
</file>