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58" r:id="rId3"/>
    <p:sldId id="261" r:id="rId4"/>
    <p:sldId id="273" r:id="rId5"/>
    <p:sldId id="264" r:id="rId6"/>
    <p:sldId id="274" r:id="rId7"/>
    <p:sldId id="275" r:id="rId8"/>
    <p:sldId id="27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98" autoAdjust="0"/>
    <p:restoredTop sz="94660"/>
  </p:normalViewPr>
  <p:slideViewPr>
    <p:cSldViewPr snapToGrid="0">
      <p:cViewPr varScale="1">
        <p:scale>
          <a:sx n="115" d="100"/>
          <a:sy n="115" d="100"/>
        </p:scale>
        <p:origin x="82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oleObject" Target="file:///\\edmfs.healthy.bewell.ca\~TingWang02\Projects\Asthma\Output\figures\Tables%20and%20Figures-202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edmfs.healthy.bewell.ca\~TingWang02\Projects\Asthma\Output\figures\Tables%20and%20Figures-2020.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630782787652225E-2"/>
          <c:y val="9.8288677614520314E-2"/>
          <c:w val="0.91266726874328774"/>
          <c:h val="0.60358107786224213"/>
        </c:manualLayout>
      </c:layout>
      <c:lineChart>
        <c:grouping val="standard"/>
        <c:varyColors val="0"/>
        <c:ser>
          <c:idx val="0"/>
          <c:order val="0"/>
          <c:tx>
            <c:strRef>
              <c:f>'Figure 4A'!$A$3</c:f>
              <c:strCache>
                <c:ptCount val="1"/>
                <c:pt idx="0">
                  <c:v>Female</c:v>
                </c:pt>
              </c:strCache>
            </c:strRef>
          </c:tx>
          <c:spPr>
            <a:ln w="28575" cap="rnd">
              <a:solidFill>
                <a:srgbClr val="C00000"/>
              </a:solidFill>
              <a:round/>
            </a:ln>
            <a:effectLst/>
          </c:spPr>
          <c:marker>
            <c:symbol val="none"/>
          </c:marker>
          <c:cat>
            <c:multiLvlStrRef>
              <c:f>'Figure 4A'!$B$1:$BX$2</c:f>
              <c:multiLvlStrCache>
                <c:ptCount val="75"/>
                <c:lvl>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80-85</c:v>
                  </c:pt>
                  <c:pt idx="17">
                    <c:v>&gt;85</c:v>
                  </c:pt>
                  <c:pt idx="19">
                    <c:v>0-4</c:v>
                  </c:pt>
                  <c:pt idx="20">
                    <c:v>5-9</c:v>
                  </c:pt>
                  <c:pt idx="21">
                    <c:v>10-14</c:v>
                  </c:pt>
                  <c:pt idx="22">
                    <c:v>15-19</c:v>
                  </c:pt>
                  <c:pt idx="23">
                    <c:v>20-24</c:v>
                  </c:pt>
                  <c:pt idx="24">
                    <c:v>25-29</c:v>
                  </c:pt>
                  <c:pt idx="25">
                    <c:v>30-34</c:v>
                  </c:pt>
                  <c:pt idx="26">
                    <c:v>35-39</c:v>
                  </c:pt>
                  <c:pt idx="27">
                    <c:v>40-44</c:v>
                  </c:pt>
                  <c:pt idx="28">
                    <c:v>45-49</c:v>
                  </c:pt>
                  <c:pt idx="29">
                    <c:v>50-54</c:v>
                  </c:pt>
                  <c:pt idx="30">
                    <c:v>55-59</c:v>
                  </c:pt>
                  <c:pt idx="31">
                    <c:v>60-64</c:v>
                  </c:pt>
                  <c:pt idx="32">
                    <c:v>65-69</c:v>
                  </c:pt>
                  <c:pt idx="33">
                    <c:v>70-74</c:v>
                  </c:pt>
                  <c:pt idx="34">
                    <c:v>75-79</c:v>
                  </c:pt>
                  <c:pt idx="35">
                    <c:v>80-85</c:v>
                  </c:pt>
                  <c:pt idx="36">
                    <c:v>&gt;85</c:v>
                  </c:pt>
                  <c:pt idx="38">
                    <c:v>0-4</c:v>
                  </c:pt>
                  <c:pt idx="39">
                    <c:v>5-9</c:v>
                  </c:pt>
                  <c:pt idx="40">
                    <c:v>10-14</c:v>
                  </c:pt>
                  <c:pt idx="41">
                    <c:v>15-19</c:v>
                  </c:pt>
                  <c:pt idx="42">
                    <c:v>20-24</c:v>
                  </c:pt>
                  <c:pt idx="43">
                    <c:v>25-29</c:v>
                  </c:pt>
                  <c:pt idx="44">
                    <c:v>30-34</c:v>
                  </c:pt>
                  <c:pt idx="45">
                    <c:v>35-39</c:v>
                  </c:pt>
                  <c:pt idx="46">
                    <c:v>40-44</c:v>
                  </c:pt>
                  <c:pt idx="47">
                    <c:v>45-49</c:v>
                  </c:pt>
                  <c:pt idx="48">
                    <c:v>50-54</c:v>
                  </c:pt>
                  <c:pt idx="49">
                    <c:v>55-59</c:v>
                  </c:pt>
                  <c:pt idx="50">
                    <c:v>60-64</c:v>
                  </c:pt>
                  <c:pt idx="51">
                    <c:v>65-69</c:v>
                  </c:pt>
                  <c:pt idx="52">
                    <c:v>70-74</c:v>
                  </c:pt>
                  <c:pt idx="53">
                    <c:v>75-79</c:v>
                  </c:pt>
                  <c:pt idx="54">
                    <c:v>80-85</c:v>
                  </c:pt>
                  <c:pt idx="55">
                    <c:v>&gt;85</c:v>
                  </c:pt>
                  <c:pt idx="57">
                    <c:v>0-4</c:v>
                  </c:pt>
                  <c:pt idx="58">
                    <c:v>5-9</c:v>
                  </c:pt>
                  <c:pt idx="59">
                    <c:v>10-14</c:v>
                  </c:pt>
                  <c:pt idx="60">
                    <c:v>15-19</c:v>
                  </c:pt>
                  <c:pt idx="61">
                    <c:v>20-24</c:v>
                  </c:pt>
                  <c:pt idx="62">
                    <c:v>25-29</c:v>
                  </c:pt>
                  <c:pt idx="63">
                    <c:v>30-34</c:v>
                  </c:pt>
                  <c:pt idx="64">
                    <c:v>35-39</c:v>
                  </c:pt>
                  <c:pt idx="65">
                    <c:v>40-44</c:v>
                  </c:pt>
                  <c:pt idx="66">
                    <c:v>45-49</c:v>
                  </c:pt>
                  <c:pt idx="67">
                    <c:v>50-54</c:v>
                  </c:pt>
                  <c:pt idx="68">
                    <c:v>55-59</c:v>
                  </c:pt>
                  <c:pt idx="69">
                    <c:v>60-64</c:v>
                  </c:pt>
                  <c:pt idx="70">
                    <c:v>65-69</c:v>
                  </c:pt>
                  <c:pt idx="71">
                    <c:v>70-74</c:v>
                  </c:pt>
                  <c:pt idx="72">
                    <c:v>75-79</c:v>
                  </c:pt>
                  <c:pt idx="73">
                    <c:v>80-85</c:v>
                  </c:pt>
                  <c:pt idx="74">
                    <c:v>&gt;85</c:v>
                  </c:pt>
                </c:lvl>
                <c:lvl>
                  <c:pt idx="0">
                    <c:v>1995</c:v>
                  </c:pt>
                  <c:pt idx="19">
                    <c:v>2002</c:v>
                  </c:pt>
                  <c:pt idx="38">
                    <c:v>2009</c:v>
                  </c:pt>
                  <c:pt idx="57">
                    <c:v>2015</c:v>
                  </c:pt>
                </c:lvl>
              </c:multiLvlStrCache>
            </c:multiLvlStrRef>
          </c:cat>
          <c:val>
            <c:numRef>
              <c:f>'Figure 4A'!$B$3:$BX$3</c:f>
              <c:numCache>
                <c:formatCode>0.00%</c:formatCode>
                <c:ptCount val="75"/>
                <c:pt idx="0">
                  <c:v>5.0567595459236329E-2</c:v>
                </c:pt>
                <c:pt idx="1">
                  <c:v>5.6373114804555251E-2</c:v>
                </c:pt>
                <c:pt idx="2">
                  <c:v>5.082533513906063E-2</c:v>
                </c:pt>
                <c:pt idx="3">
                  <c:v>5.0999133976970201E-2</c:v>
                </c:pt>
                <c:pt idx="4">
                  <c:v>4.1755945155740389E-2</c:v>
                </c:pt>
                <c:pt idx="5">
                  <c:v>3.4622570641601014E-2</c:v>
                </c:pt>
                <c:pt idx="6">
                  <c:v>3.0361357983619282E-2</c:v>
                </c:pt>
                <c:pt idx="7">
                  <c:v>2.8747400795376382E-2</c:v>
                </c:pt>
                <c:pt idx="8">
                  <c:v>2.9633993528960706E-2</c:v>
                </c:pt>
                <c:pt idx="9">
                  <c:v>3.1838929814254076E-2</c:v>
                </c:pt>
                <c:pt idx="10">
                  <c:v>3.1561436207082454E-2</c:v>
                </c:pt>
                <c:pt idx="11">
                  <c:v>3.2830016014641958E-2</c:v>
                </c:pt>
                <c:pt idx="12">
                  <c:v>3.6188606749081191E-2</c:v>
                </c:pt>
                <c:pt idx="13">
                  <c:v>4.0033895975997984E-2</c:v>
                </c:pt>
                <c:pt idx="14">
                  <c:v>4.4338317805788251E-2</c:v>
                </c:pt>
                <c:pt idx="15">
                  <c:v>4.2880089391717301E-2</c:v>
                </c:pt>
                <c:pt idx="16">
                  <c:v>4.0797151617050734E-2</c:v>
                </c:pt>
                <c:pt idx="17">
                  <c:v>3.0958839485788418E-2</c:v>
                </c:pt>
                <c:pt idx="19">
                  <c:v>6.100050228164107E-2</c:v>
                </c:pt>
                <c:pt idx="20">
                  <c:v>0.12320467446397584</c:v>
                </c:pt>
                <c:pt idx="21">
                  <c:v>0.12577205849106085</c:v>
                </c:pt>
                <c:pt idx="22">
                  <c:v>0.11754049445865303</c:v>
                </c:pt>
                <c:pt idx="23">
                  <c:v>0.10440851541402167</c:v>
                </c:pt>
                <c:pt idx="24">
                  <c:v>9.1216005558475338E-2</c:v>
                </c:pt>
                <c:pt idx="25">
                  <c:v>8.1160238540527188E-2</c:v>
                </c:pt>
                <c:pt idx="26">
                  <c:v>7.7228353986532258E-2</c:v>
                </c:pt>
                <c:pt idx="27">
                  <c:v>7.6292272131678524E-2</c:v>
                </c:pt>
                <c:pt idx="28">
                  <c:v>7.6955296939035314E-2</c:v>
                </c:pt>
                <c:pt idx="29">
                  <c:v>7.7933323711935343E-2</c:v>
                </c:pt>
                <c:pt idx="30">
                  <c:v>8.2740094022834124E-2</c:v>
                </c:pt>
                <c:pt idx="31">
                  <c:v>8.679367013745766E-2</c:v>
                </c:pt>
                <c:pt idx="32">
                  <c:v>9.0300794196735659E-2</c:v>
                </c:pt>
                <c:pt idx="33">
                  <c:v>9.370093285305256E-2</c:v>
                </c:pt>
                <c:pt idx="34">
                  <c:v>9.8141305564886344E-2</c:v>
                </c:pt>
                <c:pt idx="35">
                  <c:v>9.7154701337855656E-2</c:v>
                </c:pt>
                <c:pt idx="36">
                  <c:v>8.5131843241164157E-2</c:v>
                </c:pt>
                <c:pt idx="38">
                  <c:v>4.2784827681852856E-2</c:v>
                </c:pt>
                <c:pt idx="39">
                  <c:v>0.11762031878675333</c:v>
                </c:pt>
                <c:pt idx="40">
                  <c:v>0.14816066649005655</c:v>
                </c:pt>
                <c:pt idx="41">
                  <c:v>0.15995311167945439</c:v>
                </c:pt>
                <c:pt idx="42">
                  <c:v>0.13363525215768265</c:v>
                </c:pt>
                <c:pt idx="43">
                  <c:v>0.11002193217074997</c:v>
                </c:pt>
                <c:pt idx="44">
                  <c:v>0.10510155007213939</c:v>
                </c:pt>
                <c:pt idx="45">
                  <c:v>0.10106506135679555</c:v>
                </c:pt>
                <c:pt idx="46">
                  <c:v>0.10069264002109721</c:v>
                </c:pt>
                <c:pt idx="47">
                  <c:v>0.10189553787616741</c:v>
                </c:pt>
                <c:pt idx="48">
                  <c:v>0.1016681644150097</c:v>
                </c:pt>
                <c:pt idx="49">
                  <c:v>0.10387260224393775</c:v>
                </c:pt>
                <c:pt idx="50">
                  <c:v>0.1087053598368273</c:v>
                </c:pt>
                <c:pt idx="51">
                  <c:v>0.11500656410946915</c:v>
                </c:pt>
                <c:pt idx="52">
                  <c:v>0.11634025759086762</c:v>
                </c:pt>
                <c:pt idx="53">
                  <c:v>0.11716102219033718</c:v>
                </c:pt>
                <c:pt idx="54">
                  <c:v>0.11565796602607005</c:v>
                </c:pt>
                <c:pt idx="55">
                  <c:v>0.11015447735678985</c:v>
                </c:pt>
                <c:pt idx="57">
                  <c:v>3.3926981300089046E-2</c:v>
                </c:pt>
                <c:pt idx="58">
                  <c:v>9.1672421369828616E-2</c:v>
                </c:pt>
                <c:pt idx="59">
                  <c:v>0.13656232374506486</c:v>
                </c:pt>
                <c:pt idx="60">
                  <c:v>0.16216535965386694</c:v>
                </c:pt>
                <c:pt idx="61">
                  <c:v>0.1561293795193949</c:v>
                </c:pt>
                <c:pt idx="62">
                  <c:v>0.12891808712121211</c:v>
                </c:pt>
                <c:pt idx="63">
                  <c:v>0.1148443027029455</c:v>
                </c:pt>
                <c:pt idx="64">
                  <c:v>0.1158057172736142</c:v>
                </c:pt>
                <c:pt idx="65">
                  <c:v>0.11988711488974509</c:v>
                </c:pt>
                <c:pt idx="66">
                  <c:v>0.1240813806397205</c:v>
                </c:pt>
                <c:pt idx="67">
                  <c:v>0.12772694060749451</c:v>
                </c:pt>
                <c:pt idx="68">
                  <c:v>0.12638849857267523</c:v>
                </c:pt>
                <c:pt idx="69">
                  <c:v>0.12768510630501892</c:v>
                </c:pt>
                <c:pt idx="70">
                  <c:v>0.13233347003339388</c:v>
                </c:pt>
                <c:pt idx="71">
                  <c:v>0.13674909866450008</c:v>
                </c:pt>
                <c:pt idx="72">
                  <c:v>0.13393136772403919</c:v>
                </c:pt>
                <c:pt idx="73">
                  <c:v>0.13403991820512082</c:v>
                </c:pt>
                <c:pt idx="74">
                  <c:v>0.125632823716092</c:v>
                </c:pt>
              </c:numCache>
            </c:numRef>
          </c:val>
          <c:smooth val="0"/>
          <c:extLst>
            <c:ext xmlns:c16="http://schemas.microsoft.com/office/drawing/2014/chart" uri="{C3380CC4-5D6E-409C-BE32-E72D297353CC}">
              <c16:uniqueId val="{00000000-F145-4008-9603-659EE95C1272}"/>
            </c:ext>
          </c:extLst>
        </c:ser>
        <c:ser>
          <c:idx val="1"/>
          <c:order val="1"/>
          <c:tx>
            <c:strRef>
              <c:f>'Figure 4A'!$A$4</c:f>
              <c:strCache>
                <c:ptCount val="1"/>
                <c:pt idx="0">
                  <c:v>Male</c:v>
                </c:pt>
              </c:strCache>
            </c:strRef>
          </c:tx>
          <c:spPr>
            <a:ln w="28575" cap="rnd">
              <a:solidFill>
                <a:schemeClr val="accent5">
                  <a:lumMod val="50000"/>
                </a:schemeClr>
              </a:solidFill>
              <a:round/>
            </a:ln>
            <a:effectLst/>
          </c:spPr>
          <c:marker>
            <c:symbol val="none"/>
          </c:marker>
          <c:cat>
            <c:multiLvlStrRef>
              <c:f>'Figure 4A'!$B$1:$BX$2</c:f>
              <c:multiLvlStrCache>
                <c:ptCount val="75"/>
                <c:lvl>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80-85</c:v>
                  </c:pt>
                  <c:pt idx="17">
                    <c:v>&gt;85</c:v>
                  </c:pt>
                  <c:pt idx="19">
                    <c:v>0-4</c:v>
                  </c:pt>
                  <c:pt idx="20">
                    <c:v>5-9</c:v>
                  </c:pt>
                  <c:pt idx="21">
                    <c:v>10-14</c:v>
                  </c:pt>
                  <c:pt idx="22">
                    <c:v>15-19</c:v>
                  </c:pt>
                  <c:pt idx="23">
                    <c:v>20-24</c:v>
                  </c:pt>
                  <c:pt idx="24">
                    <c:v>25-29</c:v>
                  </c:pt>
                  <c:pt idx="25">
                    <c:v>30-34</c:v>
                  </c:pt>
                  <c:pt idx="26">
                    <c:v>35-39</c:v>
                  </c:pt>
                  <c:pt idx="27">
                    <c:v>40-44</c:v>
                  </c:pt>
                  <c:pt idx="28">
                    <c:v>45-49</c:v>
                  </c:pt>
                  <c:pt idx="29">
                    <c:v>50-54</c:v>
                  </c:pt>
                  <c:pt idx="30">
                    <c:v>55-59</c:v>
                  </c:pt>
                  <c:pt idx="31">
                    <c:v>60-64</c:v>
                  </c:pt>
                  <c:pt idx="32">
                    <c:v>65-69</c:v>
                  </c:pt>
                  <c:pt idx="33">
                    <c:v>70-74</c:v>
                  </c:pt>
                  <c:pt idx="34">
                    <c:v>75-79</c:v>
                  </c:pt>
                  <c:pt idx="35">
                    <c:v>80-85</c:v>
                  </c:pt>
                  <c:pt idx="36">
                    <c:v>&gt;85</c:v>
                  </c:pt>
                  <c:pt idx="38">
                    <c:v>0-4</c:v>
                  </c:pt>
                  <c:pt idx="39">
                    <c:v>5-9</c:v>
                  </c:pt>
                  <c:pt idx="40">
                    <c:v>10-14</c:v>
                  </c:pt>
                  <c:pt idx="41">
                    <c:v>15-19</c:v>
                  </c:pt>
                  <c:pt idx="42">
                    <c:v>20-24</c:v>
                  </c:pt>
                  <c:pt idx="43">
                    <c:v>25-29</c:v>
                  </c:pt>
                  <c:pt idx="44">
                    <c:v>30-34</c:v>
                  </c:pt>
                  <c:pt idx="45">
                    <c:v>35-39</c:v>
                  </c:pt>
                  <c:pt idx="46">
                    <c:v>40-44</c:v>
                  </c:pt>
                  <c:pt idx="47">
                    <c:v>45-49</c:v>
                  </c:pt>
                  <c:pt idx="48">
                    <c:v>50-54</c:v>
                  </c:pt>
                  <c:pt idx="49">
                    <c:v>55-59</c:v>
                  </c:pt>
                  <c:pt idx="50">
                    <c:v>60-64</c:v>
                  </c:pt>
                  <c:pt idx="51">
                    <c:v>65-69</c:v>
                  </c:pt>
                  <c:pt idx="52">
                    <c:v>70-74</c:v>
                  </c:pt>
                  <c:pt idx="53">
                    <c:v>75-79</c:v>
                  </c:pt>
                  <c:pt idx="54">
                    <c:v>80-85</c:v>
                  </c:pt>
                  <c:pt idx="55">
                    <c:v>&gt;85</c:v>
                  </c:pt>
                  <c:pt idx="57">
                    <c:v>0-4</c:v>
                  </c:pt>
                  <c:pt idx="58">
                    <c:v>5-9</c:v>
                  </c:pt>
                  <c:pt idx="59">
                    <c:v>10-14</c:v>
                  </c:pt>
                  <c:pt idx="60">
                    <c:v>15-19</c:v>
                  </c:pt>
                  <c:pt idx="61">
                    <c:v>20-24</c:v>
                  </c:pt>
                  <c:pt idx="62">
                    <c:v>25-29</c:v>
                  </c:pt>
                  <c:pt idx="63">
                    <c:v>30-34</c:v>
                  </c:pt>
                  <c:pt idx="64">
                    <c:v>35-39</c:v>
                  </c:pt>
                  <c:pt idx="65">
                    <c:v>40-44</c:v>
                  </c:pt>
                  <c:pt idx="66">
                    <c:v>45-49</c:v>
                  </c:pt>
                  <c:pt idx="67">
                    <c:v>50-54</c:v>
                  </c:pt>
                  <c:pt idx="68">
                    <c:v>55-59</c:v>
                  </c:pt>
                  <c:pt idx="69">
                    <c:v>60-64</c:v>
                  </c:pt>
                  <c:pt idx="70">
                    <c:v>65-69</c:v>
                  </c:pt>
                  <c:pt idx="71">
                    <c:v>70-74</c:v>
                  </c:pt>
                  <c:pt idx="72">
                    <c:v>75-79</c:v>
                  </c:pt>
                  <c:pt idx="73">
                    <c:v>80-85</c:v>
                  </c:pt>
                  <c:pt idx="74">
                    <c:v>&gt;85</c:v>
                  </c:pt>
                </c:lvl>
                <c:lvl>
                  <c:pt idx="0">
                    <c:v>1995</c:v>
                  </c:pt>
                  <c:pt idx="19">
                    <c:v>2002</c:v>
                  </c:pt>
                  <c:pt idx="38">
                    <c:v>2009</c:v>
                  </c:pt>
                  <c:pt idx="57">
                    <c:v>2015</c:v>
                  </c:pt>
                </c:lvl>
              </c:multiLvlStrCache>
            </c:multiLvlStrRef>
          </c:cat>
          <c:val>
            <c:numRef>
              <c:f>'Figure 4A'!$B$4:$BX$4</c:f>
              <c:numCache>
                <c:formatCode>0.00%</c:formatCode>
                <c:ptCount val="75"/>
                <c:pt idx="0">
                  <c:v>8.7281029950689773E-2</c:v>
                </c:pt>
                <c:pt idx="1">
                  <c:v>8.4435466917712435E-2</c:v>
                </c:pt>
                <c:pt idx="2">
                  <c:v>6.567366912900284E-2</c:v>
                </c:pt>
                <c:pt idx="3">
                  <c:v>3.5445973881913985E-2</c:v>
                </c:pt>
                <c:pt idx="4">
                  <c:v>2.5935554077746205E-2</c:v>
                </c:pt>
                <c:pt idx="5">
                  <c:v>2.3051745199884368E-2</c:v>
                </c:pt>
                <c:pt idx="6">
                  <c:v>2.0886449847646291E-2</c:v>
                </c:pt>
                <c:pt idx="7">
                  <c:v>1.8540782917073097E-2</c:v>
                </c:pt>
                <c:pt idx="8">
                  <c:v>1.727740776638597E-2</c:v>
                </c:pt>
                <c:pt idx="9">
                  <c:v>1.7160720531654426E-2</c:v>
                </c:pt>
                <c:pt idx="10">
                  <c:v>1.8923288819689802E-2</c:v>
                </c:pt>
                <c:pt idx="11">
                  <c:v>2.3605947955390335E-2</c:v>
                </c:pt>
                <c:pt idx="12">
                  <c:v>2.882003308891113E-2</c:v>
                </c:pt>
                <c:pt idx="13">
                  <c:v>3.6553524804177548E-2</c:v>
                </c:pt>
                <c:pt idx="14">
                  <c:v>4.4542092118989664E-2</c:v>
                </c:pt>
                <c:pt idx="15">
                  <c:v>5.0282810852267282E-2</c:v>
                </c:pt>
                <c:pt idx="16">
                  <c:v>4.8976377952755903E-2</c:v>
                </c:pt>
                <c:pt idx="17">
                  <c:v>3.870967741935484E-2</c:v>
                </c:pt>
                <c:pt idx="19">
                  <c:v>0.10659277972455383</c:v>
                </c:pt>
                <c:pt idx="20">
                  <c:v>0.18840593107528472</c:v>
                </c:pt>
                <c:pt idx="21">
                  <c:v>0.16998760524853615</c:v>
                </c:pt>
                <c:pt idx="22">
                  <c:v>0.12758932497117212</c:v>
                </c:pt>
                <c:pt idx="23">
                  <c:v>7.7313856766078312E-2</c:v>
                </c:pt>
                <c:pt idx="24">
                  <c:v>6.0158276688667786E-2</c:v>
                </c:pt>
                <c:pt idx="25">
                  <c:v>5.4184478789871753E-2</c:v>
                </c:pt>
                <c:pt idx="26">
                  <c:v>5.1201807481814507E-2</c:v>
                </c:pt>
                <c:pt idx="27">
                  <c:v>4.7302845816225403E-2</c:v>
                </c:pt>
                <c:pt idx="28">
                  <c:v>4.5928607973552679E-2</c:v>
                </c:pt>
                <c:pt idx="29">
                  <c:v>4.529972752043597E-2</c:v>
                </c:pt>
                <c:pt idx="30">
                  <c:v>4.9480442120590377E-2</c:v>
                </c:pt>
                <c:pt idx="31">
                  <c:v>5.7983284098277972E-2</c:v>
                </c:pt>
                <c:pt idx="32">
                  <c:v>6.959414216903903E-2</c:v>
                </c:pt>
                <c:pt idx="33">
                  <c:v>8.2853680702817331E-2</c:v>
                </c:pt>
                <c:pt idx="34">
                  <c:v>9.5466167308869601E-2</c:v>
                </c:pt>
                <c:pt idx="35">
                  <c:v>0.10433405665356871</c:v>
                </c:pt>
                <c:pt idx="36">
                  <c:v>9.632034632034632E-2</c:v>
                </c:pt>
                <c:pt idx="38">
                  <c:v>7.3978118450799518E-2</c:v>
                </c:pt>
                <c:pt idx="39">
                  <c:v>0.18254972463702152</c:v>
                </c:pt>
                <c:pt idx="40">
                  <c:v>0.2147622659724856</c:v>
                </c:pt>
                <c:pt idx="41">
                  <c:v>0.19846886509903894</c:v>
                </c:pt>
                <c:pt idx="42">
                  <c:v>0.14283588248425524</c:v>
                </c:pt>
                <c:pt idx="43">
                  <c:v>8.9776685358563271E-2</c:v>
                </c:pt>
                <c:pt idx="44">
                  <c:v>7.1625119193570355E-2</c:v>
                </c:pt>
                <c:pt idx="45">
                  <c:v>6.6237937562483598E-2</c:v>
                </c:pt>
                <c:pt idx="46">
                  <c:v>6.559866427733517E-2</c:v>
                </c:pt>
                <c:pt idx="47">
                  <c:v>6.3861150426893304E-2</c:v>
                </c:pt>
                <c:pt idx="48">
                  <c:v>6.2070472471470559E-2</c:v>
                </c:pt>
                <c:pt idx="49">
                  <c:v>6.4566556995619223E-2</c:v>
                </c:pt>
                <c:pt idx="50">
                  <c:v>6.7270545890821834E-2</c:v>
                </c:pt>
                <c:pt idx="51">
                  <c:v>7.6849166695782817E-2</c:v>
                </c:pt>
                <c:pt idx="52">
                  <c:v>9.1610437408578299E-2</c:v>
                </c:pt>
                <c:pt idx="53">
                  <c:v>0.10222286793549325</c:v>
                </c:pt>
                <c:pt idx="54">
                  <c:v>0.11091954022988505</c:v>
                </c:pt>
                <c:pt idx="55">
                  <c:v>0.11355073405222814</c:v>
                </c:pt>
                <c:pt idx="57">
                  <c:v>5.8927044389633705E-2</c:v>
                </c:pt>
                <c:pt idx="58">
                  <c:v>0.14848864432812897</c:v>
                </c:pt>
                <c:pt idx="59">
                  <c:v>0.20094821603271096</c:v>
                </c:pt>
                <c:pt idx="60">
                  <c:v>0.21236717124386487</c:v>
                </c:pt>
                <c:pt idx="61">
                  <c:v>0.1817238073197342</c:v>
                </c:pt>
                <c:pt idx="62">
                  <c:v>0.12568792854565139</c:v>
                </c:pt>
                <c:pt idx="63">
                  <c:v>9.3372723006697661E-2</c:v>
                </c:pt>
                <c:pt idx="64">
                  <c:v>7.8409738254429887E-2</c:v>
                </c:pt>
                <c:pt idx="65">
                  <c:v>7.8937476506703422E-2</c:v>
                </c:pt>
                <c:pt idx="66">
                  <c:v>7.9057312696276361E-2</c:v>
                </c:pt>
                <c:pt idx="67">
                  <c:v>8.0531853363400643E-2</c:v>
                </c:pt>
                <c:pt idx="68">
                  <c:v>8.0030906951975886E-2</c:v>
                </c:pt>
                <c:pt idx="69">
                  <c:v>8.2465547037709933E-2</c:v>
                </c:pt>
                <c:pt idx="70">
                  <c:v>8.5870852726163266E-2</c:v>
                </c:pt>
                <c:pt idx="71">
                  <c:v>9.7330921441228582E-2</c:v>
                </c:pt>
                <c:pt idx="72">
                  <c:v>0.10695501268188493</c:v>
                </c:pt>
                <c:pt idx="73">
                  <c:v>0.11564702354176039</c:v>
                </c:pt>
                <c:pt idx="74">
                  <c:v>0.11989878076834598</c:v>
                </c:pt>
              </c:numCache>
            </c:numRef>
          </c:val>
          <c:smooth val="0"/>
          <c:extLst>
            <c:ext xmlns:c16="http://schemas.microsoft.com/office/drawing/2014/chart" uri="{C3380CC4-5D6E-409C-BE32-E72D297353CC}">
              <c16:uniqueId val="{00000001-F145-4008-9603-659EE95C1272}"/>
            </c:ext>
          </c:extLst>
        </c:ser>
        <c:dLbls>
          <c:showLegendKey val="0"/>
          <c:showVal val="0"/>
          <c:showCatName val="0"/>
          <c:showSerName val="0"/>
          <c:showPercent val="0"/>
          <c:showBubbleSize val="0"/>
        </c:dLbls>
        <c:smooth val="0"/>
        <c:axId val="1043930152"/>
        <c:axId val="530970616"/>
      </c:lineChart>
      <c:catAx>
        <c:axId val="1043930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530970616"/>
        <c:crosses val="autoZero"/>
        <c:auto val="1"/>
        <c:lblAlgn val="ctr"/>
        <c:lblOffset val="100"/>
        <c:tickLblSkip val="1"/>
        <c:noMultiLvlLbl val="0"/>
      </c:catAx>
      <c:valAx>
        <c:axId val="530970616"/>
        <c:scaling>
          <c:orientation val="minMax"/>
          <c:max val="0.22000000000000003"/>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solidFill>
                    <a:latin typeface="+mn-lt"/>
                    <a:ea typeface="+mn-ea"/>
                    <a:cs typeface="+mn-cs"/>
                  </a:defRPr>
                </a:pPr>
                <a:r>
                  <a:rPr lang="en-US" sz="1100">
                    <a:solidFill>
                      <a:schemeClr val="tx1"/>
                    </a:solidFill>
                  </a:rPr>
                  <a:t>Prevalence</a:t>
                </a:r>
                <a:r>
                  <a:rPr lang="en-US" sz="1100" baseline="0">
                    <a:solidFill>
                      <a:schemeClr val="tx1"/>
                    </a:solidFill>
                  </a:rPr>
                  <a:t> (%)</a:t>
                </a:r>
                <a:endParaRPr lang="en-US" sz="1100">
                  <a:solidFill>
                    <a:schemeClr val="tx1"/>
                  </a:solidFill>
                </a:endParaRPr>
              </a:p>
            </c:rich>
          </c:tx>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1043930152"/>
        <c:crosses val="autoZero"/>
        <c:crossBetween val="between"/>
        <c:majorUnit val="2.0000000000000004E-2"/>
      </c:valAx>
      <c:spPr>
        <a:noFill/>
        <a:ln>
          <a:noFill/>
        </a:ln>
        <a:effectLst/>
      </c:spPr>
    </c:plotArea>
    <c:legend>
      <c:legendPos val="b"/>
      <c:layout>
        <c:manualLayout>
          <c:xMode val="edge"/>
          <c:yMode val="edge"/>
          <c:x val="9.2707767182173051E-2"/>
          <c:y val="0.27222893606751875"/>
          <c:w val="0.16249808221549211"/>
          <c:h val="3.4031162771320247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0842512855884341E-2"/>
          <c:y val="0.12698098804389923"/>
          <c:w val="0.89602941544709336"/>
          <c:h val="0.62357248440576274"/>
        </c:manualLayout>
      </c:layout>
      <c:lineChart>
        <c:grouping val="standard"/>
        <c:varyColors val="0"/>
        <c:ser>
          <c:idx val="0"/>
          <c:order val="0"/>
          <c:tx>
            <c:strRef>
              <c:f>'Figure 5A'!$A$3</c:f>
              <c:strCache>
                <c:ptCount val="1"/>
                <c:pt idx="0">
                  <c:v>Female</c:v>
                </c:pt>
              </c:strCache>
            </c:strRef>
          </c:tx>
          <c:spPr>
            <a:ln w="28575" cap="rnd">
              <a:solidFill>
                <a:srgbClr val="C00000"/>
              </a:solidFill>
              <a:round/>
            </a:ln>
            <a:effectLst/>
          </c:spPr>
          <c:marker>
            <c:symbol val="none"/>
          </c:marker>
          <c:cat>
            <c:multiLvlStrRef>
              <c:f>'Figure 5A'!$B$1:$BX$2</c:f>
              <c:multiLvlStrCache>
                <c:ptCount val="75"/>
                <c:lvl>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80-85</c:v>
                  </c:pt>
                  <c:pt idx="17">
                    <c:v>&gt;85</c:v>
                  </c:pt>
                  <c:pt idx="19">
                    <c:v>0-4</c:v>
                  </c:pt>
                  <c:pt idx="20">
                    <c:v>5-9</c:v>
                  </c:pt>
                  <c:pt idx="21">
                    <c:v>10-14</c:v>
                  </c:pt>
                  <c:pt idx="22">
                    <c:v>15-19</c:v>
                  </c:pt>
                  <c:pt idx="23">
                    <c:v>20-24</c:v>
                  </c:pt>
                  <c:pt idx="24">
                    <c:v>25-29</c:v>
                  </c:pt>
                  <c:pt idx="25">
                    <c:v>30-34</c:v>
                  </c:pt>
                  <c:pt idx="26">
                    <c:v>35-39</c:v>
                  </c:pt>
                  <c:pt idx="27">
                    <c:v>40-44</c:v>
                  </c:pt>
                  <c:pt idx="28">
                    <c:v>45-49</c:v>
                  </c:pt>
                  <c:pt idx="29">
                    <c:v>50-54</c:v>
                  </c:pt>
                  <c:pt idx="30">
                    <c:v>55-59</c:v>
                  </c:pt>
                  <c:pt idx="31">
                    <c:v>60-64</c:v>
                  </c:pt>
                  <c:pt idx="32">
                    <c:v>65-69</c:v>
                  </c:pt>
                  <c:pt idx="33">
                    <c:v>70-74</c:v>
                  </c:pt>
                  <c:pt idx="34">
                    <c:v>75-79</c:v>
                  </c:pt>
                  <c:pt idx="35">
                    <c:v>80-85</c:v>
                  </c:pt>
                  <c:pt idx="36">
                    <c:v>&gt;85</c:v>
                  </c:pt>
                  <c:pt idx="38">
                    <c:v>0-4</c:v>
                  </c:pt>
                  <c:pt idx="39">
                    <c:v>5-9</c:v>
                  </c:pt>
                  <c:pt idx="40">
                    <c:v>10-14</c:v>
                  </c:pt>
                  <c:pt idx="41">
                    <c:v>15-19</c:v>
                  </c:pt>
                  <c:pt idx="42">
                    <c:v>20-24</c:v>
                  </c:pt>
                  <c:pt idx="43">
                    <c:v>25-29</c:v>
                  </c:pt>
                  <c:pt idx="44">
                    <c:v>30-34</c:v>
                  </c:pt>
                  <c:pt idx="45">
                    <c:v>35-39</c:v>
                  </c:pt>
                  <c:pt idx="46">
                    <c:v>40-44</c:v>
                  </c:pt>
                  <c:pt idx="47">
                    <c:v>45-49</c:v>
                  </c:pt>
                  <c:pt idx="48">
                    <c:v>50-54</c:v>
                  </c:pt>
                  <c:pt idx="49">
                    <c:v>55-59</c:v>
                  </c:pt>
                  <c:pt idx="50">
                    <c:v>60-64</c:v>
                  </c:pt>
                  <c:pt idx="51">
                    <c:v>65-69</c:v>
                  </c:pt>
                  <c:pt idx="52">
                    <c:v>70-74</c:v>
                  </c:pt>
                  <c:pt idx="53">
                    <c:v>75-79</c:v>
                  </c:pt>
                  <c:pt idx="54">
                    <c:v>80-85</c:v>
                  </c:pt>
                  <c:pt idx="55">
                    <c:v>&gt;85</c:v>
                  </c:pt>
                  <c:pt idx="57">
                    <c:v>0-4</c:v>
                  </c:pt>
                  <c:pt idx="58">
                    <c:v>5-9</c:v>
                  </c:pt>
                  <c:pt idx="59">
                    <c:v>10-14</c:v>
                  </c:pt>
                  <c:pt idx="60">
                    <c:v>15-19</c:v>
                  </c:pt>
                  <c:pt idx="61">
                    <c:v>20-24</c:v>
                  </c:pt>
                  <c:pt idx="62">
                    <c:v>25-29</c:v>
                  </c:pt>
                  <c:pt idx="63">
                    <c:v>30-34</c:v>
                  </c:pt>
                  <c:pt idx="64">
                    <c:v>35-39</c:v>
                  </c:pt>
                  <c:pt idx="65">
                    <c:v>40-44</c:v>
                  </c:pt>
                  <c:pt idx="66">
                    <c:v>45-49</c:v>
                  </c:pt>
                  <c:pt idx="67">
                    <c:v>50-54</c:v>
                  </c:pt>
                  <c:pt idx="68">
                    <c:v>55-59</c:v>
                  </c:pt>
                  <c:pt idx="69">
                    <c:v>60-64</c:v>
                  </c:pt>
                  <c:pt idx="70">
                    <c:v>65-69</c:v>
                  </c:pt>
                  <c:pt idx="71">
                    <c:v>70-74</c:v>
                  </c:pt>
                  <c:pt idx="72">
                    <c:v>75-79</c:v>
                  </c:pt>
                  <c:pt idx="73">
                    <c:v>80-85</c:v>
                  </c:pt>
                  <c:pt idx="74">
                    <c:v>&gt;85</c:v>
                  </c:pt>
                </c:lvl>
                <c:lvl>
                  <c:pt idx="0">
                    <c:v>1995</c:v>
                  </c:pt>
                  <c:pt idx="19">
                    <c:v>2002</c:v>
                  </c:pt>
                  <c:pt idx="38">
                    <c:v>2009</c:v>
                  </c:pt>
                  <c:pt idx="57">
                    <c:v>2015</c:v>
                  </c:pt>
                </c:lvl>
              </c:multiLvlStrCache>
            </c:multiLvlStrRef>
          </c:cat>
          <c:val>
            <c:numRef>
              <c:f>'Figure 5A'!$B$3:$BX$3</c:f>
              <c:numCache>
                <c:formatCode>0.00%</c:formatCode>
                <c:ptCount val="75"/>
                <c:pt idx="0">
                  <c:v>2.4957659258335672E-2</c:v>
                </c:pt>
                <c:pt idx="1">
                  <c:v>2.362635722176332E-2</c:v>
                </c:pt>
                <c:pt idx="2">
                  <c:v>2.2092353113656815E-2</c:v>
                </c:pt>
                <c:pt idx="3">
                  <c:v>2.2186725419994491E-2</c:v>
                </c:pt>
                <c:pt idx="4">
                  <c:v>1.6445835996663164E-2</c:v>
                </c:pt>
                <c:pt idx="5">
                  <c:v>1.4307628768658917E-2</c:v>
                </c:pt>
                <c:pt idx="6">
                  <c:v>1.2870137410489646E-2</c:v>
                </c:pt>
                <c:pt idx="7">
                  <c:v>1.2293467336683418E-2</c:v>
                </c:pt>
                <c:pt idx="8">
                  <c:v>1.272037066988878E-2</c:v>
                </c:pt>
                <c:pt idx="9">
                  <c:v>1.3242745278673423E-2</c:v>
                </c:pt>
                <c:pt idx="10">
                  <c:v>1.1850315117795903E-2</c:v>
                </c:pt>
                <c:pt idx="11">
                  <c:v>1.3227255927950359E-2</c:v>
                </c:pt>
                <c:pt idx="12">
                  <c:v>1.3740197021176572E-2</c:v>
                </c:pt>
                <c:pt idx="13">
                  <c:v>1.4645728525083454E-2</c:v>
                </c:pt>
                <c:pt idx="14">
                  <c:v>1.6701573492293648E-2</c:v>
                </c:pt>
                <c:pt idx="15">
                  <c:v>1.629342520815389E-2</c:v>
                </c:pt>
                <c:pt idx="16">
                  <c:v>1.3879003558718862E-2</c:v>
                </c:pt>
                <c:pt idx="17">
                  <c:v>1.0060240963855422E-2</c:v>
                </c:pt>
                <c:pt idx="19">
                  <c:v>1.8728641307989548E-2</c:v>
                </c:pt>
                <c:pt idx="20">
                  <c:v>1.028075650432146E-2</c:v>
                </c:pt>
                <c:pt idx="21">
                  <c:v>9.4776532305989869E-3</c:v>
                </c:pt>
                <c:pt idx="22">
                  <c:v>8.0357766752847462E-3</c:v>
                </c:pt>
                <c:pt idx="23">
                  <c:v>7.1153621835996737E-3</c:v>
                </c:pt>
                <c:pt idx="24">
                  <c:v>7.5778210116731514E-3</c:v>
                </c:pt>
                <c:pt idx="25">
                  <c:v>6.8841236091114521E-3</c:v>
                </c:pt>
                <c:pt idx="26">
                  <c:v>6.5546766416719575E-3</c:v>
                </c:pt>
                <c:pt idx="27">
                  <c:v>6.6260815870929947E-3</c:v>
                </c:pt>
                <c:pt idx="28">
                  <c:v>6.4182469168545288E-3</c:v>
                </c:pt>
                <c:pt idx="29">
                  <c:v>6.3763608087091753E-3</c:v>
                </c:pt>
                <c:pt idx="30">
                  <c:v>6.979787698124182E-3</c:v>
                </c:pt>
                <c:pt idx="31">
                  <c:v>7.1701348297092977E-3</c:v>
                </c:pt>
                <c:pt idx="32">
                  <c:v>7.2567619827566595E-3</c:v>
                </c:pt>
                <c:pt idx="33">
                  <c:v>7.9613809836728503E-3</c:v>
                </c:pt>
                <c:pt idx="34">
                  <c:v>8.127578351086755E-3</c:v>
                </c:pt>
                <c:pt idx="35">
                  <c:v>7.5807787903893952E-3</c:v>
                </c:pt>
                <c:pt idx="36">
                  <c:v>6.4516129032258064E-3</c:v>
                </c:pt>
                <c:pt idx="38">
                  <c:v>1.3559624832514515E-2</c:v>
                </c:pt>
                <c:pt idx="39">
                  <c:v>1.0348642960970213E-2</c:v>
                </c:pt>
                <c:pt idx="40">
                  <c:v>7.6409803441633761E-3</c:v>
                </c:pt>
                <c:pt idx="41">
                  <c:v>7.0921985815602835E-3</c:v>
                </c:pt>
                <c:pt idx="42">
                  <c:v>5.7534724240134831E-3</c:v>
                </c:pt>
                <c:pt idx="43">
                  <c:v>5.6924720418942039E-3</c:v>
                </c:pt>
                <c:pt idx="44">
                  <c:v>5.3372149442018442E-3</c:v>
                </c:pt>
                <c:pt idx="45">
                  <c:v>5.8722111264744538E-3</c:v>
                </c:pt>
                <c:pt idx="46">
                  <c:v>5.8136045205491194E-3</c:v>
                </c:pt>
                <c:pt idx="47">
                  <c:v>5.7288156362967956E-3</c:v>
                </c:pt>
                <c:pt idx="48">
                  <c:v>4.9685492505353321E-3</c:v>
                </c:pt>
                <c:pt idx="49">
                  <c:v>5.2439604588465404E-3</c:v>
                </c:pt>
                <c:pt idx="50">
                  <c:v>5.6014865483532171E-3</c:v>
                </c:pt>
                <c:pt idx="51">
                  <c:v>6.2182237426524787E-3</c:v>
                </c:pt>
                <c:pt idx="52">
                  <c:v>6.1332124191585324E-3</c:v>
                </c:pt>
                <c:pt idx="53">
                  <c:v>5.822375752172944E-3</c:v>
                </c:pt>
                <c:pt idx="54">
                  <c:v>5.0916131808239808E-3</c:v>
                </c:pt>
                <c:pt idx="55">
                  <c:v>5.1429961427528932E-3</c:v>
                </c:pt>
                <c:pt idx="57">
                  <c:v>1.2373120514648986E-2</c:v>
                </c:pt>
                <c:pt idx="58">
                  <c:v>9.3459543657246538E-3</c:v>
                </c:pt>
                <c:pt idx="59">
                  <c:v>7.7475415480904586E-3</c:v>
                </c:pt>
                <c:pt idx="60">
                  <c:v>7.597217356488664E-3</c:v>
                </c:pt>
                <c:pt idx="61">
                  <c:v>5.923478667133871E-3</c:v>
                </c:pt>
                <c:pt idx="62">
                  <c:v>6.2926203497400577E-3</c:v>
                </c:pt>
                <c:pt idx="63">
                  <c:v>5.6012867820985903E-3</c:v>
                </c:pt>
                <c:pt idx="64">
                  <c:v>5.9003183160792633E-3</c:v>
                </c:pt>
                <c:pt idx="65">
                  <c:v>6.2685608796853682E-3</c:v>
                </c:pt>
                <c:pt idx="66">
                  <c:v>6.4058763238811073E-3</c:v>
                </c:pt>
                <c:pt idx="67">
                  <c:v>6.0816061149082607E-3</c:v>
                </c:pt>
                <c:pt idx="68">
                  <c:v>5.9912487377987208E-3</c:v>
                </c:pt>
                <c:pt idx="69">
                  <c:v>6.001899731741177E-3</c:v>
                </c:pt>
                <c:pt idx="70">
                  <c:v>6.2669422153036848E-3</c:v>
                </c:pt>
                <c:pt idx="71">
                  <c:v>6.6805601542566659E-3</c:v>
                </c:pt>
                <c:pt idx="72">
                  <c:v>6.0077021822849807E-3</c:v>
                </c:pt>
                <c:pt idx="73">
                  <c:v>5.6880187836899371E-3</c:v>
                </c:pt>
                <c:pt idx="74">
                  <c:v>6.0698027314112293E-3</c:v>
                </c:pt>
              </c:numCache>
            </c:numRef>
          </c:val>
          <c:smooth val="0"/>
          <c:extLst>
            <c:ext xmlns:c16="http://schemas.microsoft.com/office/drawing/2014/chart" uri="{C3380CC4-5D6E-409C-BE32-E72D297353CC}">
              <c16:uniqueId val="{00000000-810D-43F7-AAE2-41DAEA8FAC1C}"/>
            </c:ext>
          </c:extLst>
        </c:ser>
        <c:ser>
          <c:idx val="1"/>
          <c:order val="1"/>
          <c:tx>
            <c:strRef>
              <c:f>'Figure 5A'!$A$4</c:f>
              <c:strCache>
                <c:ptCount val="1"/>
                <c:pt idx="0">
                  <c:v>Male</c:v>
                </c:pt>
              </c:strCache>
            </c:strRef>
          </c:tx>
          <c:spPr>
            <a:ln w="28575" cap="rnd">
              <a:solidFill>
                <a:schemeClr val="tx2"/>
              </a:solidFill>
              <a:round/>
            </a:ln>
            <a:effectLst/>
          </c:spPr>
          <c:marker>
            <c:symbol val="none"/>
          </c:marker>
          <c:cat>
            <c:multiLvlStrRef>
              <c:f>'Figure 5A'!$B$1:$BX$2</c:f>
              <c:multiLvlStrCache>
                <c:ptCount val="75"/>
                <c:lvl>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80-85</c:v>
                  </c:pt>
                  <c:pt idx="17">
                    <c:v>&gt;85</c:v>
                  </c:pt>
                  <c:pt idx="19">
                    <c:v>0-4</c:v>
                  </c:pt>
                  <c:pt idx="20">
                    <c:v>5-9</c:v>
                  </c:pt>
                  <c:pt idx="21">
                    <c:v>10-14</c:v>
                  </c:pt>
                  <c:pt idx="22">
                    <c:v>15-19</c:v>
                  </c:pt>
                  <c:pt idx="23">
                    <c:v>20-24</c:v>
                  </c:pt>
                  <c:pt idx="24">
                    <c:v>25-29</c:v>
                  </c:pt>
                  <c:pt idx="25">
                    <c:v>30-34</c:v>
                  </c:pt>
                  <c:pt idx="26">
                    <c:v>35-39</c:v>
                  </c:pt>
                  <c:pt idx="27">
                    <c:v>40-44</c:v>
                  </c:pt>
                  <c:pt idx="28">
                    <c:v>45-49</c:v>
                  </c:pt>
                  <c:pt idx="29">
                    <c:v>50-54</c:v>
                  </c:pt>
                  <c:pt idx="30">
                    <c:v>55-59</c:v>
                  </c:pt>
                  <c:pt idx="31">
                    <c:v>60-64</c:v>
                  </c:pt>
                  <c:pt idx="32">
                    <c:v>65-69</c:v>
                  </c:pt>
                  <c:pt idx="33">
                    <c:v>70-74</c:v>
                  </c:pt>
                  <c:pt idx="34">
                    <c:v>75-79</c:v>
                  </c:pt>
                  <c:pt idx="35">
                    <c:v>80-85</c:v>
                  </c:pt>
                  <c:pt idx="36">
                    <c:v>&gt;85</c:v>
                  </c:pt>
                  <c:pt idx="38">
                    <c:v>0-4</c:v>
                  </c:pt>
                  <c:pt idx="39">
                    <c:v>5-9</c:v>
                  </c:pt>
                  <c:pt idx="40">
                    <c:v>10-14</c:v>
                  </c:pt>
                  <c:pt idx="41">
                    <c:v>15-19</c:v>
                  </c:pt>
                  <c:pt idx="42">
                    <c:v>20-24</c:v>
                  </c:pt>
                  <c:pt idx="43">
                    <c:v>25-29</c:v>
                  </c:pt>
                  <c:pt idx="44">
                    <c:v>30-34</c:v>
                  </c:pt>
                  <c:pt idx="45">
                    <c:v>35-39</c:v>
                  </c:pt>
                  <c:pt idx="46">
                    <c:v>40-44</c:v>
                  </c:pt>
                  <c:pt idx="47">
                    <c:v>45-49</c:v>
                  </c:pt>
                  <c:pt idx="48">
                    <c:v>50-54</c:v>
                  </c:pt>
                  <c:pt idx="49">
                    <c:v>55-59</c:v>
                  </c:pt>
                  <c:pt idx="50">
                    <c:v>60-64</c:v>
                  </c:pt>
                  <c:pt idx="51">
                    <c:v>65-69</c:v>
                  </c:pt>
                  <c:pt idx="52">
                    <c:v>70-74</c:v>
                  </c:pt>
                  <c:pt idx="53">
                    <c:v>75-79</c:v>
                  </c:pt>
                  <c:pt idx="54">
                    <c:v>80-85</c:v>
                  </c:pt>
                  <c:pt idx="55">
                    <c:v>&gt;85</c:v>
                  </c:pt>
                  <c:pt idx="57">
                    <c:v>0-4</c:v>
                  </c:pt>
                  <c:pt idx="58">
                    <c:v>5-9</c:v>
                  </c:pt>
                  <c:pt idx="59">
                    <c:v>10-14</c:v>
                  </c:pt>
                  <c:pt idx="60">
                    <c:v>15-19</c:v>
                  </c:pt>
                  <c:pt idx="61">
                    <c:v>20-24</c:v>
                  </c:pt>
                  <c:pt idx="62">
                    <c:v>25-29</c:v>
                  </c:pt>
                  <c:pt idx="63">
                    <c:v>30-34</c:v>
                  </c:pt>
                  <c:pt idx="64">
                    <c:v>35-39</c:v>
                  </c:pt>
                  <c:pt idx="65">
                    <c:v>40-44</c:v>
                  </c:pt>
                  <c:pt idx="66">
                    <c:v>45-49</c:v>
                  </c:pt>
                  <c:pt idx="67">
                    <c:v>50-54</c:v>
                  </c:pt>
                  <c:pt idx="68">
                    <c:v>55-59</c:v>
                  </c:pt>
                  <c:pt idx="69">
                    <c:v>60-64</c:v>
                  </c:pt>
                  <c:pt idx="70">
                    <c:v>65-69</c:v>
                  </c:pt>
                  <c:pt idx="71">
                    <c:v>70-74</c:v>
                  </c:pt>
                  <c:pt idx="72">
                    <c:v>75-79</c:v>
                  </c:pt>
                  <c:pt idx="73">
                    <c:v>80-85</c:v>
                  </c:pt>
                  <c:pt idx="74">
                    <c:v>&gt;85</c:v>
                  </c:pt>
                </c:lvl>
                <c:lvl>
                  <c:pt idx="0">
                    <c:v>1995</c:v>
                  </c:pt>
                  <c:pt idx="19">
                    <c:v>2002</c:v>
                  </c:pt>
                  <c:pt idx="38">
                    <c:v>2009</c:v>
                  </c:pt>
                  <c:pt idx="57">
                    <c:v>2015</c:v>
                  </c:pt>
                </c:lvl>
              </c:multiLvlStrCache>
            </c:multiLvlStrRef>
          </c:cat>
          <c:val>
            <c:numRef>
              <c:f>'Figure 5A'!$B$4:$BX$4</c:f>
              <c:numCache>
                <c:formatCode>0.00%</c:formatCode>
                <c:ptCount val="75"/>
                <c:pt idx="0">
                  <c:v>4.2047605622457608E-2</c:v>
                </c:pt>
                <c:pt idx="1">
                  <c:v>3.3592853077093768E-2</c:v>
                </c:pt>
                <c:pt idx="2">
                  <c:v>2.6473952577599411E-2</c:v>
                </c:pt>
                <c:pt idx="3">
                  <c:v>1.4354313507275051E-2</c:v>
                </c:pt>
                <c:pt idx="4">
                  <c:v>1.1028132992327366E-2</c:v>
                </c:pt>
                <c:pt idx="5">
                  <c:v>1.0456022366631405E-2</c:v>
                </c:pt>
                <c:pt idx="6">
                  <c:v>8.9301871798704927E-3</c:v>
                </c:pt>
                <c:pt idx="7">
                  <c:v>8.2672412475740774E-3</c:v>
                </c:pt>
                <c:pt idx="8">
                  <c:v>7.9264625355703368E-3</c:v>
                </c:pt>
                <c:pt idx="9">
                  <c:v>6.9136893257496276E-3</c:v>
                </c:pt>
                <c:pt idx="10">
                  <c:v>7.7525248701603502E-3</c:v>
                </c:pt>
                <c:pt idx="11">
                  <c:v>9.3353952926976472E-3</c:v>
                </c:pt>
                <c:pt idx="12">
                  <c:v>1.0591809555518562E-2</c:v>
                </c:pt>
                <c:pt idx="13">
                  <c:v>1.3804094642638225E-2</c:v>
                </c:pt>
                <c:pt idx="14">
                  <c:v>1.6562001757068949E-2</c:v>
                </c:pt>
                <c:pt idx="15">
                  <c:v>1.7601269274629381E-2</c:v>
                </c:pt>
                <c:pt idx="16">
                  <c:v>1.9004304393730204E-2</c:v>
                </c:pt>
                <c:pt idx="17">
                  <c:v>1.336603310852238E-2</c:v>
                </c:pt>
                <c:pt idx="19">
                  <c:v>3.319186463098716E-2</c:v>
                </c:pt>
                <c:pt idx="20">
                  <c:v>1.4004627029940927E-2</c:v>
                </c:pt>
                <c:pt idx="21">
                  <c:v>9.5374101086346721E-3</c:v>
                </c:pt>
                <c:pt idx="22">
                  <c:v>4.9015433237762701E-3</c:v>
                </c:pt>
                <c:pt idx="23">
                  <c:v>4.500402759780058E-3</c:v>
                </c:pt>
                <c:pt idx="24">
                  <c:v>5.2482035329793984E-3</c:v>
                </c:pt>
                <c:pt idx="25">
                  <c:v>4.7664772186610613E-3</c:v>
                </c:pt>
                <c:pt idx="26">
                  <c:v>4.3493235720521916E-3</c:v>
                </c:pt>
                <c:pt idx="27">
                  <c:v>3.9301891819877432E-3</c:v>
                </c:pt>
                <c:pt idx="28">
                  <c:v>3.7561540927285131E-3</c:v>
                </c:pt>
                <c:pt idx="29">
                  <c:v>4.2004513917913563E-3</c:v>
                </c:pt>
                <c:pt idx="30">
                  <c:v>4.4780878703434123E-3</c:v>
                </c:pt>
                <c:pt idx="31">
                  <c:v>5.3444406405721021E-3</c:v>
                </c:pt>
                <c:pt idx="32">
                  <c:v>6.5499665582693326E-3</c:v>
                </c:pt>
                <c:pt idx="33">
                  <c:v>7.4855207081193312E-3</c:v>
                </c:pt>
                <c:pt idx="34">
                  <c:v>9.5031545741324913E-3</c:v>
                </c:pt>
                <c:pt idx="35">
                  <c:v>8.3122280667575817E-3</c:v>
                </c:pt>
                <c:pt idx="36">
                  <c:v>8.2153815698307441E-3</c:v>
                </c:pt>
                <c:pt idx="38">
                  <c:v>2.3500443732924984E-2</c:v>
                </c:pt>
                <c:pt idx="39">
                  <c:v>1.5502006270967176E-2</c:v>
                </c:pt>
                <c:pt idx="40">
                  <c:v>8.4788192781575164E-3</c:v>
                </c:pt>
                <c:pt idx="41">
                  <c:v>4.3517115436919607E-3</c:v>
                </c:pt>
                <c:pt idx="42">
                  <c:v>3.3898838315912006E-3</c:v>
                </c:pt>
                <c:pt idx="43">
                  <c:v>3.7582041732288785E-3</c:v>
                </c:pt>
                <c:pt idx="44">
                  <c:v>4.1789649025395252E-3</c:v>
                </c:pt>
                <c:pt idx="45">
                  <c:v>3.8425754332352519E-3</c:v>
                </c:pt>
                <c:pt idx="46">
                  <c:v>3.6909713163185438E-3</c:v>
                </c:pt>
                <c:pt idx="47">
                  <c:v>3.4716195105016492E-3</c:v>
                </c:pt>
                <c:pt idx="48">
                  <c:v>3.5495248579066789E-3</c:v>
                </c:pt>
                <c:pt idx="49">
                  <c:v>3.7171482503267025E-3</c:v>
                </c:pt>
                <c:pt idx="50">
                  <c:v>4.061030758785022E-3</c:v>
                </c:pt>
                <c:pt idx="51">
                  <c:v>4.4461190655614167E-3</c:v>
                </c:pt>
                <c:pt idx="52">
                  <c:v>5.0647303547895293E-3</c:v>
                </c:pt>
                <c:pt idx="53">
                  <c:v>4.9594229035166814E-3</c:v>
                </c:pt>
                <c:pt idx="54">
                  <c:v>6.0791775811792617E-3</c:v>
                </c:pt>
                <c:pt idx="55">
                  <c:v>6.1903721506081132E-3</c:v>
                </c:pt>
                <c:pt idx="57">
                  <c:v>2.0651918098376087E-2</c:v>
                </c:pt>
                <c:pt idx="58">
                  <c:v>1.4947902290919128E-2</c:v>
                </c:pt>
                <c:pt idx="59">
                  <c:v>8.4564621897567863E-3</c:v>
                </c:pt>
                <c:pt idx="60">
                  <c:v>4.0471193147011862E-3</c:v>
                </c:pt>
                <c:pt idx="61">
                  <c:v>3.5509247703171677E-3</c:v>
                </c:pt>
                <c:pt idx="62">
                  <c:v>4.0594790763400458E-3</c:v>
                </c:pt>
                <c:pt idx="63">
                  <c:v>3.7501904393582486E-3</c:v>
                </c:pt>
                <c:pt idx="64">
                  <c:v>3.9016928939932076E-3</c:v>
                </c:pt>
                <c:pt idx="65">
                  <c:v>4.6535824745941477E-3</c:v>
                </c:pt>
                <c:pt idx="66">
                  <c:v>4.2595118993481885E-3</c:v>
                </c:pt>
                <c:pt idx="67">
                  <c:v>4.7481710748452444E-3</c:v>
                </c:pt>
                <c:pt idx="68">
                  <c:v>4.8942466248522313E-3</c:v>
                </c:pt>
                <c:pt idx="69">
                  <c:v>4.5670881207634248E-3</c:v>
                </c:pt>
                <c:pt idx="70">
                  <c:v>4.6509204132414439E-3</c:v>
                </c:pt>
                <c:pt idx="71">
                  <c:v>5.3492250742382952E-3</c:v>
                </c:pt>
                <c:pt idx="72">
                  <c:v>5.7959814528593511E-3</c:v>
                </c:pt>
                <c:pt idx="73">
                  <c:v>5.5220671921763689E-3</c:v>
                </c:pt>
                <c:pt idx="74">
                  <c:v>5.3042121684867393E-3</c:v>
                </c:pt>
              </c:numCache>
            </c:numRef>
          </c:val>
          <c:smooth val="0"/>
          <c:extLst>
            <c:ext xmlns:c16="http://schemas.microsoft.com/office/drawing/2014/chart" uri="{C3380CC4-5D6E-409C-BE32-E72D297353CC}">
              <c16:uniqueId val="{00000001-810D-43F7-AAE2-41DAEA8FAC1C}"/>
            </c:ext>
          </c:extLst>
        </c:ser>
        <c:dLbls>
          <c:showLegendKey val="0"/>
          <c:showVal val="0"/>
          <c:showCatName val="0"/>
          <c:showSerName val="0"/>
          <c:showPercent val="0"/>
          <c:showBubbleSize val="0"/>
        </c:dLbls>
        <c:smooth val="0"/>
        <c:axId val="530973360"/>
        <c:axId val="530971008"/>
      </c:lineChart>
      <c:catAx>
        <c:axId val="530973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530971008"/>
        <c:crosses val="autoZero"/>
        <c:auto val="1"/>
        <c:lblAlgn val="ctr"/>
        <c:lblOffset val="100"/>
        <c:tickLblSkip val="1"/>
        <c:noMultiLvlLbl val="0"/>
      </c:catAx>
      <c:valAx>
        <c:axId val="5309710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solidFill>
                    <a:latin typeface="+mn-lt"/>
                    <a:ea typeface="+mn-ea"/>
                    <a:cs typeface="+mn-cs"/>
                  </a:defRPr>
                </a:pPr>
                <a:r>
                  <a:rPr lang="en-US" sz="1100">
                    <a:solidFill>
                      <a:schemeClr val="tx1"/>
                    </a:solidFill>
                  </a:rPr>
                  <a:t>Incidence (%)</a:t>
                </a:r>
              </a:p>
            </c:rich>
          </c:tx>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530973360"/>
        <c:crosses val="autoZero"/>
        <c:crossBetween val="between"/>
      </c:valAx>
      <c:spPr>
        <a:noFill/>
        <a:ln>
          <a:noFill/>
        </a:ln>
        <a:effectLst/>
      </c:spPr>
    </c:plotArea>
    <c:legend>
      <c:legendPos val="b"/>
      <c:layout>
        <c:manualLayout>
          <c:xMode val="edge"/>
          <c:yMode val="edge"/>
          <c:x val="0.74596758265746921"/>
          <c:y val="0.20304027913738226"/>
          <c:w val="0.21639496281033607"/>
          <c:h val="4.397643399114095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7606D-A3C2-4BDA-A177-09FCC5B8F3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207E03D8-6918-4D12-924D-2ECCE6C0AA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C386EE7E-C4DD-47DE-8446-88A8D19E025B}"/>
              </a:ext>
            </a:extLst>
          </p:cNvPr>
          <p:cNvSpPr>
            <a:spLocks noGrp="1"/>
          </p:cNvSpPr>
          <p:nvPr>
            <p:ph type="dt" sz="half" idx="10"/>
          </p:nvPr>
        </p:nvSpPr>
        <p:spPr/>
        <p:txBody>
          <a:bodyPr/>
          <a:lstStyle/>
          <a:p>
            <a:fld id="{A688AAE7-7A25-4834-9CA2-8927F3A6E501}" type="datetimeFigureOut">
              <a:rPr lang="en-CA" smtClean="0"/>
              <a:t>2020-06-23</a:t>
            </a:fld>
            <a:endParaRPr lang="en-CA"/>
          </a:p>
        </p:txBody>
      </p:sp>
      <p:sp>
        <p:nvSpPr>
          <p:cNvPr id="5" name="Footer Placeholder 4">
            <a:extLst>
              <a:ext uri="{FF2B5EF4-FFF2-40B4-BE49-F238E27FC236}">
                <a16:creationId xmlns:a16="http://schemas.microsoft.com/office/drawing/2014/main" id="{F61032E2-2065-4412-8B65-18DD1D5D6DE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2ACC7AB-6C59-47DB-84B2-D0F42F577ED5}"/>
              </a:ext>
            </a:extLst>
          </p:cNvPr>
          <p:cNvSpPr>
            <a:spLocks noGrp="1"/>
          </p:cNvSpPr>
          <p:nvPr>
            <p:ph type="sldNum" sz="quarter" idx="12"/>
          </p:nvPr>
        </p:nvSpPr>
        <p:spPr/>
        <p:txBody>
          <a:bodyPr/>
          <a:lstStyle/>
          <a:p>
            <a:fld id="{F8EC6979-CD03-4FB8-9EFF-B112B1607E49}" type="slidenum">
              <a:rPr lang="en-CA" smtClean="0"/>
              <a:t>‹#›</a:t>
            </a:fld>
            <a:endParaRPr lang="en-CA"/>
          </a:p>
        </p:txBody>
      </p:sp>
    </p:spTree>
    <p:extLst>
      <p:ext uri="{BB962C8B-B14F-4D97-AF65-F5344CB8AC3E}">
        <p14:creationId xmlns:p14="http://schemas.microsoft.com/office/powerpoint/2010/main" val="2745576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0A3B1-821D-48A6-A447-25EC98BC000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3BB11E6C-45CE-41CC-9761-D6D21818694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93C4949-2388-4C74-B7AF-9A96FF34A61B}"/>
              </a:ext>
            </a:extLst>
          </p:cNvPr>
          <p:cNvSpPr>
            <a:spLocks noGrp="1"/>
          </p:cNvSpPr>
          <p:nvPr>
            <p:ph type="dt" sz="half" idx="10"/>
          </p:nvPr>
        </p:nvSpPr>
        <p:spPr/>
        <p:txBody>
          <a:bodyPr/>
          <a:lstStyle/>
          <a:p>
            <a:fld id="{A688AAE7-7A25-4834-9CA2-8927F3A6E501}" type="datetimeFigureOut">
              <a:rPr lang="en-CA" smtClean="0"/>
              <a:t>2020-06-23</a:t>
            </a:fld>
            <a:endParaRPr lang="en-CA"/>
          </a:p>
        </p:txBody>
      </p:sp>
      <p:sp>
        <p:nvSpPr>
          <p:cNvPr id="5" name="Footer Placeholder 4">
            <a:extLst>
              <a:ext uri="{FF2B5EF4-FFF2-40B4-BE49-F238E27FC236}">
                <a16:creationId xmlns:a16="http://schemas.microsoft.com/office/drawing/2014/main" id="{02D6C3CC-0DEA-47DD-9B05-F0F988AE505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A019B54-B0E9-4021-9CCF-DB5A1AA6B276}"/>
              </a:ext>
            </a:extLst>
          </p:cNvPr>
          <p:cNvSpPr>
            <a:spLocks noGrp="1"/>
          </p:cNvSpPr>
          <p:nvPr>
            <p:ph type="sldNum" sz="quarter" idx="12"/>
          </p:nvPr>
        </p:nvSpPr>
        <p:spPr/>
        <p:txBody>
          <a:bodyPr/>
          <a:lstStyle/>
          <a:p>
            <a:fld id="{F8EC6979-CD03-4FB8-9EFF-B112B1607E49}" type="slidenum">
              <a:rPr lang="en-CA" smtClean="0"/>
              <a:t>‹#›</a:t>
            </a:fld>
            <a:endParaRPr lang="en-CA"/>
          </a:p>
        </p:txBody>
      </p:sp>
    </p:spTree>
    <p:extLst>
      <p:ext uri="{BB962C8B-B14F-4D97-AF65-F5344CB8AC3E}">
        <p14:creationId xmlns:p14="http://schemas.microsoft.com/office/powerpoint/2010/main" val="579912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40A93-C33F-42D8-AC46-D2961254CD3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69D2452E-333E-48A1-85D8-5F6E3C2A1F1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17712E3-211D-40D7-BB7B-92EC15AE66BE}"/>
              </a:ext>
            </a:extLst>
          </p:cNvPr>
          <p:cNvSpPr>
            <a:spLocks noGrp="1"/>
          </p:cNvSpPr>
          <p:nvPr>
            <p:ph type="dt" sz="half" idx="10"/>
          </p:nvPr>
        </p:nvSpPr>
        <p:spPr/>
        <p:txBody>
          <a:bodyPr/>
          <a:lstStyle/>
          <a:p>
            <a:fld id="{A688AAE7-7A25-4834-9CA2-8927F3A6E501}" type="datetimeFigureOut">
              <a:rPr lang="en-CA" smtClean="0"/>
              <a:t>2020-06-23</a:t>
            </a:fld>
            <a:endParaRPr lang="en-CA"/>
          </a:p>
        </p:txBody>
      </p:sp>
      <p:sp>
        <p:nvSpPr>
          <p:cNvPr id="5" name="Footer Placeholder 4">
            <a:extLst>
              <a:ext uri="{FF2B5EF4-FFF2-40B4-BE49-F238E27FC236}">
                <a16:creationId xmlns:a16="http://schemas.microsoft.com/office/drawing/2014/main" id="{514CD6BA-B4A6-4DC9-A0C4-A43B993B6F5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891D77E-C81F-4960-B499-6CFAD354C2C1}"/>
              </a:ext>
            </a:extLst>
          </p:cNvPr>
          <p:cNvSpPr>
            <a:spLocks noGrp="1"/>
          </p:cNvSpPr>
          <p:nvPr>
            <p:ph type="sldNum" sz="quarter" idx="12"/>
          </p:nvPr>
        </p:nvSpPr>
        <p:spPr/>
        <p:txBody>
          <a:bodyPr/>
          <a:lstStyle/>
          <a:p>
            <a:fld id="{F8EC6979-CD03-4FB8-9EFF-B112B1607E49}" type="slidenum">
              <a:rPr lang="en-CA" smtClean="0"/>
              <a:t>‹#›</a:t>
            </a:fld>
            <a:endParaRPr lang="en-CA"/>
          </a:p>
        </p:txBody>
      </p:sp>
    </p:spTree>
    <p:extLst>
      <p:ext uri="{BB962C8B-B14F-4D97-AF65-F5344CB8AC3E}">
        <p14:creationId xmlns:p14="http://schemas.microsoft.com/office/powerpoint/2010/main" val="1155165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0C38D-9E10-492D-91B8-77FE2EEBCCE3}"/>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8A2BD8A8-FB55-450E-B687-4D0DB58D21D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6F85488E-0046-44B9-B465-1AB1F21594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AC09EB88-3289-428F-877D-9A12700830C3}"/>
              </a:ext>
            </a:extLst>
          </p:cNvPr>
          <p:cNvSpPr>
            <a:spLocks noGrp="1"/>
          </p:cNvSpPr>
          <p:nvPr>
            <p:ph type="dt" sz="half" idx="10"/>
          </p:nvPr>
        </p:nvSpPr>
        <p:spPr/>
        <p:txBody>
          <a:bodyPr/>
          <a:lstStyle/>
          <a:p>
            <a:fld id="{A688AAE7-7A25-4834-9CA2-8927F3A6E501}" type="datetimeFigureOut">
              <a:rPr lang="en-CA" smtClean="0"/>
              <a:t>2020-06-23</a:t>
            </a:fld>
            <a:endParaRPr lang="en-CA"/>
          </a:p>
        </p:txBody>
      </p:sp>
      <p:sp>
        <p:nvSpPr>
          <p:cNvPr id="6" name="Footer Placeholder 5">
            <a:extLst>
              <a:ext uri="{FF2B5EF4-FFF2-40B4-BE49-F238E27FC236}">
                <a16:creationId xmlns:a16="http://schemas.microsoft.com/office/drawing/2014/main" id="{32CC36B6-35BF-455D-8F91-88712D88B394}"/>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865CC585-C2AF-4C58-8F8E-F96DC9A888BB}"/>
              </a:ext>
            </a:extLst>
          </p:cNvPr>
          <p:cNvSpPr>
            <a:spLocks noGrp="1"/>
          </p:cNvSpPr>
          <p:nvPr>
            <p:ph type="sldNum" sz="quarter" idx="12"/>
          </p:nvPr>
        </p:nvSpPr>
        <p:spPr/>
        <p:txBody>
          <a:bodyPr/>
          <a:lstStyle/>
          <a:p>
            <a:fld id="{F8EC6979-CD03-4FB8-9EFF-B112B1607E49}" type="slidenum">
              <a:rPr lang="en-CA" smtClean="0"/>
              <a:t>‹#›</a:t>
            </a:fld>
            <a:endParaRPr lang="en-CA"/>
          </a:p>
        </p:txBody>
      </p:sp>
    </p:spTree>
    <p:extLst>
      <p:ext uri="{BB962C8B-B14F-4D97-AF65-F5344CB8AC3E}">
        <p14:creationId xmlns:p14="http://schemas.microsoft.com/office/powerpoint/2010/main" val="1059761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7D910-1756-45F7-A0CA-C1A317C3974D}"/>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858587A0-764C-4126-8E2A-3C8D11A18C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45A12C-190E-47C1-BA7C-7CD1C5200A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6C0D8CF2-FEAD-4F24-8D14-D25A0B0754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FE18EAF-46BA-41D8-BFD2-4F011DE1CCD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452FA628-8B16-4753-95C7-A309E2153165}"/>
              </a:ext>
            </a:extLst>
          </p:cNvPr>
          <p:cNvSpPr>
            <a:spLocks noGrp="1"/>
          </p:cNvSpPr>
          <p:nvPr>
            <p:ph type="dt" sz="half" idx="10"/>
          </p:nvPr>
        </p:nvSpPr>
        <p:spPr/>
        <p:txBody>
          <a:bodyPr/>
          <a:lstStyle/>
          <a:p>
            <a:fld id="{A688AAE7-7A25-4834-9CA2-8927F3A6E501}" type="datetimeFigureOut">
              <a:rPr lang="en-CA" smtClean="0"/>
              <a:t>2020-06-23</a:t>
            </a:fld>
            <a:endParaRPr lang="en-CA"/>
          </a:p>
        </p:txBody>
      </p:sp>
      <p:sp>
        <p:nvSpPr>
          <p:cNvPr id="8" name="Footer Placeholder 7">
            <a:extLst>
              <a:ext uri="{FF2B5EF4-FFF2-40B4-BE49-F238E27FC236}">
                <a16:creationId xmlns:a16="http://schemas.microsoft.com/office/drawing/2014/main" id="{FD46F3E3-592C-4A3F-8396-004F72FE467B}"/>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37898BBC-1836-4CE1-B994-A10E00D88F8B}"/>
              </a:ext>
            </a:extLst>
          </p:cNvPr>
          <p:cNvSpPr>
            <a:spLocks noGrp="1"/>
          </p:cNvSpPr>
          <p:nvPr>
            <p:ph type="sldNum" sz="quarter" idx="12"/>
          </p:nvPr>
        </p:nvSpPr>
        <p:spPr/>
        <p:txBody>
          <a:bodyPr/>
          <a:lstStyle/>
          <a:p>
            <a:fld id="{F8EC6979-CD03-4FB8-9EFF-B112B1607E49}" type="slidenum">
              <a:rPr lang="en-CA" smtClean="0"/>
              <a:t>‹#›</a:t>
            </a:fld>
            <a:endParaRPr lang="en-CA"/>
          </a:p>
        </p:txBody>
      </p:sp>
    </p:spTree>
    <p:extLst>
      <p:ext uri="{BB962C8B-B14F-4D97-AF65-F5344CB8AC3E}">
        <p14:creationId xmlns:p14="http://schemas.microsoft.com/office/powerpoint/2010/main" val="942579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FD555-3AB4-46BF-8112-FEB734D8035A}"/>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9F88D71F-3EA3-4228-A8CC-9D77D8849469}"/>
              </a:ext>
            </a:extLst>
          </p:cNvPr>
          <p:cNvSpPr>
            <a:spLocks noGrp="1"/>
          </p:cNvSpPr>
          <p:nvPr>
            <p:ph type="dt" sz="half" idx="10"/>
          </p:nvPr>
        </p:nvSpPr>
        <p:spPr/>
        <p:txBody>
          <a:bodyPr/>
          <a:lstStyle/>
          <a:p>
            <a:fld id="{A688AAE7-7A25-4834-9CA2-8927F3A6E501}" type="datetimeFigureOut">
              <a:rPr lang="en-CA" smtClean="0"/>
              <a:t>2020-06-23</a:t>
            </a:fld>
            <a:endParaRPr lang="en-CA"/>
          </a:p>
        </p:txBody>
      </p:sp>
      <p:sp>
        <p:nvSpPr>
          <p:cNvPr id="4" name="Footer Placeholder 3">
            <a:extLst>
              <a:ext uri="{FF2B5EF4-FFF2-40B4-BE49-F238E27FC236}">
                <a16:creationId xmlns:a16="http://schemas.microsoft.com/office/drawing/2014/main" id="{06756345-45F7-452D-B564-605E8CA21578}"/>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5DAF2A15-F513-4D7B-8AD0-6F2673FA3D32}"/>
              </a:ext>
            </a:extLst>
          </p:cNvPr>
          <p:cNvSpPr>
            <a:spLocks noGrp="1"/>
          </p:cNvSpPr>
          <p:nvPr>
            <p:ph type="sldNum" sz="quarter" idx="12"/>
          </p:nvPr>
        </p:nvSpPr>
        <p:spPr/>
        <p:txBody>
          <a:bodyPr/>
          <a:lstStyle/>
          <a:p>
            <a:fld id="{F8EC6979-CD03-4FB8-9EFF-B112B1607E49}" type="slidenum">
              <a:rPr lang="en-CA" smtClean="0"/>
              <a:t>‹#›</a:t>
            </a:fld>
            <a:endParaRPr lang="en-CA"/>
          </a:p>
        </p:txBody>
      </p:sp>
    </p:spTree>
    <p:extLst>
      <p:ext uri="{BB962C8B-B14F-4D97-AF65-F5344CB8AC3E}">
        <p14:creationId xmlns:p14="http://schemas.microsoft.com/office/powerpoint/2010/main" val="3090204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2B50BDD-BC50-4F10-93C2-A1AD56054833}"/>
              </a:ext>
            </a:extLst>
          </p:cNvPr>
          <p:cNvSpPr>
            <a:spLocks noGrp="1"/>
          </p:cNvSpPr>
          <p:nvPr>
            <p:ph type="dt" sz="half" idx="10"/>
          </p:nvPr>
        </p:nvSpPr>
        <p:spPr/>
        <p:txBody>
          <a:bodyPr/>
          <a:lstStyle/>
          <a:p>
            <a:fld id="{A688AAE7-7A25-4834-9CA2-8927F3A6E501}" type="datetimeFigureOut">
              <a:rPr lang="en-CA" smtClean="0"/>
              <a:t>2020-06-23</a:t>
            </a:fld>
            <a:endParaRPr lang="en-CA"/>
          </a:p>
        </p:txBody>
      </p:sp>
      <p:sp>
        <p:nvSpPr>
          <p:cNvPr id="3" name="Footer Placeholder 2">
            <a:extLst>
              <a:ext uri="{FF2B5EF4-FFF2-40B4-BE49-F238E27FC236}">
                <a16:creationId xmlns:a16="http://schemas.microsoft.com/office/drawing/2014/main" id="{46EA838C-A99A-47AC-AF2E-3AD4F2832A06}"/>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9FD9F181-3F2C-49F2-9920-2EE38EFCCD2B}"/>
              </a:ext>
            </a:extLst>
          </p:cNvPr>
          <p:cNvSpPr>
            <a:spLocks noGrp="1"/>
          </p:cNvSpPr>
          <p:nvPr>
            <p:ph type="sldNum" sz="quarter" idx="12"/>
          </p:nvPr>
        </p:nvSpPr>
        <p:spPr/>
        <p:txBody>
          <a:bodyPr/>
          <a:lstStyle/>
          <a:p>
            <a:fld id="{F8EC6979-CD03-4FB8-9EFF-B112B1607E49}" type="slidenum">
              <a:rPr lang="en-CA" smtClean="0"/>
              <a:t>‹#›</a:t>
            </a:fld>
            <a:endParaRPr lang="en-CA"/>
          </a:p>
        </p:txBody>
      </p:sp>
    </p:spTree>
    <p:extLst>
      <p:ext uri="{BB962C8B-B14F-4D97-AF65-F5344CB8AC3E}">
        <p14:creationId xmlns:p14="http://schemas.microsoft.com/office/powerpoint/2010/main" val="32294335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3CC9E-6C76-49B4-B00B-B1FBC41B85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7CB06EE7-40B2-4C22-8CD1-268CA7E164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6076F561-67DD-4200-8D85-EE3C2D82D4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33BB8F-5012-4AE1-9A03-9A9AD06B0530}"/>
              </a:ext>
            </a:extLst>
          </p:cNvPr>
          <p:cNvSpPr>
            <a:spLocks noGrp="1"/>
          </p:cNvSpPr>
          <p:nvPr>
            <p:ph type="dt" sz="half" idx="10"/>
          </p:nvPr>
        </p:nvSpPr>
        <p:spPr/>
        <p:txBody>
          <a:bodyPr/>
          <a:lstStyle/>
          <a:p>
            <a:fld id="{A688AAE7-7A25-4834-9CA2-8927F3A6E501}" type="datetimeFigureOut">
              <a:rPr lang="en-CA" smtClean="0"/>
              <a:t>2020-06-23</a:t>
            </a:fld>
            <a:endParaRPr lang="en-CA"/>
          </a:p>
        </p:txBody>
      </p:sp>
      <p:sp>
        <p:nvSpPr>
          <p:cNvPr id="6" name="Footer Placeholder 5">
            <a:extLst>
              <a:ext uri="{FF2B5EF4-FFF2-40B4-BE49-F238E27FC236}">
                <a16:creationId xmlns:a16="http://schemas.microsoft.com/office/drawing/2014/main" id="{64453717-27C9-49D4-8317-CC5C8A8A01DB}"/>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DFA40221-1BD0-4683-946B-79023274A104}"/>
              </a:ext>
            </a:extLst>
          </p:cNvPr>
          <p:cNvSpPr>
            <a:spLocks noGrp="1"/>
          </p:cNvSpPr>
          <p:nvPr>
            <p:ph type="sldNum" sz="quarter" idx="12"/>
          </p:nvPr>
        </p:nvSpPr>
        <p:spPr/>
        <p:txBody>
          <a:bodyPr/>
          <a:lstStyle/>
          <a:p>
            <a:fld id="{F8EC6979-CD03-4FB8-9EFF-B112B1607E49}" type="slidenum">
              <a:rPr lang="en-CA" smtClean="0"/>
              <a:t>‹#›</a:t>
            </a:fld>
            <a:endParaRPr lang="en-CA"/>
          </a:p>
        </p:txBody>
      </p:sp>
    </p:spTree>
    <p:extLst>
      <p:ext uri="{BB962C8B-B14F-4D97-AF65-F5344CB8AC3E}">
        <p14:creationId xmlns:p14="http://schemas.microsoft.com/office/powerpoint/2010/main" val="2822814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A8BC6-D134-47E3-BEC1-3FFA05ECE1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9561ECCF-F41A-4B2D-AC19-54BEEE7593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F2E3B0AD-CBED-4F3D-8124-DD4B360245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C689C9-6DBB-48B4-8CCC-39BCE9DB6842}"/>
              </a:ext>
            </a:extLst>
          </p:cNvPr>
          <p:cNvSpPr>
            <a:spLocks noGrp="1"/>
          </p:cNvSpPr>
          <p:nvPr>
            <p:ph type="dt" sz="half" idx="10"/>
          </p:nvPr>
        </p:nvSpPr>
        <p:spPr/>
        <p:txBody>
          <a:bodyPr/>
          <a:lstStyle/>
          <a:p>
            <a:fld id="{A688AAE7-7A25-4834-9CA2-8927F3A6E501}" type="datetimeFigureOut">
              <a:rPr lang="en-CA" smtClean="0"/>
              <a:t>2020-06-23</a:t>
            </a:fld>
            <a:endParaRPr lang="en-CA"/>
          </a:p>
        </p:txBody>
      </p:sp>
      <p:sp>
        <p:nvSpPr>
          <p:cNvPr id="6" name="Footer Placeholder 5">
            <a:extLst>
              <a:ext uri="{FF2B5EF4-FFF2-40B4-BE49-F238E27FC236}">
                <a16:creationId xmlns:a16="http://schemas.microsoft.com/office/drawing/2014/main" id="{9A89BF64-9E53-4FA8-8D14-0B3A73F17093}"/>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E9F46FE2-0283-4F34-B08B-AAFA89C2701E}"/>
              </a:ext>
            </a:extLst>
          </p:cNvPr>
          <p:cNvSpPr>
            <a:spLocks noGrp="1"/>
          </p:cNvSpPr>
          <p:nvPr>
            <p:ph type="sldNum" sz="quarter" idx="12"/>
          </p:nvPr>
        </p:nvSpPr>
        <p:spPr/>
        <p:txBody>
          <a:bodyPr/>
          <a:lstStyle/>
          <a:p>
            <a:fld id="{F8EC6979-CD03-4FB8-9EFF-B112B1607E49}" type="slidenum">
              <a:rPr lang="en-CA" smtClean="0"/>
              <a:t>‹#›</a:t>
            </a:fld>
            <a:endParaRPr lang="en-CA"/>
          </a:p>
        </p:txBody>
      </p:sp>
    </p:spTree>
    <p:extLst>
      <p:ext uri="{BB962C8B-B14F-4D97-AF65-F5344CB8AC3E}">
        <p14:creationId xmlns:p14="http://schemas.microsoft.com/office/powerpoint/2010/main" val="2259017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61A84-F4D3-4678-AFA8-D52441E23B95}"/>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B2489718-57C0-4BA0-817D-1EB03612978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F203167-6AB5-459F-BE5F-C9B0033EA3FA}"/>
              </a:ext>
            </a:extLst>
          </p:cNvPr>
          <p:cNvSpPr>
            <a:spLocks noGrp="1"/>
          </p:cNvSpPr>
          <p:nvPr>
            <p:ph type="dt" sz="half" idx="10"/>
          </p:nvPr>
        </p:nvSpPr>
        <p:spPr/>
        <p:txBody>
          <a:bodyPr/>
          <a:lstStyle/>
          <a:p>
            <a:fld id="{A688AAE7-7A25-4834-9CA2-8927F3A6E501}" type="datetimeFigureOut">
              <a:rPr lang="en-CA" smtClean="0"/>
              <a:t>2020-06-23</a:t>
            </a:fld>
            <a:endParaRPr lang="en-CA"/>
          </a:p>
        </p:txBody>
      </p:sp>
      <p:sp>
        <p:nvSpPr>
          <p:cNvPr id="5" name="Footer Placeholder 4">
            <a:extLst>
              <a:ext uri="{FF2B5EF4-FFF2-40B4-BE49-F238E27FC236}">
                <a16:creationId xmlns:a16="http://schemas.microsoft.com/office/drawing/2014/main" id="{352C1EC7-D033-4352-8796-498C5392492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53E39C3-F1E9-4EB1-B799-EE4193207BA5}"/>
              </a:ext>
            </a:extLst>
          </p:cNvPr>
          <p:cNvSpPr>
            <a:spLocks noGrp="1"/>
          </p:cNvSpPr>
          <p:nvPr>
            <p:ph type="sldNum" sz="quarter" idx="12"/>
          </p:nvPr>
        </p:nvSpPr>
        <p:spPr/>
        <p:txBody>
          <a:bodyPr/>
          <a:lstStyle/>
          <a:p>
            <a:fld id="{F8EC6979-CD03-4FB8-9EFF-B112B1607E49}" type="slidenum">
              <a:rPr lang="en-CA" smtClean="0"/>
              <a:t>‹#›</a:t>
            </a:fld>
            <a:endParaRPr lang="en-CA"/>
          </a:p>
        </p:txBody>
      </p:sp>
    </p:spTree>
    <p:extLst>
      <p:ext uri="{BB962C8B-B14F-4D97-AF65-F5344CB8AC3E}">
        <p14:creationId xmlns:p14="http://schemas.microsoft.com/office/powerpoint/2010/main" val="41557307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BCA63BE-14DD-49BF-A484-7B8432F3C10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5F9AEB2A-0E65-4413-B34A-8F9F586376E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DAA4E984-A4CA-4271-A9E3-B7ED28C281A8}"/>
              </a:ext>
            </a:extLst>
          </p:cNvPr>
          <p:cNvSpPr>
            <a:spLocks noGrp="1"/>
          </p:cNvSpPr>
          <p:nvPr>
            <p:ph type="dt" sz="half" idx="10"/>
          </p:nvPr>
        </p:nvSpPr>
        <p:spPr/>
        <p:txBody>
          <a:bodyPr/>
          <a:lstStyle/>
          <a:p>
            <a:fld id="{A688AAE7-7A25-4834-9CA2-8927F3A6E501}" type="datetimeFigureOut">
              <a:rPr lang="en-CA" smtClean="0"/>
              <a:t>2020-06-23</a:t>
            </a:fld>
            <a:endParaRPr lang="en-CA"/>
          </a:p>
        </p:txBody>
      </p:sp>
      <p:sp>
        <p:nvSpPr>
          <p:cNvPr id="5" name="Footer Placeholder 4">
            <a:extLst>
              <a:ext uri="{FF2B5EF4-FFF2-40B4-BE49-F238E27FC236}">
                <a16:creationId xmlns:a16="http://schemas.microsoft.com/office/drawing/2014/main" id="{5D39D6CE-258C-444C-9FCE-5F55D1F877B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AB58F2E-9B88-42CE-B37B-28EA0EADB783}"/>
              </a:ext>
            </a:extLst>
          </p:cNvPr>
          <p:cNvSpPr>
            <a:spLocks noGrp="1"/>
          </p:cNvSpPr>
          <p:nvPr>
            <p:ph type="sldNum" sz="quarter" idx="12"/>
          </p:nvPr>
        </p:nvSpPr>
        <p:spPr/>
        <p:txBody>
          <a:bodyPr/>
          <a:lstStyle/>
          <a:p>
            <a:fld id="{F8EC6979-CD03-4FB8-9EFF-B112B1607E49}" type="slidenum">
              <a:rPr lang="en-CA" smtClean="0"/>
              <a:t>‹#›</a:t>
            </a:fld>
            <a:endParaRPr lang="en-CA"/>
          </a:p>
        </p:txBody>
      </p:sp>
    </p:spTree>
    <p:extLst>
      <p:ext uri="{BB962C8B-B14F-4D97-AF65-F5344CB8AC3E}">
        <p14:creationId xmlns:p14="http://schemas.microsoft.com/office/powerpoint/2010/main" val="3061045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ED72D4-C606-4C36-BBA1-02B466C5A1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9D99E744-BCA6-4534-98E4-D34C9DD13B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4E830AD-331B-44D4-B738-D598EB5AEB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88AAE7-7A25-4834-9CA2-8927F3A6E501}" type="datetimeFigureOut">
              <a:rPr lang="en-CA" smtClean="0"/>
              <a:t>2020-06-23</a:t>
            </a:fld>
            <a:endParaRPr lang="en-CA"/>
          </a:p>
        </p:txBody>
      </p:sp>
      <p:sp>
        <p:nvSpPr>
          <p:cNvPr id="5" name="Footer Placeholder 4">
            <a:extLst>
              <a:ext uri="{FF2B5EF4-FFF2-40B4-BE49-F238E27FC236}">
                <a16:creationId xmlns:a16="http://schemas.microsoft.com/office/drawing/2014/main" id="{031F13D6-DAF5-4940-BD1A-46A846BEFD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826498DC-E487-4BF2-9352-D5C5B15C60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EC6979-CD03-4FB8-9EFF-B112B1607E49}" type="slidenum">
              <a:rPr lang="en-CA" smtClean="0"/>
              <a:t>‹#›</a:t>
            </a:fld>
            <a:endParaRPr lang="en-CA"/>
          </a:p>
        </p:txBody>
      </p:sp>
    </p:spTree>
    <p:extLst>
      <p:ext uri="{BB962C8B-B14F-4D97-AF65-F5344CB8AC3E}">
        <p14:creationId xmlns:p14="http://schemas.microsoft.com/office/powerpoint/2010/main" val="1358832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0E19931D-541A-45C7-AA18-E50C384185E9}"/>
              </a:ext>
            </a:extLst>
          </p:cNvPr>
          <p:cNvGraphicFramePr>
            <a:graphicFrameLocks noGrp="1"/>
          </p:cNvGraphicFramePr>
          <p:nvPr>
            <p:extLst>
              <p:ext uri="{D42A27DB-BD31-4B8C-83A1-F6EECF244321}">
                <p14:modId xmlns:p14="http://schemas.microsoft.com/office/powerpoint/2010/main" val="1802797354"/>
              </p:ext>
            </p:extLst>
          </p:nvPr>
        </p:nvGraphicFramePr>
        <p:xfrm>
          <a:off x="3390405" y="781834"/>
          <a:ext cx="4352178" cy="5042491"/>
        </p:xfrm>
        <a:graphic>
          <a:graphicData uri="http://schemas.openxmlformats.org/drawingml/2006/table">
            <a:tbl>
              <a:tblPr firstRow="1" firstCol="1" bandRow="1">
                <a:tableStyleId>{5940675A-B579-460E-94D1-54222C63F5DA}</a:tableStyleId>
              </a:tblPr>
              <a:tblGrid>
                <a:gridCol w="631132">
                  <a:extLst>
                    <a:ext uri="{9D8B030D-6E8A-4147-A177-3AD203B41FA5}">
                      <a16:colId xmlns:a16="http://schemas.microsoft.com/office/drawing/2014/main" val="2498880624"/>
                    </a:ext>
                  </a:extLst>
                </a:gridCol>
                <a:gridCol w="880955">
                  <a:extLst>
                    <a:ext uri="{9D8B030D-6E8A-4147-A177-3AD203B41FA5}">
                      <a16:colId xmlns:a16="http://schemas.microsoft.com/office/drawing/2014/main" val="1690768594"/>
                    </a:ext>
                  </a:extLst>
                </a:gridCol>
                <a:gridCol w="907251">
                  <a:extLst>
                    <a:ext uri="{9D8B030D-6E8A-4147-A177-3AD203B41FA5}">
                      <a16:colId xmlns:a16="http://schemas.microsoft.com/office/drawing/2014/main" val="1628062382"/>
                    </a:ext>
                  </a:extLst>
                </a:gridCol>
                <a:gridCol w="907251">
                  <a:extLst>
                    <a:ext uri="{9D8B030D-6E8A-4147-A177-3AD203B41FA5}">
                      <a16:colId xmlns:a16="http://schemas.microsoft.com/office/drawing/2014/main" val="1855787257"/>
                    </a:ext>
                  </a:extLst>
                </a:gridCol>
                <a:gridCol w="1025589">
                  <a:extLst>
                    <a:ext uri="{9D8B030D-6E8A-4147-A177-3AD203B41FA5}">
                      <a16:colId xmlns:a16="http://schemas.microsoft.com/office/drawing/2014/main" val="74574880"/>
                    </a:ext>
                  </a:extLst>
                </a:gridCol>
              </a:tblGrid>
              <a:tr h="213080">
                <a:tc>
                  <a:txBody>
                    <a:bodyPr/>
                    <a:lstStyle/>
                    <a:p>
                      <a:pPr>
                        <a:lnSpc>
                          <a:spcPct val="107000"/>
                        </a:lnSpc>
                      </a:pPr>
                      <a:endParaRPr lang="en-CA" sz="900">
                        <a:solidFill>
                          <a:schemeClr val="tx1"/>
                        </a:solidFill>
                        <a:effectLst/>
                        <a:latin typeface="+mn-lt"/>
                        <a:cs typeface="Times New Roman" panose="02020603050405020304" pitchFamily="18" charset="0"/>
                      </a:endParaRPr>
                    </a:p>
                  </a:txBody>
                  <a:tcPr marL="68497" marR="68497" marT="0" marB="0" anchor="b"/>
                </a:tc>
                <a:tc gridSpan="2">
                  <a:txBody>
                    <a:bodyPr/>
                    <a:lstStyle/>
                    <a:p>
                      <a:pPr>
                        <a:lnSpc>
                          <a:spcPct val="115000"/>
                        </a:lnSpc>
                        <a:spcAft>
                          <a:spcPts val="0"/>
                        </a:spcAft>
                      </a:pPr>
                      <a:r>
                        <a:rPr lang="en-CA" sz="900" b="1">
                          <a:solidFill>
                            <a:schemeClr val="tx1"/>
                          </a:solidFill>
                          <a:effectLst/>
                        </a:rPr>
                        <a:t>Female</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b"/>
                </a:tc>
                <a:tc hMerge="1">
                  <a:txBody>
                    <a:bodyPr/>
                    <a:lstStyle/>
                    <a:p>
                      <a:endParaRPr lang="en-CA"/>
                    </a:p>
                  </a:txBody>
                  <a:tcPr/>
                </a:tc>
                <a:tc gridSpan="2">
                  <a:txBody>
                    <a:bodyPr/>
                    <a:lstStyle/>
                    <a:p>
                      <a:pPr>
                        <a:lnSpc>
                          <a:spcPct val="115000"/>
                        </a:lnSpc>
                        <a:spcAft>
                          <a:spcPts val="0"/>
                        </a:spcAft>
                      </a:pPr>
                      <a:r>
                        <a:rPr lang="en-CA" sz="900" b="1" dirty="0">
                          <a:solidFill>
                            <a:schemeClr val="tx1"/>
                          </a:solidFill>
                          <a:effectLst/>
                        </a:rPr>
                        <a:t>Male</a:t>
                      </a:r>
                      <a:endParaRPr lang="en-CA" sz="900" dirty="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b"/>
                </a:tc>
                <a:tc hMerge="1">
                  <a:txBody>
                    <a:bodyPr/>
                    <a:lstStyle/>
                    <a:p>
                      <a:endParaRPr lang="en-CA"/>
                    </a:p>
                  </a:txBody>
                  <a:tcPr/>
                </a:tc>
                <a:extLst>
                  <a:ext uri="{0D108BD9-81ED-4DB2-BD59-A6C34878D82A}">
                    <a16:rowId xmlns:a16="http://schemas.microsoft.com/office/drawing/2014/main" val="4291491250"/>
                  </a:ext>
                </a:extLst>
              </a:tr>
              <a:tr h="354731">
                <a:tc>
                  <a:txBody>
                    <a:bodyPr/>
                    <a:lstStyle/>
                    <a:p>
                      <a:pPr>
                        <a:lnSpc>
                          <a:spcPct val="115000"/>
                        </a:lnSpc>
                        <a:spcAft>
                          <a:spcPts val="0"/>
                        </a:spcAft>
                      </a:pPr>
                      <a:r>
                        <a:rPr lang="en-CA" sz="900" b="1">
                          <a:solidFill>
                            <a:schemeClr val="tx1"/>
                          </a:solidFill>
                          <a:effectLst/>
                        </a:rPr>
                        <a:t>Year</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b"/>
                </a:tc>
                <a:tc>
                  <a:txBody>
                    <a:bodyPr/>
                    <a:lstStyle/>
                    <a:p>
                      <a:pPr>
                        <a:lnSpc>
                          <a:spcPct val="115000"/>
                        </a:lnSpc>
                        <a:spcAft>
                          <a:spcPts val="0"/>
                        </a:spcAft>
                      </a:pPr>
                      <a:r>
                        <a:rPr lang="en-CA" sz="900" b="1" dirty="0">
                          <a:solidFill>
                            <a:schemeClr val="tx1"/>
                          </a:solidFill>
                          <a:effectLst/>
                        </a:rPr>
                        <a:t>Standardized Prevalence</a:t>
                      </a:r>
                      <a:endParaRPr lang="en-CA" sz="900" dirty="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b"/>
                </a:tc>
                <a:tc>
                  <a:txBody>
                    <a:bodyPr/>
                    <a:lstStyle/>
                    <a:p>
                      <a:pPr>
                        <a:lnSpc>
                          <a:spcPct val="115000"/>
                        </a:lnSpc>
                        <a:spcAft>
                          <a:spcPts val="0"/>
                        </a:spcAft>
                      </a:pPr>
                      <a:r>
                        <a:rPr lang="en-CA" sz="900" b="1" dirty="0">
                          <a:solidFill>
                            <a:schemeClr val="tx1"/>
                          </a:solidFill>
                          <a:effectLst/>
                        </a:rPr>
                        <a:t>Total Population</a:t>
                      </a:r>
                      <a:endParaRPr lang="en-CA" sz="900" dirty="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b"/>
                </a:tc>
                <a:tc>
                  <a:txBody>
                    <a:bodyPr/>
                    <a:lstStyle/>
                    <a:p>
                      <a:pPr>
                        <a:lnSpc>
                          <a:spcPct val="115000"/>
                        </a:lnSpc>
                        <a:spcAft>
                          <a:spcPts val="0"/>
                        </a:spcAft>
                      </a:pPr>
                      <a:r>
                        <a:rPr lang="en-CA" sz="900" b="1" dirty="0">
                          <a:solidFill>
                            <a:schemeClr val="tx1"/>
                          </a:solidFill>
                          <a:effectLst/>
                        </a:rPr>
                        <a:t>Standardized Prevalence</a:t>
                      </a:r>
                      <a:endParaRPr lang="en-CA" sz="900" dirty="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b"/>
                </a:tc>
                <a:tc>
                  <a:txBody>
                    <a:bodyPr/>
                    <a:lstStyle/>
                    <a:p>
                      <a:pPr>
                        <a:lnSpc>
                          <a:spcPct val="115000"/>
                        </a:lnSpc>
                        <a:spcAft>
                          <a:spcPts val="0"/>
                        </a:spcAft>
                      </a:pPr>
                      <a:r>
                        <a:rPr lang="en-CA" sz="900" b="1">
                          <a:solidFill>
                            <a:schemeClr val="tx1"/>
                          </a:solidFill>
                          <a:effectLst/>
                        </a:rPr>
                        <a:t>Total Population</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b"/>
                </a:tc>
                <a:extLst>
                  <a:ext uri="{0D108BD9-81ED-4DB2-BD59-A6C34878D82A}">
                    <a16:rowId xmlns:a16="http://schemas.microsoft.com/office/drawing/2014/main" val="270664869"/>
                  </a:ext>
                </a:extLst>
              </a:tr>
              <a:tr h="213080">
                <a:tc>
                  <a:txBody>
                    <a:bodyPr/>
                    <a:lstStyle/>
                    <a:p>
                      <a:pPr>
                        <a:lnSpc>
                          <a:spcPct val="115000"/>
                        </a:lnSpc>
                        <a:spcAft>
                          <a:spcPts val="0"/>
                        </a:spcAft>
                      </a:pPr>
                      <a:r>
                        <a:rPr lang="en-CA" sz="900" b="1">
                          <a:solidFill>
                            <a:schemeClr val="tx1"/>
                          </a:solidFill>
                          <a:effectLst/>
                        </a:rPr>
                        <a:t>1995</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tc>
                <a:tc>
                  <a:txBody>
                    <a:bodyPr/>
                    <a:lstStyle/>
                    <a:p>
                      <a:pPr>
                        <a:lnSpc>
                          <a:spcPct val="115000"/>
                        </a:lnSpc>
                        <a:spcAft>
                          <a:spcPts val="0"/>
                        </a:spcAft>
                      </a:pPr>
                      <a:r>
                        <a:rPr lang="en-CA" sz="900">
                          <a:solidFill>
                            <a:schemeClr val="tx1"/>
                          </a:solidFill>
                          <a:effectLst/>
                        </a:rPr>
                        <a:t>3.88%</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1,358,044</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3.54%</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1,376,492</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extLst>
                  <a:ext uri="{0D108BD9-81ED-4DB2-BD59-A6C34878D82A}">
                    <a16:rowId xmlns:a16="http://schemas.microsoft.com/office/drawing/2014/main" val="1766869405"/>
                  </a:ext>
                </a:extLst>
              </a:tr>
              <a:tr h="213080">
                <a:tc>
                  <a:txBody>
                    <a:bodyPr/>
                    <a:lstStyle/>
                    <a:p>
                      <a:pPr>
                        <a:lnSpc>
                          <a:spcPct val="115000"/>
                        </a:lnSpc>
                        <a:spcAft>
                          <a:spcPts val="0"/>
                        </a:spcAft>
                      </a:pPr>
                      <a:r>
                        <a:rPr lang="en-CA" sz="900" b="1">
                          <a:solidFill>
                            <a:schemeClr val="tx1"/>
                          </a:solidFill>
                          <a:effectLst/>
                        </a:rPr>
                        <a:t>1996</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tc>
                <a:tc>
                  <a:txBody>
                    <a:bodyPr/>
                    <a:lstStyle/>
                    <a:p>
                      <a:pPr>
                        <a:lnSpc>
                          <a:spcPct val="115000"/>
                        </a:lnSpc>
                        <a:spcAft>
                          <a:spcPts val="0"/>
                        </a:spcAft>
                      </a:pPr>
                      <a:r>
                        <a:rPr lang="en-CA" sz="900">
                          <a:solidFill>
                            <a:schemeClr val="tx1"/>
                          </a:solidFill>
                          <a:effectLst/>
                        </a:rPr>
                        <a:t>4.98%</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1,378,203</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4.51%</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1,396,945</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extLst>
                  <a:ext uri="{0D108BD9-81ED-4DB2-BD59-A6C34878D82A}">
                    <a16:rowId xmlns:a16="http://schemas.microsoft.com/office/drawing/2014/main" val="2166131321"/>
                  </a:ext>
                </a:extLst>
              </a:tr>
              <a:tr h="213080">
                <a:tc>
                  <a:txBody>
                    <a:bodyPr/>
                    <a:lstStyle/>
                    <a:p>
                      <a:pPr>
                        <a:lnSpc>
                          <a:spcPct val="115000"/>
                        </a:lnSpc>
                        <a:spcAft>
                          <a:spcPts val="0"/>
                        </a:spcAft>
                      </a:pPr>
                      <a:r>
                        <a:rPr lang="en-CA" sz="900" b="1">
                          <a:solidFill>
                            <a:schemeClr val="tx1"/>
                          </a:solidFill>
                          <a:effectLst/>
                        </a:rPr>
                        <a:t>1997</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tc>
                <a:tc>
                  <a:txBody>
                    <a:bodyPr/>
                    <a:lstStyle/>
                    <a:p>
                      <a:pPr>
                        <a:lnSpc>
                          <a:spcPct val="115000"/>
                        </a:lnSpc>
                        <a:spcAft>
                          <a:spcPts val="0"/>
                        </a:spcAft>
                      </a:pPr>
                      <a:r>
                        <a:rPr lang="en-CA" sz="900">
                          <a:solidFill>
                            <a:schemeClr val="tx1"/>
                          </a:solidFill>
                          <a:effectLst/>
                        </a:rPr>
                        <a:t>5.90%</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dirty="0">
                          <a:solidFill>
                            <a:schemeClr val="tx1"/>
                          </a:solidFill>
                          <a:effectLst/>
                        </a:rPr>
                        <a:t>1,404,126</a:t>
                      </a:r>
                      <a:endParaRPr lang="en-CA" sz="900" dirty="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5.31%</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1,425,742</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extLst>
                  <a:ext uri="{0D108BD9-81ED-4DB2-BD59-A6C34878D82A}">
                    <a16:rowId xmlns:a16="http://schemas.microsoft.com/office/drawing/2014/main" val="3339223590"/>
                  </a:ext>
                </a:extLst>
              </a:tr>
              <a:tr h="213080">
                <a:tc>
                  <a:txBody>
                    <a:bodyPr/>
                    <a:lstStyle/>
                    <a:p>
                      <a:pPr>
                        <a:lnSpc>
                          <a:spcPct val="115000"/>
                        </a:lnSpc>
                        <a:spcAft>
                          <a:spcPts val="0"/>
                        </a:spcAft>
                      </a:pPr>
                      <a:r>
                        <a:rPr lang="en-CA" sz="900" b="1">
                          <a:solidFill>
                            <a:schemeClr val="tx1"/>
                          </a:solidFill>
                          <a:effectLst/>
                        </a:rPr>
                        <a:t>1998</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tc>
                <a:tc>
                  <a:txBody>
                    <a:bodyPr/>
                    <a:lstStyle/>
                    <a:p>
                      <a:pPr>
                        <a:lnSpc>
                          <a:spcPct val="115000"/>
                        </a:lnSpc>
                        <a:spcAft>
                          <a:spcPts val="0"/>
                        </a:spcAft>
                      </a:pPr>
                      <a:r>
                        <a:rPr lang="en-CA" sz="900">
                          <a:solidFill>
                            <a:schemeClr val="tx1"/>
                          </a:solidFill>
                          <a:effectLst/>
                        </a:rPr>
                        <a:t>6.73%</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1,436,228</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6.04%</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dirty="0">
                          <a:solidFill>
                            <a:schemeClr val="tx1"/>
                          </a:solidFill>
                          <a:effectLst/>
                        </a:rPr>
                        <a:t>1,462,856</a:t>
                      </a:r>
                      <a:endParaRPr lang="en-CA" sz="900" dirty="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extLst>
                  <a:ext uri="{0D108BD9-81ED-4DB2-BD59-A6C34878D82A}">
                    <a16:rowId xmlns:a16="http://schemas.microsoft.com/office/drawing/2014/main" val="1373387542"/>
                  </a:ext>
                </a:extLst>
              </a:tr>
              <a:tr h="213080">
                <a:tc>
                  <a:txBody>
                    <a:bodyPr/>
                    <a:lstStyle/>
                    <a:p>
                      <a:pPr>
                        <a:lnSpc>
                          <a:spcPct val="115000"/>
                        </a:lnSpc>
                        <a:spcAft>
                          <a:spcPts val="0"/>
                        </a:spcAft>
                      </a:pPr>
                      <a:r>
                        <a:rPr lang="en-CA" sz="900" b="1">
                          <a:solidFill>
                            <a:schemeClr val="tx1"/>
                          </a:solidFill>
                          <a:effectLst/>
                        </a:rPr>
                        <a:t>1999</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tc>
                <a:tc>
                  <a:txBody>
                    <a:bodyPr/>
                    <a:lstStyle/>
                    <a:p>
                      <a:pPr>
                        <a:lnSpc>
                          <a:spcPct val="115000"/>
                        </a:lnSpc>
                        <a:spcAft>
                          <a:spcPts val="0"/>
                        </a:spcAft>
                      </a:pPr>
                      <a:r>
                        <a:rPr lang="en-CA" sz="900">
                          <a:solidFill>
                            <a:schemeClr val="tx1"/>
                          </a:solidFill>
                          <a:effectLst/>
                        </a:rPr>
                        <a:t>7.48%</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1,461,431</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6.69%</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1,491,277</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extLst>
                  <a:ext uri="{0D108BD9-81ED-4DB2-BD59-A6C34878D82A}">
                    <a16:rowId xmlns:a16="http://schemas.microsoft.com/office/drawing/2014/main" val="1756923963"/>
                  </a:ext>
                </a:extLst>
              </a:tr>
              <a:tr h="213080">
                <a:tc>
                  <a:txBody>
                    <a:bodyPr/>
                    <a:lstStyle/>
                    <a:p>
                      <a:pPr>
                        <a:lnSpc>
                          <a:spcPct val="115000"/>
                        </a:lnSpc>
                        <a:spcAft>
                          <a:spcPts val="0"/>
                        </a:spcAft>
                      </a:pPr>
                      <a:r>
                        <a:rPr lang="en-CA" sz="900" b="1">
                          <a:solidFill>
                            <a:schemeClr val="tx1"/>
                          </a:solidFill>
                          <a:effectLst/>
                        </a:rPr>
                        <a:t>2000</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tc>
                <a:tc>
                  <a:txBody>
                    <a:bodyPr/>
                    <a:lstStyle/>
                    <a:p>
                      <a:pPr>
                        <a:lnSpc>
                          <a:spcPct val="115000"/>
                        </a:lnSpc>
                        <a:spcAft>
                          <a:spcPts val="0"/>
                        </a:spcAft>
                      </a:pPr>
                      <a:r>
                        <a:rPr lang="en-CA" sz="900">
                          <a:solidFill>
                            <a:schemeClr val="tx1"/>
                          </a:solidFill>
                          <a:effectLst/>
                        </a:rPr>
                        <a:t>8.11%</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1,486,784</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7.27%</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1,517,431</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extLst>
                  <a:ext uri="{0D108BD9-81ED-4DB2-BD59-A6C34878D82A}">
                    <a16:rowId xmlns:a16="http://schemas.microsoft.com/office/drawing/2014/main" val="261966314"/>
                  </a:ext>
                </a:extLst>
              </a:tr>
              <a:tr h="213080">
                <a:tc>
                  <a:txBody>
                    <a:bodyPr/>
                    <a:lstStyle/>
                    <a:p>
                      <a:pPr>
                        <a:lnSpc>
                          <a:spcPct val="115000"/>
                        </a:lnSpc>
                        <a:spcAft>
                          <a:spcPts val="0"/>
                        </a:spcAft>
                      </a:pPr>
                      <a:r>
                        <a:rPr lang="en-CA" sz="900" b="1">
                          <a:solidFill>
                            <a:schemeClr val="tx1"/>
                          </a:solidFill>
                          <a:effectLst/>
                        </a:rPr>
                        <a:t>2001</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tc>
                <a:tc>
                  <a:txBody>
                    <a:bodyPr/>
                    <a:lstStyle/>
                    <a:p>
                      <a:pPr>
                        <a:lnSpc>
                          <a:spcPct val="115000"/>
                        </a:lnSpc>
                        <a:spcAft>
                          <a:spcPts val="0"/>
                        </a:spcAft>
                      </a:pPr>
                      <a:r>
                        <a:rPr lang="en-CA" sz="900">
                          <a:solidFill>
                            <a:schemeClr val="tx1"/>
                          </a:solidFill>
                          <a:effectLst/>
                        </a:rPr>
                        <a:t>8.68%</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1,512,510</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dirty="0">
                          <a:solidFill>
                            <a:schemeClr val="tx1"/>
                          </a:solidFill>
                          <a:effectLst/>
                        </a:rPr>
                        <a:t>7.81%</a:t>
                      </a:r>
                      <a:endParaRPr lang="en-CA" sz="900" dirty="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1,545,599</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extLst>
                  <a:ext uri="{0D108BD9-81ED-4DB2-BD59-A6C34878D82A}">
                    <a16:rowId xmlns:a16="http://schemas.microsoft.com/office/drawing/2014/main" val="1823336488"/>
                  </a:ext>
                </a:extLst>
              </a:tr>
              <a:tr h="213080">
                <a:tc>
                  <a:txBody>
                    <a:bodyPr/>
                    <a:lstStyle/>
                    <a:p>
                      <a:pPr>
                        <a:lnSpc>
                          <a:spcPct val="115000"/>
                        </a:lnSpc>
                        <a:spcAft>
                          <a:spcPts val="0"/>
                        </a:spcAft>
                      </a:pPr>
                      <a:r>
                        <a:rPr lang="en-CA" sz="900" b="1">
                          <a:solidFill>
                            <a:schemeClr val="tx1"/>
                          </a:solidFill>
                          <a:effectLst/>
                        </a:rPr>
                        <a:t>2002</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tc>
                <a:tc>
                  <a:txBody>
                    <a:bodyPr/>
                    <a:lstStyle/>
                    <a:p>
                      <a:pPr>
                        <a:lnSpc>
                          <a:spcPct val="115000"/>
                        </a:lnSpc>
                        <a:spcAft>
                          <a:spcPts val="0"/>
                        </a:spcAft>
                      </a:pPr>
                      <a:r>
                        <a:rPr lang="en-CA" sz="900">
                          <a:solidFill>
                            <a:schemeClr val="tx1"/>
                          </a:solidFill>
                          <a:effectLst/>
                        </a:rPr>
                        <a:t>9.11%</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1,545,716</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8.24%</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1,582,567</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extLst>
                  <a:ext uri="{0D108BD9-81ED-4DB2-BD59-A6C34878D82A}">
                    <a16:rowId xmlns:a16="http://schemas.microsoft.com/office/drawing/2014/main" val="1202039162"/>
                  </a:ext>
                </a:extLst>
              </a:tr>
              <a:tr h="213080">
                <a:tc>
                  <a:txBody>
                    <a:bodyPr/>
                    <a:lstStyle/>
                    <a:p>
                      <a:pPr>
                        <a:lnSpc>
                          <a:spcPct val="115000"/>
                        </a:lnSpc>
                        <a:spcAft>
                          <a:spcPts val="0"/>
                        </a:spcAft>
                      </a:pPr>
                      <a:r>
                        <a:rPr lang="en-CA" sz="900" b="1">
                          <a:solidFill>
                            <a:schemeClr val="tx1"/>
                          </a:solidFill>
                          <a:effectLst/>
                        </a:rPr>
                        <a:t>2003</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tc>
                <a:tc>
                  <a:txBody>
                    <a:bodyPr/>
                    <a:lstStyle/>
                    <a:p>
                      <a:pPr>
                        <a:lnSpc>
                          <a:spcPct val="115000"/>
                        </a:lnSpc>
                        <a:spcAft>
                          <a:spcPts val="0"/>
                        </a:spcAft>
                      </a:pPr>
                      <a:r>
                        <a:rPr lang="en-CA" sz="900">
                          <a:solidFill>
                            <a:schemeClr val="tx1"/>
                          </a:solidFill>
                          <a:effectLst/>
                        </a:rPr>
                        <a:t>9.58%</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1,572,517</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8.71%</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1,610,355</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extLst>
                  <a:ext uri="{0D108BD9-81ED-4DB2-BD59-A6C34878D82A}">
                    <a16:rowId xmlns:a16="http://schemas.microsoft.com/office/drawing/2014/main" val="445318837"/>
                  </a:ext>
                </a:extLst>
              </a:tr>
              <a:tr h="213080">
                <a:tc>
                  <a:txBody>
                    <a:bodyPr/>
                    <a:lstStyle/>
                    <a:p>
                      <a:pPr>
                        <a:lnSpc>
                          <a:spcPct val="115000"/>
                        </a:lnSpc>
                        <a:spcAft>
                          <a:spcPts val="0"/>
                        </a:spcAft>
                      </a:pPr>
                      <a:r>
                        <a:rPr lang="en-CA" sz="900" b="1">
                          <a:solidFill>
                            <a:schemeClr val="tx1"/>
                          </a:solidFill>
                          <a:effectLst/>
                        </a:rPr>
                        <a:t>2004</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tc>
                <a:tc>
                  <a:txBody>
                    <a:bodyPr/>
                    <a:lstStyle/>
                    <a:p>
                      <a:pPr>
                        <a:lnSpc>
                          <a:spcPct val="115000"/>
                        </a:lnSpc>
                        <a:spcAft>
                          <a:spcPts val="0"/>
                        </a:spcAft>
                      </a:pPr>
                      <a:r>
                        <a:rPr lang="en-CA" sz="900">
                          <a:solidFill>
                            <a:schemeClr val="tx1"/>
                          </a:solidFill>
                          <a:effectLst/>
                        </a:rPr>
                        <a:t>10.01%</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1,598,723</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9.15%</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1,639,678</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extLst>
                  <a:ext uri="{0D108BD9-81ED-4DB2-BD59-A6C34878D82A}">
                    <a16:rowId xmlns:a16="http://schemas.microsoft.com/office/drawing/2014/main" val="3284329710"/>
                  </a:ext>
                </a:extLst>
              </a:tr>
              <a:tr h="213080">
                <a:tc>
                  <a:txBody>
                    <a:bodyPr/>
                    <a:lstStyle/>
                    <a:p>
                      <a:pPr>
                        <a:lnSpc>
                          <a:spcPct val="115000"/>
                        </a:lnSpc>
                        <a:spcAft>
                          <a:spcPts val="0"/>
                        </a:spcAft>
                      </a:pPr>
                      <a:r>
                        <a:rPr lang="en-CA" sz="900" b="1">
                          <a:solidFill>
                            <a:schemeClr val="tx1"/>
                          </a:solidFill>
                          <a:effectLst/>
                        </a:rPr>
                        <a:t>2005</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tc>
                <a:tc>
                  <a:txBody>
                    <a:bodyPr/>
                    <a:lstStyle/>
                    <a:p>
                      <a:pPr>
                        <a:lnSpc>
                          <a:spcPct val="115000"/>
                        </a:lnSpc>
                        <a:spcAft>
                          <a:spcPts val="0"/>
                        </a:spcAft>
                      </a:pPr>
                      <a:r>
                        <a:rPr lang="en-CA" sz="900">
                          <a:solidFill>
                            <a:schemeClr val="tx1"/>
                          </a:solidFill>
                          <a:effectLst/>
                        </a:rPr>
                        <a:t>10.46%</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1,638,905</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9.62%</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1,682,753</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extLst>
                  <a:ext uri="{0D108BD9-81ED-4DB2-BD59-A6C34878D82A}">
                    <a16:rowId xmlns:a16="http://schemas.microsoft.com/office/drawing/2014/main" val="3541549782"/>
                  </a:ext>
                </a:extLst>
              </a:tr>
              <a:tr h="213080">
                <a:tc>
                  <a:txBody>
                    <a:bodyPr/>
                    <a:lstStyle/>
                    <a:p>
                      <a:pPr>
                        <a:lnSpc>
                          <a:spcPct val="115000"/>
                        </a:lnSpc>
                        <a:spcAft>
                          <a:spcPts val="0"/>
                        </a:spcAft>
                      </a:pPr>
                      <a:r>
                        <a:rPr lang="en-CA" sz="900" b="1">
                          <a:solidFill>
                            <a:schemeClr val="tx1"/>
                          </a:solidFill>
                          <a:effectLst/>
                        </a:rPr>
                        <a:t>2006</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tc>
                <a:tc>
                  <a:txBody>
                    <a:bodyPr/>
                    <a:lstStyle/>
                    <a:p>
                      <a:pPr>
                        <a:lnSpc>
                          <a:spcPct val="115000"/>
                        </a:lnSpc>
                        <a:spcAft>
                          <a:spcPts val="0"/>
                        </a:spcAft>
                      </a:pPr>
                      <a:r>
                        <a:rPr lang="en-CA" sz="900">
                          <a:solidFill>
                            <a:schemeClr val="tx1"/>
                          </a:solidFill>
                          <a:effectLst/>
                        </a:rPr>
                        <a:t>10.73%</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1,684,567</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9.93%</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1,736,812</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extLst>
                  <a:ext uri="{0D108BD9-81ED-4DB2-BD59-A6C34878D82A}">
                    <a16:rowId xmlns:a16="http://schemas.microsoft.com/office/drawing/2014/main" val="2520583975"/>
                  </a:ext>
                </a:extLst>
              </a:tr>
              <a:tr h="213080">
                <a:tc>
                  <a:txBody>
                    <a:bodyPr/>
                    <a:lstStyle/>
                    <a:p>
                      <a:pPr>
                        <a:lnSpc>
                          <a:spcPct val="115000"/>
                        </a:lnSpc>
                        <a:spcAft>
                          <a:spcPts val="0"/>
                        </a:spcAft>
                      </a:pPr>
                      <a:r>
                        <a:rPr lang="en-CA" sz="900" b="1">
                          <a:solidFill>
                            <a:schemeClr val="tx1"/>
                          </a:solidFill>
                          <a:effectLst/>
                        </a:rPr>
                        <a:t>2007</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tc>
                <a:tc>
                  <a:txBody>
                    <a:bodyPr/>
                    <a:lstStyle/>
                    <a:p>
                      <a:pPr>
                        <a:lnSpc>
                          <a:spcPct val="115000"/>
                        </a:lnSpc>
                        <a:spcAft>
                          <a:spcPts val="0"/>
                        </a:spcAft>
                      </a:pPr>
                      <a:r>
                        <a:rPr lang="en-CA" sz="900">
                          <a:solidFill>
                            <a:schemeClr val="tx1"/>
                          </a:solidFill>
                          <a:effectLst/>
                        </a:rPr>
                        <a:t>10.86%</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1,726,863</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10.09%</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1,787,187</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extLst>
                  <a:ext uri="{0D108BD9-81ED-4DB2-BD59-A6C34878D82A}">
                    <a16:rowId xmlns:a16="http://schemas.microsoft.com/office/drawing/2014/main" val="2681808625"/>
                  </a:ext>
                </a:extLst>
              </a:tr>
              <a:tr h="213080">
                <a:tc>
                  <a:txBody>
                    <a:bodyPr/>
                    <a:lstStyle/>
                    <a:p>
                      <a:pPr>
                        <a:lnSpc>
                          <a:spcPct val="115000"/>
                        </a:lnSpc>
                        <a:spcAft>
                          <a:spcPts val="0"/>
                        </a:spcAft>
                      </a:pPr>
                      <a:r>
                        <a:rPr lang="en-CA" sz="900" b="1">
                          <a:solidFill>
                            <a:schemeClr val="tx1"/>
                          </a:solidFill>
                          <a:effectLst/>
                        </a:rPr>
                        <a:t>2008</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tc>
                <a:tc>
                  <a:txBody>
                    <a:bodyPr/>
                    <a:lstStyle/>
                    <a:p>
                      <a:pPr>
                        <a:lnSpc>
                          <a:spcPct val="115000"/>
                        </a:lnSpc>
                        <a:spcAft>
                          <a:spcPts val="0"/>
                        </a:spcAft>
                      </a:pPr>
                      <a:r>
                        <a:rPr lang="en-CA" sz="900">
                          <a:solidFill>
                            <a:schemeClr val="tx1"/>
                          </a:solidFill>
                          <a:effectLst/>
                        </a:rPr>
                        <a:t>11.01%</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1,765,843</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10.28%</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1,829,935</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extLst>
                  <a:ext uri="{0D108BD9-81ED-4DB2-BD59-A6C34878D82A}">
                    <a16:rowId xmlns:a16="http://schemas.microsoft.com/office/drawing/2014/main" val="1183640558"/>
                  </a:ext>
                </a:extLst>
              </a:tr>
              <a:tr h="213080">
                <a:tc>
                  <a:txBody>
                    <a:bodyPr/>
                    <a:lstStyle/>
                    <a:p>
                      <a:pPr>
                        <a:lnSpc>
                          <a:spcPct val="115000"/>
                        </a:lnSpc>
                        <a:spcAft>
                          <a:spcPts val="0"/>
                        </a:spcAft>
                      </a:pPr>
                      <a:r>
                        <a:rPr lang="en-CA" sz="900" b="1">
                          <a:solidFill>
                            <a:schemeClr val="tx1"/>
                          </a:solidFill>
                          <a:effectLst/>
                        </a:rPr>
                        <a:t>2009</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tc>
                <a:tc>
                  <a:txBody>
                    <a:bodyPr/>
                    <a:lstStyle/>
                    <a:p>
                      <a:pPr>
                        <a:lnSpc>
                          <a:spcPct val="115000"/>
                        </a:lnSpc>
                        <a:spcAft>
                          <a:spcPts val="0"/>
                        </a:spcAft>
                      </a:pPr>
                      <a:r>
                        <a:rPr lang="en-CA" sz="900">
                          <a:solidFill>
                            <a:schemeClr val="tx1"/>
                          </a:solidFill>
                          <a:effectLst/>
                        </a:rPr>
                        <a:t>11.16%</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1,806,990</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10.46%</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1,872,124</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extLst>
                  <a:ext uri="{0D108BD9-81ED-4DB2-BD59-A6C34878D82A}">
                    <a16:rowId xmlns:a16="http://schemas.microsoft.com/office/drawing/2014/main" val="1957290814"/>
                  </a:ext>
                </a:extLst>
              </a:tr>
              <a:tr h="213080">
                <a:tc>
                  <a:txBody>
                    <a:bodyPr/>
                    <a:lstStyle/>
                    <a:p>
                      <a:pPr>
                        <a:lnSpc>
                          <a:spcPct val="115000"/>
                        </a:lnSpc>
                        <a:spcAft>
                          <a:spcPts val="0"/>
                        </a:spcAft>
                      </a:pPr>
                      <a:r>
                        <a:rPr lang="en-CA" sz="900" b="1">
                          <a:solidFill>
                            <a:schemeClr val="tx1"/>
                          </a:solidFill>
                          <a:effectLst/>
                        </a:rPr>
                        <a:t>2010</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tc>
                <a:tc>
                  <a:txBody>
                    <a:bodyPr/>
                    <a:lstStyle/>
                    <a:p>
                      <a:pPr>
                        <a:lnSpc>
                          <a:spcPct val="115000"/>
                        </a:lnSpc>
                        <a:spcAft>
                          <a:spcPts val="0"/>
                        </a:spcAft>
                      </a:pPr>
                      <a:r>
                        <a:rPr lang="en-CA" sz="900">
                          <a:solidFill>
                            <a:schemeClr val="tx1"/>
                          </a:solidFill>
                          <a:effectLst/>
                        </a:rPr>
                        <a:t>11.45%</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1,837,260</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10.77%</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1,895,330</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extLst>
                  <a:ext uri="{0D108BD9-81ED-4DB2-BD59-A6C34878D82A}">
                    <a16:rowId xmlns:a16="http://schemas.microsoft.com/office/drawing/2014/main" val="3473863047"/>
                  </a:ext>
                </a:extLst>
              </a:tr>
              <a:tr h="213080">
                <a:tc>
                  <a:txBody>
                    <a:bodyPr/>
                    <a:lstStyle/>
                    <a:p>
                      <a:pPr>
                        <a:lnSpc>
                          <a:spcPct val="115000"/>
                        </a:lnSpc>
                        <a:spcAft>
                          <a:spcPts val="0"/>
                        </a:spcAft>
                      </a:pPr>
                      <a:r>
                        <a:rPr lang="en-CA" sz="900" b="1">
                          <a:solidFill>
                            <a:schemeClr val="tx1"/>
                          </a:solidFill>
                          <a:effectLst/>
                        </a:rPr>
                        <a:t>2011</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tc>
                <a:tc>
                  <a:txBody>
                    <a:bodyPr/>
                    <a:lstStyle/>
                    <a:p>
                      <a:pPr>
                        <a:lnSpc>
                          <a:spcPct val="115000"/>
                        </a:lnSpc>
                        <a:spcAft>
                          <a:spcPts val="0"/>
                        </a:spcAft>
                      </a:pPr>
                      <a:r>
                        <a:rPr lang="en-CA" sz="900">
                          <a:solidFill>
                            <a:schemeClr val="tx1"/>
                          </a:solidFill>
                          <a:effectLst/>
                        </a:rPr>
                        <a:t>11.70%</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1,869,079</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11.03%</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1,921,135</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extLst>
                  <a:ext uri="{0D108BD9-81ED-4DB2-BD59-A6C34878D82A}">
                    <a16:rowId xmlns:a16="http://schemas.microsoft.com/office/drawing/2014/main" val="1191397813"/>
                  </a:ext>
                </a:extLst>
              </a:tr>
              <a:tr h="213080">
                <a:tc>
                  <a:txBody>
                    <a:bodyPr/>
                    <a:lstStyle/>
                    <a:p>
                      <a:pPr>
                        <a:lnSpc>
                          <a:spcPct val="115000"/>
                        </a:lnSpc>
                        <a:spcAft>
                          <a:spcPts val="0"/>
                        </a:spcAft>
                      </a:pPr>
                      <a:r>
                        <a:rPr lang="en-CA" sz="900" b="1">
                          <a:solidFill>
                            <a:schemeClr val="tx1"/>
                          </a:solidFill>
                          <a:effectLst/>
                        </a:rPr>
                        <a:t>2012</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tc>
                <a:tc>
                  <a:txBody>
                    <a:bodyPr/>
                    <a:lstStyle/>
                    <a:p>
                      <a:pPr>
                        <a:lnSpc>
                          <a:spcPct val="115000"/>
                        </a:lnSpc>
                        <a:spcAft>
                          <a:spcPts val="0"/>
                        </a:spcAft>
                      </a:pPr>
                      <a:r>
                        <a:rPr lang="en-CA" sz="900">
                          <a:solidFill>
                            <a:schemeClr val="tx1"/>
                          </a:solidFill>
                          <a:effectLst/>
                        </a:rPr>
                        <a:t>11.86%</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1,916,129</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11.19%</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1,972,447</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extLst>
                  <a:ext uri="{0D108BD9-81ED-4DB2-BD59-A6C34878D82A}">
                    <a16:rowId xmlns:a16="http://schemas.microsoft.com/office/drawing/2014/main" val="4266065728"/>
                  </a:ext>
                </a:extLst>
              </a:tr>
              <a:tr h="213080">
                <a:tc>
                  <a:txBody>
                    <a:bodyPr/>
                    <a:lstStyle/>
                    <a:p>
                      <a:pPr>
                        <a:lnSpc>
                          <a:spcPct val="115000"/>
                        </a:lnSpc>
                        <a:spcAft>
                          <a:spcPts val="0"/>
                        </a:spcAft>
                      </a:pPr>
                      <a:r>
                        <a:rPr lang="en-CA" sz="900" b="1">
                          <a:solidFill>
                            <a:schemeClr val="tx1"/>
                          </a:solidFill>
                          <a:effectLst/>
                        </a:rPr>
                        <a:t>2013</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tc>
                <a:tc>
                  <a:txBody>
                    <a:bodyPr/>
                    <a:lstStyle/>
                    <a:p>
                      <a:pPr>
                        <a:lnSpc>
                          <a:spcPct val="115000"/>
                        </a:lnSpc>
                        <a:spcAft>
                          <a:spcPts val="0"/>
                        </a:spcAft>
                      </a:pPr>
                      <a:r>
                        <a:rPr lang="en-CA" sz="900">
                          <a:solidFill>
                            <a:schemeClr val="tx1"/>
                          </a:solidFill>
                          <a:effectLst/>
                        </a:rPr>
                        <a:t>11.96%</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1,971,468</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11.25%</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2,036,312</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extLst>
                  <a:ext uri="{0D108BD9-81ED-4DB2-BD59-A6C34878D82A}">
                    <a16:rowId xmlns:a16="http://schemas.microsoft.com/office/drawing/2014/main" val="1022966128"/>
                  </a:ext>
                </a:extLst>
              </a:tr>
              <a:tr h="213080">
                <a:tc>
                  <a:txBody>
                    <a:bodyPr/>
                    <a:lstStyle/>
                    <a:p>
                      <a:pPr>
                        <a:lnSpc>
                          <a:spcPct val="115000"/>
                        </a:lnSpc>
                        <a:spcAft>
                          <a:spcPts val="0"/>
                        </a:spcAft>
                      </a:pPr>
                      <a:r>
                        <a:rPr lang="en-CA" sz="900" b="1">
                          <a:solidFill>
                            <a:schemeClr val="tx1"/>
                          </a:solidFill>
                          <a:effectLst/>
                        </a:rPr>
                        <a:t>2014</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tc>
                <a:tc>
                  <a:txBody>
                    <a:bodyPr/>
                    <a:lstStyle/>
                    <a:p>
                      <a:pPr>
                        <a:lnSpc>
                          <a:spcPct val="115000"/>
                        </a:lnSpc>
                        <a:spcAft>
                          <a:spcPts val="0"/>
                        </a:spcAft>
                      </a:pPr>
                      <a:r>
                        <a:rPr lang="en-CA" sz="900">
                          <a:solidFill>
                            <a:schemeClr val="tx1"/>
                          </a:solidFill>
                          <a:effectLst/>
                        </a:rPr>
                        <a:t>12.10%</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2,025,038</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11.36%</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2,095,888</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extLst>
                  <a:ext uri="{0D108BD9-81ED-4DB2-BD59-A6C34878D82A}">
                    <a16:rowId xmlns:a16="http://schemas.microsoft.com/office/drawing/2014/main" val="1649645248"/>
                  </a:ext>
                </a:extLst>
              </a:tr>
              <a:tr h="213080">
                <a:tc>
                  <a:txBody>
                    <a:bodyPr/>
                    <a:lstStyle/>
                    <a:p>
                      <a:pPr>
                        <a:lnSpc>
                          <a:spcPct val="115000"/>
                        </a:lnSpc>
                        <a:spcAft>
                          <a:spcPts val="0"/>
                        </a:spcAft>
                      </a:pPr>
                      <a:r>
                        <a:rPr lang="en-CA" sz="900" b="1">
                          <a:solidFill>
                            <a:schemeClr val="tx1"/>
                          </a:solidFill>
                          <a:effectLst/>
                        </a:rPr>
                        <a:t>2015</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tc>
                <a:tc>
                  <a:txBody>
                    <a:bodyPr/>
                    <a:lstStyle/>
                    <a:p>
                      <a:pPr>
                        <a:lnSpc>
                          <a:spcPct val="115000"/>
                        </a:lnSpc>
                        <a:spcAft>
                          <a:spcPts val="0"/>
                        </a:spcAft>
                      </a:pPr>
                      <a:r>
                        <a:rPr lang="en-CA" sz="900">
                          <a:solidFill>
                            <a:schemeClr val="tx1"/>
                          </a:solidFill>
                          <a:effectLst/>
                        </a:rPr>
                        <a:t>12.30%</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2,064,204</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a:solidFill>
                            <a:schemeClr val="tx1"/>
                          </a:solidFill>
                          <a:effectLst/>
                        </a:rPr>
                        <a:t>11.58%</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tc>
                  <a:txBody>
                    <a:bodyPr/>
                    <a:lstStyle/>
                    <a:p>
                      <a:pPr>
                        <a:lnSpc>
                          <a:spcPct val="115000"/>
                        </a:lnSpc>
                        <a:spcAft>
                          <a:spcPts val="0"/>
                        </a:spcAft>
                      </a:pPr>
                      <a:r>
                        <a:rPr lang="en-CA" sz="900" dirty="0">
                          <a:solidFill>
                            <a:schemeClr val="tx1"/>
                          </a:solidFill>
                          <a:effectLst/>
                        </a:rPr>
                        <a:t>2,132,279</a:t>
                      </a:r>
                      <a:endParaRPr lang="en-CA" sz="900" dirty="0">
                        <a:solidFill>
                          <a:schemeClr val="tx1"/>
                        </a:solidFill>
                        <a:effectLst/>
                        <a:latin typeface="+mn-lt"/>
                        <a:ea typeface="Calibri" panose="020F0502020204030204" pitchFamily="34" charset="0"/>
                        <a:cs typeface="Times New Roman" panose="02020603050405020304" pitchFamily="18" charset="0"/>
                      </a:endParaRPr>
                    </a:p>
                  </a:txBody>
                  <a:tcPr marL="68497" marR="68497" marT="0" marB="0" anchor="ctr"/>
                </a:tc>
                <a:extLst>
                  <a:ext uri="{0D108BD9-81ED-4DB2-BD59-A6C34878D82A}">
                    <a16:rowId xmlns:a16="http://schemas.microsoft.com/office/drawing/2014/main" val="764706133"/>
                  </a:ext>
                </a:extLst>
              </a:tr>
            </a:tbl>
          </a:graphicData>
        </a:graphic>
      </p:graphicFrame>
      <p:sp>
        <p:nvSpPr>
          <p:cNvPr id="5" name="Rectangle 2">
            <a:extLst>
              <a:ext uri="{FF2B5EF4-FFF2-40B4-BE49-F238E27FC236}">
                <a16:creationId xmlns:a16="http://schemas.microsoft.com/office/drawing/2014/main" id="{87D9650F-7FC2-4D95-BA8A-1422374C298D}"/>
              </a:ext>
            </a:extLst>
          </p:cNvPr>
          <p:cNvSpPr>
            <a:spLocks noChangeArrowheads="1"/>
          </p:cNvSpPr>
          <p:nvPr/>
        </p:nvSpPr>
        <p:spPr bwMode="auto">
          <a:xfrm>
            <a:off x="3320112" y="5967032"/>
            <a:ext cx="521760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ea typeface="Calibri" panose="020F0502020204030204" pitchFamily="34" charset="0"/>
                <a:cs typeface="Arial" panose="020B0604020202020204" pitchFamily="34" charset="0"/>
              </a:rPr>
              <a:t>Table S1</a:t>
            </a:r>
            <a:r>
              <a:rPr kumimoji="0" lang="en-US" altLang="en-US" sz="1400" b="0" i="0" u="none" strike="noStrike" cap="none" normalizeH="0" baseline="0" dirty="0">
                <a:ln>
                  <a:noFill/>
                </a:ln>
                <a:solidFill>
                  <a:schemeClr val="tx1"/>
                </a:solidFill>
                <a:effectLst/>
                <a:ea typeface="Calibri" panose="020F0502020204030204" pitchFamily="34" charset="0"/>
                <a:cs typeface="Arial" panose="020B0604020202020204" pitchFamily="34" charset="0"/>
              </a:rPr>
              <a:t>. Standardized Asthma prevalence male vs. female.</a:t>
            </a:r>
            <a:endParaRPr kumimoji="0" lang="en-CA"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CA" altLang="en-US" sz="14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2469360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F057A59-457E-49B4-9013-BB2ED8FACB4B}"/>
              </a:ext>
            </a:extLst>
          </p:cNvPr>
          <p:cNvGraphicFramePr>
            <a:graphicFrameLocks noGrp="1"/>
          </p:cNvGraphicFramePr>
          <p:nvPr>
            <p:extLst>
              <p:ext uri="{D42A27DB-BD31-4B8C-83A1-F6EECF244321}">
                <p14:modId xmlns:p14="http://schemas.microsoft.com/office/powerpoint/2010/main" val="1699636251"/>
              </p:ext>
            </p:extLst>
          </p:nvPr>
        </p:nvGraphicFramePr>
        <p:xfrm>
          <a:off x="3989551" y="157943"/>
          <a:ext cx="3239925" cy="4524366"/>
        </p:xfrm>
        <a:graphic>
          <a:graphicData uri="http://schemas.openxmlformats.org/drawingml/2006/table">
            <a:tbl>
              <a:tblPr firstRow="1" firstCol="1" bandRow="1">
                <a:tableStyleId>{5940675A-B579-460E-94D1-54222C63F5DA}</a:tableStyleId>
              </a:tblPr>
              <a:tblGrid>
                <a:gridCol w="647985">
                  <a:extLst>
                    <a:ext uri="{9D8B030D-6E8A-4147-A177-3AD203B41FA5}">
                      <a16:colId xmlns:a16="http://schemas.microsoft.com/office/drawing/2014/main" val="2944728334"/>
                    </a:ext>
                  </a:extLst>
                </a:gridCol>
                <a:gridCol w="647985">
                  <a:extLst>
                    <a:ext uri="{9D8B030D-6E8A-4147-A177-3AD203B41FA5}">
                      <a16:colId xmlns:a16="http://schemas.microsoft.com/office/drawing/2014/main" val="3047116006"/>
                    </a:ext>
                  </a:extLst>
                </a:gridCol>
                <a:gridCol w="647985">
                  <a:extLst>
                    <a:ext uri="{9D8B030D-6E8A-4147-A177-3AD203B41FA5}">
                      <a16:colId xmlns:a16="http://schemas.microsoft.com/office/drawing/2014/main" val="1093119712"/>
                    </a:ext>
                  </a:extLst>
                </a:gridCol>
                <a:gridCol w="647985">
                  <a:extLst>
                    <a:ext uri="{9D8B030D-6E8A-4147-A177-3AD203B41FA5}">
                      <a16:colId xmlns:a16="http://schemas.microsoft.com/office/drawing/2014/main" val="2542656961"/>
                    </a:ext>
                  </a:extLst>
                </a:gridCol>
                <a:gridCol w="647985">
                  <a:extLst>
                    <a:ext uri="{9D8B030D-6E8A-4147-A177-3AD203B41FA5}">
                      <a16:colId xmlns:a16="http://schemas.microsoft.com/office/drawing/2014/main" val="3019950145"/>
                    </a:ext>
                  </a:extLst>
                </a:gridCol>
              </a:tblGrid>
              <a:tr h="505560">
                <a:tc>
                  <a:txBody>
                    <a:bodyPr/>
                    <a:lstStyle/>
                    <a:p>
                      <a:pPr>
                        <a:lnSpc>
                          <a:spcPct val="107000"/>
                        </a:lnSpc>
                      </a:pPr>
                      <a:endParaRPr lang="en-CA" sz="1000" dirty="0">
                        <a:solidFill>
                          <a:schemeClr val="tx1"/>
                        </a:solidFill>
                        <a:effectLst/>
                        <a:latin typeface="+mn-lt"/>
                        <a:cs typeface="Times New Roman" panose="02020603050405020304" pitchFamily="18" charset="0"/>
                      </a:endParaRPr>
                    </a:p>
                  </a:txBody>
                  <a:tcPr marL="61786" marR="61786" marT="0" marB="0" anchor="b"/>
                </a:tc>
                <a:tc gridSpan="2">
                  <a:txBody>
                    <a:bodyPr/>
                    <a:lstStyle/>
                    <a:p>
                      <a:pPr>
                        <a:lnSpc>
                          <a:spcPct val="115000"/>
                        </a:lnSpc>
                        <a:spcAft>
                          <a:spcPts val="0"/>
                        </a:spcAft>
                      </a:pPr>
                      <a:r>
                        <a:rPr lang="en-CA" sz="800" b="1" dirty="0">
                          <a:solidFill>
                            <a:schemeClr val="tx1"/>
                          </a:solidFill>
                          <a:effectLst/>
                          <a:latin typeface="+mn-lt"/>
                        </a:rPr>
                        <a:t>% change in the total population from the previous year</a:t>
                      </a:r>
                      <a:endParaRPr lang="en-CA" sz="1000" dirty="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b"/>
                </a:tc>
                <a:tc hMerge="1">
                  <a:txBody>
                    <a:bodyPr/>
                    <a:lstStyle/>
                    <a:p>
                      <a:endParaRPr lang="en-CA"/>
                    </a:p>
                  </a:txBody>
                  <a:tcPr/>
                </a:tc>
                <a:tc gridSpan="2">
                  <a:txBody>
                    <a:bodyPr/>
                    <a:lstStyle/>
                    <a:p>
                      <a:pPr>
                        <a:lnSpc>
                          <a:spcPct val="115000"/>
                        </a:lnSpc>
                        <a:spcAft>
                          <a:spcPts val="0"/>
                        </a:spcAft>
                      </a:pPr>
                      <a:r>
                        <a:rPr lang="en-CA" sz="800" b="1" dirty="0">
                          <a:solidFill>
                            <a:schemeClr val="tx1"/>
                          </a:solidFill>
                          <a:effectLst/>
                          <a:latin typeface="+mn-lt"/>
                        </a:rPr>
                        <a:t>% change in standardized asthma prevalence from the previous year</a:t>
                      </a:r>
                      <a:endParaRPr lang="en-CA" sz="1000" dirty="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b"/>
                </a:tc>
                <a:tc hMerge="1">
                  <a:txBody>
                    <a:bodyPr/>
                    <a:lstStyle/>
                    <a:p>
                      <a:endParaRPr lang="en-CA"/>
                    </a:p>
                  </a:txBody>
                  <a:tcPr/>
                </a:tc>
                <a:extLst>
                  <a:ext uri="{0D108BD9-81ED-4DB2-BD59-A6C34878D82A}">
                    <a16:rowId xmlns:a16="http://schemas.microsoft.com/office/drawing/2014/main" val="275879410"/>
                  </a:ext>
                </a:extLst>
              </a:tr>
              <a:tr h="182673">
                <a:tc>
                  <a:txBody>
                    <a:bodyPr/>
                    <a:lstStyle/>
                    <a:p>
                      <a:pPr>
                        <a:lnSpc>
                          <a:spcPct val="115000"/>
                        </a:lnSpc>
                        <a:spcAft>
                          <a:spcPts val="0"/>
                        </a:spcAft>
                      </a:pPr>
                      <a:r>
                        <a:rPr lang="en-CA" sz="800" b="1">
                          <a:solidFill>
                            <a:schemeClr val="tx1"/>
                          </a:solidFill>
                          <a:effectLst/>
                          <a:latin typeface="+mn-lt"/>
                        </a:rPr>
                        <a:t>Year</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b"/>
                </a:tc>
                <a:tc>
                  <a:txBody>
                    <a:bodyPr/>
                    <a:lstStyle/>
                    <a:p>
                      <a:pPr>
                        <a:lnSpc>
                          <a:spcPct val="115000"/>
                        </a:lnSpc>
                        <a:spcAft>
                          <a:spcPts val="0"/>
                        </a:spcAft>
                      </a:pPr>
                      <a:r>
                        <a:rPr lang="en-CA" sz="800" b="1" dirty="0">
                          <a:solidFill>
                            <a:schemeClr val="tx1"/>
                          </a:solidFill>
                          <a:effectLst/>
                          <a:latin typeface="+mn-lt"/>
                        </a:rPr>
                        <a:t>Female</a:t>
                      </a:r>
                      <a:endParaRPr lang="en-CA" sz="1000" dirty="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b"/>
                </a:tc>
                <a:tc>
                  <a:txBody>
                    <a:bodyPr/>
                    <a:lstStyle/>
                    <a:p>
                      <a:pPr>
                        <a:lnSpc>
                          <a:spcPct val="115000"/>
                        </a:lnSpc>
                        <a:spcAft>
                          <a:spcPts val="0"/>
                        </a:spcAft>
                      </a:pPr>
                      <a:r>
                        <a:rPr lang="en-CA" sz="800" b="1">
                          <a:solidFill>
                            <a:schemeClr val="tx1"/>
                          </a:solidFill>
                          <a:effectLst/>
                          <a:latin typeface="+mn-lt"/>
                        </a:rPr>
                        <a:t>Male</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b"/>
                </a:tc>
                <a:tc>
                  <a:txBody>
                    <a:bodyPr/>
                    <a:lstStyle/>
                    <a:p>
                      <a:pPr>
                        <a:lnSpc>
                          <a:spcPct val="115000"/>
                        </a:lnSpc>
                        <a:spcAft>
                          <a:spcPts val="0"/>
                        </a:spcAft>
                      </a:pPr>
                      <a:r>
                        <a:rPr lang="en-CA" sz="800" b="1">
                          <a:solidFill>
                            <a:schemeClr val="tx1"/>
                          </a:solidFill>
                          <a:effectLst/>
                          <a:latin typeface="+mn-lt"/>
                        </a:rPr>
                        <a:t>Female</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b"/>
                </a:tc>
                <a:tc>
                  <a:txBody>
                    <a:bodyPr/>
                    <a:lstStyle/>
                    <a:p>
                      <a:pPr>
                        <a:lnSpc>
                          <a:spcPct val="115000"/>
                        </a:lnSpc>
                        <a:spcAft>
                          <a:spcPts val="0"/>
                        </a:spcAft>
                      </a:pPr>
                      <a:r>
                        <a:rPr lang="en-CA" sz="800" b="1">
                          <a:solidFill>
                            <a:schemeClr val="tx1"/>
                          </a:solidFill>
                          <a:effectLst/>
                          <a:latin typeface="+mn-lt"/>
                        </a:rPr>
                        <a:t>Male</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b"/>
                </a:tc>
                <a:extLst>
                  <a:ext uri="{0D108BD9-81ED-4DB2-BD59-A6C34878D82A}">
                    <a16:rowId xmlns:a16="http://schemas.microsoft.com/office/drawing/2014/main" val="3709944876"/>
                  </a:ext>
                </a:extLst>
              </a:tr>
              <a:tr h="182673">
                <a:tc>
                  <a:txBody>
                    <a:bodyPr/>
                    <a:lstStyle/>
                    <a:p>
                      <a:pPr>
                        <a:lnSpc>
                          <a:spcPct val="115000"/>
                        </a:lnSpc>
                        <a:spcAft>
                          <a:spcPts val="0"/>
                        </a:spcAft>
                      </a:pPr>
                      <a:r>
                        <a:rPr lang="en-CA" sz="800" b="1">
                          <a:solidFill>
                            <a:schemeClr val="tx1"/>
                          </a:solidFill>
                          <a:effectLst/>
                          <a:latin typeface="+mn-lt"/>
                        </a:rPr>
                        <a:t>1995</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tc>
                <a:tc gridSpan="4">
                  <a:txBody>
                    <a:bodyPr/>
                    <a:lstStyle/>
                    <a:p>
                      <a:pPr>
                        <a:lnSpc>
                          <a:spcPct val="107000"/>
                        </a:lnSpc>
                      </a:pPr>
                      <a:endParaRPr lang="en-CA" sz="1000" dirty="0">
                        <a:solidFill>
                          <a:schemeClr val="tx1"/>
                        </a:solidFill>
                        <a:effectLst/>
                        <a:latin typeface="+mn-lt"/>
                        <a:cs typeface="Times New Roman" panose="02020603050405020304" pitchFamily="18" charset="0"/>
                      </a:endParaRPr>
                    </a:p>
                  </a:txBody>
                  <a:tcPr marL="61786" marR="61786" marT="0" marB="0" anchor="ctr"/>
                </a:tc>
                <a:tc hMerge="1">
                  <a:txBody>
                    <a:bodyPr/>
                    <a:lstStyle/>
                    <a:p>
                      <a:pPr>
                        <a:lnSpc>
                          <a:spcPct val="107000"/>
                        </a:lnSpc>
                      </a:pPr>
                      <a:endParaRPr lang="en-CA" sz="1000" dirty="0">
                        <a:solidFill>
                          <a:schemeClr val="tx1"/>
                        </a:solidFill>
                        <a:effectLst/>
                        <a:latin typeface="+mn-lt"/>
                        <a:cs typeface="Times New Roman" panose="02020603050405020304" pitchFamily="18" charset="0"/>
                      </a:endParaRPr>
                    </a:p>
                  </a:txBody>
                  <a:tcPr marL="61786" marR="61786" marT="0" marB="0" anchor="ctr"/>
                </a:tc>
                <a:tc hMerge="1">
                  <a:txBody>
                    <a:bodyPr/>
                    <a:lstStyle/>
                    <a:p>
                      <a:pPr>
                        <a:lnSpc>
                          <a:spcPct val="107000"/>
                        </a:lnSpc>
                      </a:pPr>
                      <a:endParaRPr lang="en-CA" sz="1000" dirty="0">
                        <a:solidFill>
                          <a:schemeClr val="tx1"/>
                        </a:solidFill>
                        <a:effectLst/>
                        <a:latin typeface="+mn-lt"/>
                        <a:cs typeface="Times New Roman" panose="02020603050405020304" pitchFamily="18" charset="0"/>
                      </a:endParaRPr>
                    </a:p>
                  </a:txBody>
                  <a:tcPr marL="61786" marR="61786" marT="0" marB="0" anchor="ctr"/>
                </a:tc>
                <a:tc hMerge="1">
                  <a:txBody>
                    <a:bodyPr/>
                    <a:lstStyle/>
                    <a:p>
                      <a:pPr>
                        <a:lnSpc>
                          <a:spcPct val="107000"/>
                        </a:lnSpc>
                      </a:pPr>
                      <a:endParaRPr lang="en-CA" sz="1000" dirty="0">
                        <a:solidFill>
                          <a:schemeClr val="tx1"/>
                        </a:solidFill>
                        <a:effectLst/>
                        <a:latin typeface="+mn-lt"/>
                        <a:cs typeface="Times New Roman" panose="02020603050405020304" pitchFamily="18" charset="0"/>
                      </a:endParaRPr>
                    </a:p>
                  </a:txBody>
                  <a:tcPr marL="61786" marR="61786" marT="0" marB="0" anchor="ctr"/>
                </a:tc>
                <a:extLst>
                  <a:ext uri="{0D108BD9-81ED-4DB2-BD59-A6C34878D82A}">
                    <a16:rowId xmlns:a16="http://schemas.microsoft.com/office/drawing/2014/main" val="329063532"/>
                  </a:ext>
                </a:extLst>
              </a:tr>
              <a:tr h="182673">
                <a:tc>
                  <a:txBody>
                    <a:bodyPr/>
                    <a:lstStyle/>
                    <a:p>
                      <a:pPr>
                        <a:lnSpc>
                          <a:spcPct val="115000"/>
                        </a:lnSpc>
                        <a:spcAft>
                          <a:spcPts val="0"/>
                        </a:spcAft>
                      </a:pPr>
                      <a:r>
                        <a:rPr lang="en-CA" sz="800" b="1">
                          <a:solidFill>
                            <a:schemeClr val="tx1"/>
                          </a:solidFill>
                          <a:effectLst/>
                          <a:latin typeface="+mn-lt"/>
                        </a:rPr>
                        <a:t>1996</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tc>
                <a:tc>
                  <a:txBody>
                    <a:bodyPr/>
                    <a:lstStyle/>
                    <a:p>
                      <a:pPr>
                        <a:lnSpc>
                          <a:spcPct val="115000"/>
                        </a:lnSpc>
                        <a:spcAft>
                          <a:spcPts val="0"/>
                        </a:spcAft>
                      </a:pPr>
                      <a:r>
                        <a:rPr lang="en-CA" sz="800">
                          <a:solidFill>
                            <a:schemeClr val="tx1"/>
                          </a:solidFill>
                          <a:effectLst/>
                          <a:latin typeface="+mn-lt"/>
                        </a:rPr>
                        <a:t>1.48%</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1.49%</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28.45%</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27.61%</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extLst>
                  <a:ext uri="{0D108BD9-81ED-4DB2-BD59-A6C34878D82A}">
                    <a16:rowId xmlns:a16="http://schemas.microsoft.com/office/drawing/2014/main" val="2267217620"/>
                  </a:ext>
                </a:extLst>
              </a:tr>
              <a:tr h="182673">
                <a:tc>
                  <a:txBody>
                    <a:bodyPr/>
                    <a:lstStyle/>
                    <a:p>
                      <a:pPr>
                        <a:lnSpc>
                          <a:spcPct val="115000"/>
                        </a:lnSpc>
                        <a:spcAft>
                          <a:spcPts val="0"/>
                        </a:spcAft>
                      </a:pPr>
                      <a:r>
                        <a:rPr lang="en-CA" sz="800" b="1">
                          <a:solidFill>
                            <a:schemeClr val="tx1"/>
                          </a:solidFill>
                          <a:effectLst/>
                          <a:latin typeface="+mn-lt"/>
                        </a:rPr>
                        <a:t>1997</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tc>
                <a:tc>
                  <a:txBody>
                    <a:bodyPr/>
                    <a:lstStyle/>
                    <a:p>
                      <a:pPr>
                        <a:lnSpc>
                          <a:spcPct val="115000"/>
                        </a:lnSpc>
                        <a:spcAft>
                          <a:spcPts val="0"/>
                        </a:spcAft>
                      </a:pPr>
                      <a:r>
                        <a:rPr lang="en-CA" sz="800">
                          <a:solidFill>
                            <a:schemeClr val="tx1"/>
                          </a:solidFill>
                          <a:effectLst/>
                          <a:latin typeface="+mn-lt"/>
                        </a:rPr>
                        <a:t>1.88%</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2.06%</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18.53%</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17.67%</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extLst>
                  <a:ext uri="{0D108BD9-81ED-4DB2-BD59-A6C34878D82A}">
                    <a16:rowId xmlns:a16="http://schemas.microsoft.com/office/drawing/2014/main" val="1044141050"/>
                  </a:ext>
                </a:extLst>
              </a:tr>
              <a:tr h="182673">
                <a:tc>
                  <a:txBody>
                    <a:bodyPr/>
                    <a:lstStyle/>
                    <a:p>
                      <a:pPr>
                        <a:lnSpc>
                          <a:spcPct val="115000"/>
                        </a:lnSpc>
                        <a:spcAft>
                          <a:spcPts val="0"/>
                        </a:spcAft>
                      </a:pPr>
                      <a:r>
                        <a:rPr lang="en-CA" sz="800" b="1">
                          <a:solidFill>
                            <a:schemeClr val="tx1"/>
                          </a:solidFill>
                          <a:effectLst/>
                          <a:latin typeface="+mn-lt"/>
                        </a:rPr>
                        <a:t>1998</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tc>
                <a:tc>
                  <a:txBody>
                    <a:bodyPr/>
                    <a:lstStyle/>
                    <a:p>
                      <a:pPr>
                        <a:lnSpc>
                          <a:spcPct val="115000"/>
                        </a:lnSpc>
                        <a:spcAft>
                          <a:spcPts val="0"/>
                        </a:spcAft>
                      </a:pPr>
                      <a:r>
                        <a:rPr lang="en-CA" sz="800">
                          <a:solidFill>
                            <a:schemeClr val="tx1"/>
                          </a:solidFill>
                          <a:effectLst/>
                          <a:latin typeface="+mn-lt"/>
                        </a:rPr>
                        <a:t>2.29%</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dirty="0">
                          <a:solidFill>
                            <a:schemeClr val="tx1"/>
                          </a:solidFill>
                          <a:effectLst/>
                          <a:latin typeface="+mn-lt"/>
                        </a:rPr>
                        <a:t>2.60%</a:t>
                      </a:r>
                      <a:endParaRPr lang="en-CA" sz="1000" dirty="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14.04%</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13.70%</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extLst>
                  <a:ext uri="{0D108BD9-81ED-4DB2-BD59-A6C34878D82A}">
                    <a16:rowId xmlns:a16="http://schemas.microsoft.com/office/drawing/2014/main" val="1416211497"/>
                  </a:ext>
                </a:extLst>
              </a:tr>
              <a:tr h="182673">
                <a:tc>
                  <a:txBody>
                    <a:bodyPr/>
                    <a:lstStyle/>
                    <a:p>
                      <a:pPr>
                        <a:lnSpc>
                          <a:spcPct val="115000"/>
                        </a:lnSpc>
                        <a:spcAft>
                          <a:spcPts val="0"/>
                        </a:spcAft>
                      </a:pPr>
                      <a:r>
                        <a:rPr lang="en-CA" sz="800" b="1">
                          <a:solidFill>
                            <a:schemeClr val="tx1"/>
                          </a:solidFill>
                          <a:effectLst/>
                          <a:latin typeface="+mn-lt"/>
                        </a:rPr>
                        <a:t>1999</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tc>
                <a:tc>
                  <a:txBody>
                    <a:bodyPr/>
                    <a:lstStyle/>
                    <a:p>
                      <a:pPr>
                        <a:lnSpc>
                          <a:spcPct val="115000"/>
                        </a:lnSpc>
                        <a:spcAft>
                          <a:spcPts val="0"/>
                        </a:spcAft>
                      </a:pPr>
                      <a:r>
                        <a:rPr lang="en-CA" sz="800">
                          <a:solidFill>
                            <a:schemeClr val="tx1"/>
                          </a:solidFill>
                          <a:effectLst/>
                          <a:latin typeface="+mn-lt"/>
                        </a:rPr>
                        <a:t>1.75%</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dirty="0">
                          <a:solidFill>
                            <a:schemeClr val="tx1"/>
                          </a:solidFill>
                          <a:effectLst/>
                          <a:latin typeface="+mn-lt"/>
                        </a:rPr>
                        <a:t>1.94%</a:t>
                      </a:r>
                      <a:endParaRPr lang="en-CA" sz="1000" dirty="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11.04%</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10.79%</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extLst>
                  <a:ext uri="{0D108BD9-81ED-4DB2-BD59-A6C34878D82A}">
                    <a16:rowId xmlns:a16="http://schemas.microsoft.com/office/drawing/2014/main" val="4073597761"/>
                  </a:ext>
                </a:extLst>
              </a:tr>
              <a:tr h="182673">
                <a:tc>
                  <a:txBody>
                    <a:bodyPr/>
                    <a:lstStyle/>
                    <a:p>
                      <a:pPr>
                        <a:lnSpc>
                          <a:spcPct val="115000"/>
                        </a:lnSpc>
                        <a:spcAft>
                          <a:spcPts val="0"/>
                        </a:spcAft>
                      </a:pPr>
                      <a:r>
                        <a:rPr lang="en-CA" sz="800" b="1">
                          <a:solidFill>
                            <a:schemeClr val="tx1"/>
                          </a:solidFill>
                          <a:effectLst/>
                          <a:latin typeface="+mn-lt"/>
                        </a:rPr>
                        <a:t>2000</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tc>
                <a:tc>
                  <a:txBody>
                    <a:bodyPr/>
                    <a:lstStyle/>
                    <a:p>
                      <a:pPr>
                        <a:lnSpc>
                          <a:spcPct val="115000"/>
                        </a:lnSpc>
                        <a:spcAft>
                          <a:spcPts val="0"/>
                        </a:spcAft>
                      </a:pPr>
                      <a:r>
                        <a:rPr lang="en-CA" sz="800">
                          <a:solidFill>
                            <a:schemeClr val="tx1"/>
                          </a:solidFill>
                          <a:effectLst/>
                          <a:latin typeface="+mn-lt"/>
                        </a:rPr>
                        <a:t>1.73%</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1.75%</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8.51%</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8.72%</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extLst>
                  <a:ext uri="{0D108BD9-81ED-4DB2-BD59-A6C34878D82A}">
                    <a16:rowId xmlns:a16="http://schemas.microsoft.com/office/drawing/2014/main" val="2916026110"/>
                  </a:ext>
                </a:extLst>
              </a:tr>
              <a:tr h="182673">
                <a:tc>
                  <a:txBody>
                    <a:bodyPr/>
                    <a:lstStyle/>
                    <a:p>
                      <a:pPr>
                        <a:lnSpc>
                          <a:spcPct val="115000"/>
                        </a:lnSpc>
                        <a:spcAft>
                          <a:spcPts val="0"/>
                        </a:spcAft>
                      </a:pPr>
                      <a:r>
                        <a:rPr lang="en-CA" sz="800" b="1">
                          <a:solidFill>
                            <a:schemeClr val="tx1"/>
                          </a:solidFill>
                          <a:effectLst/>
                          <a:latin typeface="+mn-lt"/>
                        </a:rPr>
                        <a:t>2001</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tc>
                <a:tc>
                  <a:txBody>
                    <a:bodyPr/>
                    <a:lstStyle/>
                    <a:p>
                      <a:pPr>
                        <a:lnSpc>
                          <a:spcPct val="115000"/>
                        </a:lnSpc>
                        <a:spcAft>
                          <a:spcPts val="0"/>
                        </a:spcAft>
                      </a:pPr>
                      <a:r>
                        <a:rPr lang="en-CA" sz="800">
                          <a:solidFill>
                            <a:schemeClr val="tx1"/>
                          </a:solidFill>
                          <a:effectLst/>
                          <a:latin typeface="+mn-lt"/>
                        </a:rPr>
                        <a:t>1.73%</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1.86%</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6.95%</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7.37%</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extLst>
                  <a:ext uri="{0D108BD9-81ED-4DB2-BD59-A6C34878D82A}">
                    <a16:rowId xmlns:a16="http://schemas.microsoft.com/office/drawing/2014/main" val="589161866"/>
                  </a:ext>
                </a:extLst>
              </a:tr>
              <a:tr h="182673">
                <a:tc>
                  <a:txBody>
                    <a:bodyPr/>
                    <a:lstStyle/>
                    <a:p>
                      <a:pPr>
                        <a:lnSpc>
                          <a:spcPct val="115000"/>
                        </a:lnSpc>
                        <a:spcAft>
                          <a:spcPts val="0"/>
                        </a:spcAft>
                      </a:pPr>
                      <a:r>
                        <a:rPr lang="en-CA" sz="800" b="1">
                          <a:solidFill>
                            <a:schemeClr val="tx1"/>
                          </a:solidFill>
                          <a:effectLst/>
                          <a:latin typeface="+mn-lt"/>
                        </a:rPr>
                        <a:t>2002</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tc>
                <a:tc>
                  <a:txBody>
                    <a:bodyPr/>
                    <a:lstStyle/>
                    <a:p>
                      <a:pPr>
                        <a:lnSpc>
                          <a:spcPct val="115000"/>
                        </a:lnSpc>
                        <a:spcAft>
                          <a:spcPts val="0"/>
                        </a:spcAft>
                      </a:pPr>
                      <a:r>
                        <a:rPr lang="en-CA" sz="800">
                          <a:solidFill>
                            <a:schemeClr val="tx1"/>
                          </a:solidFill>
                          <a:effectLst/>
                          <a:latin typeface="+mn-lt"/>
                        </a:rPr>
                        <a:t>2.20%</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2.39%</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dirty="0">
                          <a:solidFill>
                            <a:schemeClr val="tx1"/>
                          </a:solidFill>
                          <a:effectLst/>
                          <a:latin typeface="+mn-lt"/>
                        </a:rPr>
                        <a:t>5.01%</a:t>
                      </a:r>
                      <a:endParaRPr lang="en-CA" sz="1000" dirty="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5.53%</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extLst>
                  <a:ext uri="{0D108BD9-81ED-4DB2-BD59-A6C34878D82A}">
                    <a16:rowId xmlns:a16="http://schemas.microsoft.com/office/drawing/2014/main" val="3544226050"/>
                  </a:ext>
                </a:extLst>
              </a:tr>
              <a:tr h="182673">
                <a:tc>
                  <a:txBody>
                    <a:bodyPr/>
                    <a:lstStyle/>
                    <a:p>
                      <a:pPr>
                        <a:lnSpc>
                          <a:spcPct val="115000"/>
                        </a:lnSpc>
                        <a:spcAft>
                          <a:spcPts val="0"/>
                        </a:spcAft>
                      </a:pPr>
                      <a:r>
                        <a:rPr lang="en-CA" sz="800" b="1">
                          <a:solidFill>
                            <a:schemeClr val="tx1"/>
                          </a:solidFill>
                          <a:effectLst/>
                          <a:latin typeface="+mn-lt"/>
                        </a:rPr>
                        <a:t>2003</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tc>
                <a:tc>
                  <a:txBody>
                    <a:bodyPr/>
                    <a:lstStyle/>
                    <a:p>
                      <a:pPr>
                        <a:lnSpc>
                          <a:spcPct val="115000"/>
                        </a:lnSpc>
                        <a:spcAft>
                          <a:spcPts val="0"/>
                        </a:spcAft>
                      </a:pPr>
                      <a:r>
                        <a:rPr lang="en-CA" sz="800">
                          <a:solidFill>
                            <a:schemeClr val="tx1"/>
                          </a:solidFill>
                          <a:effectLst/>
                          <a:latin typeface="+mn-lt"/>
                        </a:rPr>
                        <a:t>1.73%</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1.76%</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dirty="0">
                          <a:solidFill>
                            <a:schemeClr val="tx1"/>
                          </a:solidFill>
                          <a:effectLst/>
                          <a:latin typeface="+mn-lt"/>
                        </a:rPr>
                        <a:t>5.10%</a:t>
                      </a:r>
                      <a:endParaRPr lang="en-CA" sz="1000" dirty="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5.72%</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extLst>
                  <a:ext uri="{0D108BD9-81ED-4DB2-BD59-A6C34878D82A}">
                    <a16:rowId xmlns:a16="http://schemas.microsoft.com/office/drawing/2014/main" val="2123082857"/>
                  </a:ext>
                </a:extLst>
              </a:tr>
              <a:tr h="182673">
                <a:tc>
                  <a:txBody>
                    <a:bodyPr/>
                    <a:lstStyle/>
                    <a:p>
                      <a:pPr>
                        <a:lnSpc>
                          <a:spcPct val="115000"/>
                        </a:lnSpc>
                        <a:spcAft>
                          <a:spcPts val="0"/>
                        </a:spcAft>
                      </a:pPr>
                      <a:r>
                        <a:rPr lang="en-CA" sz="800" b="1">
                          <a:solidFill>
                            <a:schemeClr val="tx1"/>
                          </a:solidFill>
                          <a:effectLst/>
                          <a:latin typeface="+mn-lt"/>
                        </a:rPr>
                        <a:t>2004</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tc>
                <a:tc>
                  <a:txBody>
                    <a:bodyPr/>
                    <a:lstStyle/>
                    <a:p>
                      <a:pPr>
                        <a:lnSpc>
                          <a:spcPct val="115000"/>
                        </a:lnSpc>
                        <a:spcAft>
                          <a:spcPts val="0"/>
                        </a:spcAft>
                      </a:pPr>
                      <a:r>
                        <a:rPr lang="en-CA" sz="800" dirty="0">
                          <a:solidFill>
                            <a:schemeClr val="tx1"/>
                          </a:solidFill>
                          <a:effectLst/>
                          <a:latin typeface="+mn-lt"/>
                        </a:rPr>
                        <a:t>1.67%</a:t>
                      </a:r>
                      <a:endParaRPr lang="en-CA" sz="1000" dirty="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1.82%</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4.55%</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5.05%</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extLst>
                  <a:ext uri="{0D108BD9-81ED-4DB2-BD59-A6C34878D82A}">
                    <a16:rowId xmlns:a16="http://schemas.microsoft.com/office/drawing/2014/main" val="194209856"/>
                  </a:ext>
                </a:extLst>
              </a:tr>
              <a:tr h="182673">
                <a:tc>
                  <a:txBody>
                    <a:bodyPr/>
                    <a:lstStyle/>
                    <a:p>
                      <a:pPr>
                        <a:lnSpc>
                          <a:spcPct val="115000"/>
                        </a:lnSpc>
                        <a:spcAft>
                          <a:spcPts val="0"/>
                        </a:spcAft>
                      </a:pPr>
                      <a:r>
                        <a:rPr lang="en-CA" sz="800" b="1">
                          <a:solidFill>
                            <a:schemeClr val="tx1"/>
                          </a:solidFill>
                          <a:effectLst/>
                          <a:latin typeface="+mn-lt"/>
                        </a:rPr>
                        <a:t>2005</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tc>
                <a:tc>
                  <a:txBody>
                    <a:bodyPr/>
                    <a:lstStyle/>
                    <a:p>
                      <a:pPr>
                        <a:lnSpc>
                          <a:spcPct val="115000"/>
                        </a:lnSpc>
                        <a:spcAft>
                          <a:spcPts val="0"/>
                        </a:spcAft>
                      </a:pPr>
                      <a:r>
                        <a:rPr lang="en-CA" sz="800">
                          <a:solidFill>
                            <a:schemeClr val="tx1"/>
                          </a:solidFill>
                          <a:effectLst/>
                          <a:latin typeface="+mn-lt"/>
                        </a:rPr>
                        <a:t>2.51%</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2.63%</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4.48%</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5.15%</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extLst>
                  <a:ext uri="{0D108BD9-81ED-4DB2-BD59-A6C34878D82A}">
                    <a16:rowId xmlns:a16="http://schemas.microsoft.com/office/drawing/2014/main" val="160485158"/>
                  </a:ext>
                </a:extLst>
              </a:tr>
              <a:tr h="182673">
                <a:tc>
                  <a:txBody>
                    <a:bodyPr/>
                    <a:lstStyle/>
                    <a:p>
                      <a:pPr>
                        <a:lnSpc>
                          <a:spcPct val="115000"/>
                        </a:lnSpc>
                        <a:spcAft>
                          <a:spcPts val="0"/>
                        </a:spcAft>
                      </a:pPr>
                      <a:r>
                        <a:rPr lang="en-CA" sz="800" b="1">
                          <a:solidFill>
                            <a:schemeClr val="tx1"/>
                          </a:solidFill>
                          <a:effectLst/>
                          <a:latin typeface="+mn-lt"/>
                        </a:rPr>
                        <a:t>2006</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tc>
                <a:tc>
                  <a:txBody>
                    <a:bodyPr/>
                    <a:lstStyle/>
                    <a:p>
                      <a:pPr>
                        <a:lnSpc>
                          <a:spcPct val="115000"/>
                        </a:lnSpc>
                        <a:spcAft>
                          <a:spcPts val="0"/>
                        </a:spcAft>
                      </a:pPr>
                      <a:r>
                        <a:rPr lang="en-CA" sz="800">
                          <a:solidFill>
                            <a:schemeClr val="tx1"/>
                          </a:solidFill>
                          <a:effectLst/>
                          <a:latin typeface="+mn-lt"/>
                        </a:rPr>
                        <a:t>2.79%</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3.21%</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2.63%</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dirty="0">
                          <a:solidFill>
                            <a:schemeClr val="tx1"/>
                          </a:solidFill>
                          <a:effectLst/>
                          <a:latin typeface="+mn-lt"/>
                        </a:rPr>
                        <a:t>3.25%</a:t>
                      </a:r>
                      <a:endParaRPr lang="en-CA" sz="1000" dirty="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extLst>
                  <a:ext uri="{0D108BD9-81ED-4DB2-BD59-A6C34878D82A}">
                    <a16:rowId xmlns:a16="http://schemas.microsoft.com/office/drawing/2014/main" val="3735640325"/>
                  </a:ext>
                </a:extLst>
              </a:tr>
              <a:tr h="182673">
                <a:tc>
                  <a:txBody>
                    <a:bodyPr/>
                    <a:lstStyle/>
                    <a:p>
                      <a:pPr>
                        <a:lnSpc>
                          <a:spcPct val="115000"/>
                        </a:lnSpc>
                        <a:spcAft>
                          <a:spcPts val="0"/>
                        </a:spcAft>
                      </a:pPr>
                      <a:r>
                        <a:rPr lang="en-CA" sz="800" b="1">
                          <a:solidFill>
                            <a:schemeClr val="tx1"/>
                          </a:solidFill>
                          <a:effectLst/>
                          <a:latin typeface="+mn-lt"/>
                        </a:rPr>
                        <a:t>2007</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tc>
                <a:tc>
                  <a:txBody>
                    <a:bodyPr/>
                    <a:lstStyle/>
                    <a:p>
                      <a:pPr>
                        <a:lnSpc>
                          <a:spcPct val="115000"/>
                        </a:lnSpc>
                        <a:spcAft>
                          <a:spcPts val="0"/>
                        </a:spcAft>
                      </a:pPr>
                      <a:r>
                        <a:rPr lang="en-CA" sz="800">
                          <a:solidFill>
                            <a:schemeClr val="tx1"/>
                          </a:solidFill>
                          <a:effectLst/>
                          <a:latin typeface="+mn-lt"/>
                        </a:rPr>
                        <a:t>2.51%</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2.90%</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1.21%</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1.58%</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extLst>
                  <a:ext uri="{0D108BD9-81ED-4DB2-BD59-A6C34878D82A}">
                    <a16:rowId xmlns:a16="http://schemas.microsoft.com/office/drawing/2014/main" val="1807234772"/>
                  </a:ext>
                </a:extLst>
              </a:tr>
              <a:tr h="182673">
                <a:tc>
                  <a:txBody>
                    <a:bodyPr/>
                    <a:lstStyle/>
                    <a:p>
                      <a:pPr>
                        <a:lnSpc>
                          <a:spcPct val="115000"/>
                        </a:lnSpc>
                        <a:spcAft>
                          <a:spcPts val="0"/>
                        </a:spcAft>
                      </a:pPr>
                      <a:r>
                        <a:rPr lang="en-CA" sz="800" b="1">
                          <a:solidFill>
                            <a:schemeClr val="tx1"/>
                          </a:solidFill>
                          <a:effectLst/>
                          <a:latin typeface="+mn-lt"/>
                        </a:rPr>
                        <a:t>2008</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tc>
                <a:tc>
                  <a:txBody>
                    <a:bodyPr/>
                    <a:lstStyle/>
                    <a:p>
                      <a:pPr>
                        <a:lnSpc>
                          <a:spcPct val="115000"/>
                        </a:lnSpc>
                        <a:spcAft>
                          <a:spcPts val="0"/>
                        </a:spcAft>
                      </a:pPr>
                      <a:r>
                        <a:rPr lang="en-CA" sz="800">
                          <a:solidFill>
                            <a:schemeClr val="tx1"/>
                          </a:solidFill>
                          <a:effectLst/>
                          <a:latin typeface="+mn-lt"/>
                        </a:rPr>
                        <a:t>2.26%</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2.39%</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1.32%</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1.91%</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extLst>
                  <a:ext uri="{0D108BD9-81ED-4DB2-BD59-A6C34878D82A}">
                    <a16:rowId xmlns:a16="http://schemas.microsoft.com/office/drawing/2014/main" val="1663626989"/>
                  </a:ext>
                </a:extLst>
              </a:tr>
              <a:tr h="182673">
                <a:tc>
                  <a:txBody>
                    <a:bodyPr/>
                    <a:lstStyle/>
                    <a:p>
                      <a:pPr>
                        <a:lnSpc>
                          <a:spcPct val="115000"/>
                        </a:lnSpc>
                        <a:spcAft>
                          <a:spcPts val="0"/>
                        </a:spcAft>
                      </a:pPr>
                      <a:r>
                        <a:rPr lang="en-CA" sz="800" b="1">
                          <a:solidFill>
                            <a:schemeClr val="tx1"/>
                          </a:solidFill>
                          <a:effectLst/>
                          <a:latin typeface="+mn-lt"/>
                        </a:rPr>
                        <a:t>2009</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tc>
                <a:tc>
                  <a:txBody>
                    <a:bodyPr/>
                    <a:lstStyle/>
                    <a:p>
                      <a:pPr>
                        <a:lnSpc>
                          <a:spcPct val="115000"/>
                        </a:lnSpc>
                        <a:spcAft>
                          <a:spcPts val="0"/>
                        </a:spcAft>
                      </a:pPr>
                      <a:r>
                        <a:rPr lang="en-CA" sz="800">
                          <a:solidFill>
                            <a:schemeClr val="tx1"/>
                          </a:solidFill>
                          <a:effectLst/>
                          <a:latin typeface="+mn-lt"/>
                        </a:rPr>
                        <a:t>2.33%</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2.31%</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1.40%</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dirty="0">
                          <a:solidFill>
                            <a:schemeClr val="tx1"/>
                          </a:solidFill>
                          <a:effectLst/>
                          <a:latin typeface="+mn-lt"/>
                        </a:rPr>
                        <a:t>1.72%</a:t>
                      </a:r>
                      <a:endParaRPr lang="en-CA" sz="1000" dirty="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extLst>
                  <a:ext uri="{0D108BD9-81ED-4DB2-BD59-A6C34878D82A}">
                    <a16:rowId xmlns:a16="http://schemas.microsoft.com/office/drawing/2014/main" val="2312687859"/>
                  </a:ext>
                </a:extLst>
              </a:tr>
              <a:tr h="182673">
                <a:tc>
                  <a:txBody>
                    <a:bodyPr/>
                    <a:lstStyle/>
                    <a:p>
                      <a:pPr>
                        <a:lnSpc>
                          <a:spcPct val="115000"/>
                        </a:lnSpc>
                        <a:spcAft>
                          <a:spcPts val="0"/>
                        </a:spcAft>
                      </a:pPr>
                      <a:r>
                        <a:rPr lang="en-CA" sz="800" b="1">
                          <a:solidFill>
                            <a:schemeClr val="tx1"/>
                          </a:solidFill>
                          <a:effectLst/>
                          <a:latin typeface="+mn-lt"/>
                        </a:rPr>
                        <a:t>2010</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tc>
                <a:tc>
                  <a:txBody>
                    <a:bodyPr/>
                    <a:lstStyle/>
                    <a:p>
                      <a:pPr>
                        <a:lnSpc>
                          <a:spcPct val="115000"/>
                        </a:lnSpc>
                        <a:spcAft>
                          <a:spcPts val="0"/>
                        </a:spcAft>
                      </a:pPr>
                      <a:r>
                        <a:rPr lang="en-CA" sz="800">
                          <a:solidFill>
                            <a:schemeClr val="tx1"/>
                          </a:solidFill>
                          <a:effectLst/>
                          <a:latin typeface="+mn-lt"/>
                        </a:rPr>
                        <a:t>1.68%</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1.24%</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2.63%</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dirty="0">
                          <a:solidFill>
                            <a:schemeClr val="tx1"/>
                          </a:solidFill>
                          <a:effectLst/>
                          <a:latin typeface="+mn-lt"/>
                        </a:rPr>
                        <a:t>2.95%</a:t>
                      </a:r>
                      <a:endParaRPr lang="en-CA" sz="1000" dirty="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extLst>
                  <a:ext uri="{0D108BD9-81ED-4DB2-BD59-A6C34878D82A}">
                    <a16:rowId xmlns:a16="http://schemas.microsoft.com/office/drawing/2014/main" val="810708711"/>
                  </a:ext>
                </a:extLst>
              </a:tr>
              <a:tr h="182673">
                <a:tc>
                  <a:txBody>
                    <a:bodyPr/>
                    <a:lstStyle/>
                    <a:p>
                      <a:pPr>
                        <a:lnSpc>
                          <a:spcPct val="115000"/>
                        </a:lnSpc>
                        <a:spcAft>
                          <a:spcPts val="0"/>
                        </a:spcAft>
                      </a:pPr>
                      <a:r>
                        <a:rPr lang="en-CA" sz="800" b="1">
                          <a:solidFill>
                            <a:schemeClr val="tx1"/>
                          </a:solidFill>
                          <a:effectLst/>
                          <a:latin typeface="+mn-lt"/>
                        </a:rPr>
                        <a:t>2011</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tc>
                <a:tc>
                  <a:txBody>
                    <a:bodyPr/>
                    <a:lstStyle/>
                    <a:p>
                      <a:pPr>
                        <a:lnSpc>
                          <a:spcPct val="115000"/>
                        </a:lnSpc>
                        <a:spcAft>
                          <a:spcPts val="0"/>
                        </a:spcAft>
                      </a:pPr>
                      <a:r>
                        <a:rPr lang="en-CA" sz="800">
                          <a:solidFill>
                            <a:schemeClr val="tx1"/>
                          </a:solidFill>
                          <a:effectLst/>
                          <a:latin typeface="+mn-lt"/>
                        </a:rPr>
                        <a:t>1.73%</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1.36%</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2.10%</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dirty="0">
                          <a:solidFill>
                            <a:schemeClr val="tx1"/>
                          </a:solidFill>
                          <a:effectLst/>
                          <a:latin typeface="+mn-lt"/>
                        </a:rPr>
                        <a:t>2.45%</a:t>
                      </a:r>
                      <a:endParaRPr lang="en-CA" sz="1000" dirty="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extLst>
                  <a:ext uri="{0D108BD9-81ED-4DB2-BD59-A6C34878D82A}">
                    <a16:rowId xmlns:a16="http://schemas.microsoft.com/office/drawing/2014/main" val="3015071355"/>
                  </a:ext>
                </a:extLst>
              </a:tr>
              <a:tr h="182673">
                <a:tc>
                  <a:txBody>
                    <a:bodyPr/>
                    <a:lstStyle/>
                    <a:p>
                      <a:pPr>
                        <a:lnSpc>
                          <a:spcPct val="115000"/>
                        </a:lnSpc>
                        <a:spcAft>
                          <a:spcPts val="0"/>
                        </a:spcAft>
                      </a:pPr>
                      <a:r>
                        <a:rPr lang="en-CA" sz="800" b="1">
                          <a:solidFill>
                            <a:schemeClr val="tx1"/>
                          </a:solidFill>
                          <a:effectLst/>
                          <a:latin typeface="+mn-lt"/>
                        </a:rPr>
                        <a:t>2012</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tc>
                <a:tc>
                  <a:txBody>
                    <a:bodyPr/>
                    <a:lstStyle/>
                    <a:p>
                      <a:pPr>
                        <a:lnSpc>
                          <a:spcPct val="115000"/>
                        </a:lnSpc>
                        <a:spcAft>
                          <a:spcPts val="0"/>
                        </a:spcAft>
                      </a:pPr>
                      <a:r>
                        <a:rPr lang="en-CA" sz="800">
                          <a:solidFill>
                            <a:schemeClr val="tx1"/>
                          </a:solidFill>
                          <a:effectLst/>
                          <a:latin typeface="+mn-lt"/>
                        </a:rPr>
                        <a:t>2.52%</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2.67%</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1.39%</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dirty="0">
                          <a:solidFill>
                            <a:schemeClr val="tx1"/>
                          </a:solidFill>
                          <a:effectLst/>
                          <a:latin typeface="+mn-lt"/>
                        </a:rPr>
                        <a:t>1.39%</a:t>
                      </a:r>
                      <a:endParaRPr lang="en-CA" sz="1000" dirty="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extLst>
                  <a:ext uri="{0D108BD9-81ED-4DB2-BD59-A6C34878D82A}">
                    <a16:rowId xmlns:a16="http://schemas.microsoft.com/office/drawing/2014/main" val="72799036"/>
                  </a:ext>
                </a:extLst>
              </a:tr>
              <a:tr h="182673">
                <a:tc>
                  <a:txBody>
                    <a:bodyPr/>
                    <a:lstStyle/>
                    <a:p>
                      <a:pPr>
                        <a:lnSpc>
                          <a:spcPct val="115000"/>
                        </a:lnSpc>
                        <a:spcAft>
                          <a:spcPts val="0"/>
                        </a:spcAft>
                      </a:pPr>
                      <a:r>
                        <a:rPr lang="en-CA" sz="800" b="1">
                          <a:solidFill>
                            <a:schemeClr val="tx1"/>
                          </a:solidFill>
                          <a:effectLst/>
                          <a:latin typeface="+mn-lt"/>
                        </a:rPr>
                        <a:t>2013</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tc>
                <a:tc>
                  <a:txBody>
                    <a:bodyPr/>
                    <a:lstStyle/>
                    <a:p>
                      <a:pPr>
                        <a:lnSpc>
                          <a:spcPct val="115000"/>
                        </a:lnSpc>
                        <a:spcAft>
                          <a:spcPts val="0"/>
                        </a:spcAft>
                      </a:pPr>
                      <a:r>
                        <a:rPr lang="en-CA" sz="800">
                          <a:solidFill>
                            <a:schemeClr val="tx1"/>
                          </a:solidFill>
                          <a:effectLst/>
                          <a:latin typeface="+mn-lt"/>
                        </a:rPr>
                        <a:t>2.89%</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3.24%</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0.88%</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dirty="0">
                          <a:solidFill>
                            <a:schemeClr val="tx1"/>
                          </a:solidFill>
                          <a:effectLst/>
                          <a:latin typeface="+mn-lt"/>
                        </a:rPr>
                        <a:t>0.55%</a:t>
                      </a:r>
                      <a:endParaRPr lang="en-CA" sz="1000" dirty="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extLst>
                  <a:ext uri="{0D108BD9-81ED-4DB2-BD59-A6C34878D82A}">
                    <a16:rowId xmlns:a16="http://schemas.microsoft.com/office/drawing/2014/main" val="139604352"/>
                  </a:ext>
                </a:extLst>
              </a:tr>
              <a:tr h="182673">
                <a:tc>
                  <a:txBody>
                    <a:bodyPr/>
                    <a:lstStyle/>
                    <a:p>
                      <a:pPr>
                        <a:lnSpc>
                          <a:spcPct val="115000"/>
                        </a:lnSpc>
                        <a:spcAft>
                          <a:spcPts val="0"/>
                        </a:spcAft>
                      </a:pPr>
                      <a:r>
                        <a:rPr lang="en-CA" sz="800" b="1">
                          <a:solidFill>
                            <a:schemeClr val="tx1"/>
                          </a:solidFill>
                          <a:effectLst/>
                          <a:latin typeface="+mn-lt"/>
                        </a:rPr>
                        <a:t>2014</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tc>
                <a:tc>
                  <a:txBody>
                    <a:bodyPr/>
                    <a:lstStyle/>
                    <a:p>
                      <a:pPr>
                        <a:lnSpc>
                          <a:spcPct val="115000"/>
                        </a:lnSpc>
                        <a:spcAft>
                          <a:spcPts val="0"/>
                        </a:spcAft>
                      </a:pPr>
                      <a:r>
                        <a:rPr lang="en-CA" sz="800">
                          <a:solidFill>
                            <a:schemeClr val="tx1"/>
                          </a:solidFill>
                          <a:effectLst/>
                          <a:latin typeface="+mn-lt"/>
                        </a:rPr>
                        <a:t>2.72%</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2.93%</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1.19%</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dirty="0">
                          <a:solidFill>
                            <a:schemeClr val="tx1"/>
                          </a:solidFill>
                          <a:effectLst/>
                          <a:latin typeface="+mn-lt"/>
                        </a:rPr>
                        <a:t>0.98%</a:t>
                      </a:r>
                      <a:endParaRPr lang="en-CA" sz="1000" dirty="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extLst>
                  <a:ext uri="{0D108BD9-81ED-4DB2-BD59-A6C34878D82A}">
                    <a16:rowId xmlns:a16="http://schemas.microsoft.com/office/drawing/2014/main" val="3513451306"/>
                  </a:ext>
                </a:extLst>
              </a:tr>
              <a:tr h="182673">
                <a:tc>
                  <a:txBody>
                    <a:bodyPr/>
                    <a:lstStyle/>
                    <a:p>
                      <a:pPr>
                        <a:lnSpc>
                          <a:spcPct val="115000"/>
                        </a:lnSpc>
                        <a:spcAft>
                          <a:spcPts val="0"/>
                        </a:spcAft>
                      </a:pPr>
                      <a:r>
                        <a:rPr lang="en-CA" sz="800" b="1">
                          <a:solidFill>
                            <a:schemeClr val="tx1"/>
                          </a:solidFill>
                          <a:effectLst/>
                          <a:latin typeface="+mn-lt"/>
                        </a:rPr>
                        <a:t>2015</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tc>
                <a:tc>
                  <a:txBody>
                    <a:bodyPr/>
                    <a:lstStyle/>
                    <a:p>
                      <a:pPr>
                        <a:lnSpc>
                          <a:spcPct val="115000"/>
                        </a:lnSpc>
                        <a:spcAft>
                          <a:spcPts val="0"/>
                        </a:spcAft>
                      </a:pPr>
                      <a:r>
                        <a:rPr lang="en-CA" sz="800">
                          <a:solidFill>
                            <a:schemeClr val="tx1"/>
                          </a:solidFill>
                          <a:effectLst/>
                          <a:latin typeface="+mn-lt"/>
                        </a:rPr>
                        <a:t>1.93%</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1.74%</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a:solidFill>
                            <a:schemeClr val="tx1"/>
                          </a:solidFill>
                          <a:effectLst/>
                          <a:latin typeface="+mn-lt"/>
                        </a:rPr>
                        <a:t>1.64%</a:t>
                      </a:r>
                      <a:endParaRPr lang="en-CA" sz="100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tc>
                  <a:txBody>
                    <a:bodyPr/>
                    <a:lstStyle/>
                    <a:p>
                      <a:pPr>
                        <a:lnSpc>
                          <a:spcPct val="115000"/>
                        </a:lnSpc>
                        <a:spcAft>
                          <a:spcPts val="0"/>
                        </a:spcAft>
                      </a:pPr>
                      <a:r>
                        <a:rPr lang="en-CA" sz="800" dirty="0">
                          <a:solidFill>
                            <a:schemeClr val="tx1"/>
                          </a:solidFill>
                          <a:effectLst/>
                          <a:latin typeface="+mn-lt"/>
                        </a:rPr>
                        <a:t>1.95%</a:t>
                      </a:r>
                      <a:endParaRPr lang="en-CA" sz="1000" dirty="0">
                        <a:solidFill>
                          <a:schemeClr val="tx1"/>
                        </a:solidFill>
                        <a:effectLst/>
                        <a:latin typeface="+mn-lt"/>
                        <a:ea typeface="Calibri" panose="020F0502020204030204" pitchFamily="34" charset="0"/>
                        <a:cs typeface="Times New Roman" panose="02020603050405020304" pitchFamily="18" charset="0"/>
                      </a:endParaRPr>
                    </a:p>
                  </a:txBody>
                  <a:tcPr marL="61786" marR="61786" marT="0" marB="0" anchor="ctr"/>
                </a:tc>
                <a:extLst>
                  <a:ext uri="{0D108BD9-81ED-4DB2-BD59-A6C34878D82A}">
                    <a16:rowId xmlns:a16="http://schemas.microsoft.com/office/drawing/2014/main" val="79197549"/>
                  </a:ext>
                </a:extLst>
              </a:tr>
            </a:tbl>
          </a:graphicData>
        </a:graphic>
      </p:graphicFrame>
      <p:sp>
        <p:nvSpPr>
          <p:cNvPr id="5" name="Rectangle 2">
            <a:extLst>
              <a:ext uri="{FF2B5EF4-FFF2-40B4-BE49-F238E27FC236}">
                <a16:creationId xmlns:a16="http://schemas.microsoft.com/office/drawing/2014/main" id="{250F6936-1DF3-40A1-8AD1-E9E7C6FA9C28}"/>
              </a:ext>
            </a:extLst>
          </p:cNvPr>
          <p:cNvSpPr>
            <a:spLocks noChangeArrowheads="1"/>
          </p:cNvSpPr>
          <p:nvPr/>
        </p:nvSpPr>
        <p:spPr bwMode="auto">
          <a:xfrm>
            <a:off x="3897652" y="4835379"/>
            <a:ext cx="7578044"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sz="1400" b="1" dirty="0">
                <a:solidFill>
                  <a:srgbClr val="000000"/>
                </a:solidFill>
                <a:ea typeface="Calibri" panose="020F0502020204030204" pitchFamily="34" charset="0"/>
                <a:cs typeface="Arial" panose="020B0604020202020204" pitchFamily="34" charset="0"/>
              </a:rPr>
              <a:t>Table </a:t>
            </a:r>
            <a:r>
              <a:rPr kumimoji="0" lang="en-US" altLang="en-US" sz="1400" b="1" i="0" u="none" strike="noStrike" cap="none" normalizeH="0" baseline="0" dirty="0">
                <a:ln>
                  <a:noFill/>
                </a:ln>
                <a:solidFill>
                  <a:srgbClr val="000000"/>
                </a:solidFill>
                <a:effectLst/>
                <a:ea typeface="Calibri" panose="020F0502020204030204" pitchFamily="34" charset="0"/>
                <a:cs typeface="Arial" panose="020B0604020202020204" pitchFamily="34" charset="0"/>
              </a:rPr>
              <a:t>S2:  </a:t>
            </a:r>
            <a:r>
              <a:rPr kumimoji="0" lang="en-US" altLang="en-US" sz="1400" b="0" i="0" u="none" strike="noStrike" cap="none" normalizeH="0" baseline="0" dirty="0">
                <a:ln>
                  <a:noFill/>
                </a:ln>
                <a:solidFill>
                  <a:schemeClr val="tx1"/>
                </a:solidFill>
                <a:effectLst/>
                <a:ea typeface="Calibri" panose="020F0502020204030204" pitchFamily="34" charset="0"/>
                <a:cs typeface="Arial" panose="020B0604020202020204" pitchFamily="34" charset="0"/>
              </a:rPr>
              <a:t>The rate of change in prevalence from year to year.</a:t>
            </a:r>
            <a:r>
              <a:rPr lang="en-CA" altLang="en-US" sz="1400" dirty="0"/>
              <a:t> </a:t>
            </a:r>
            <a:r>
              <a:rPr kumimoji="0" lang="en-US" altLang="en-US" sz="1400" b="0" i="0" u="none" strike="noStrike" cap="none" normalizeH="0" baseline="0" dirty="0">
                <a:ln>
                  <a:noFill/>
                </a:ln>
                <a:solidFill>
                  <a:srgbClr val="000000"/>
                </a:solidFill>
                <a:effectLst/>
                <a:ea typeface="Calibri" panose="020F0502020204030204" pitchFamily="34" charset="0"/>
                <a:cs typeface="Arial" panose="020B0604020202020204" pitchFamily="34" charset="0"/>
              </a:rPr>
              <a:t>The Alberta male population increased with a higher rate t</a:t>
            </a:r>
            <a:r>
              <a:rPr kumimoji="0" lang="en-US" altLang="en-US" sz="1400" b="0" i="0" u="none" strike="noStrike" cap="none" normalizeH="0" baseline="0" dirty="0">
                <a:ln>
                  <a:noFill/>
                </a:ln>
                <a:solidFill>
                  <a:schemeClr val="tx1"/>
                </a:solidFill>
                <a:effectLst/>
                <a:ea typeface="Calibri" panose="020F0502020204030204" pitchFamily="34" charset="0"/>
                <a:cs typeface="Arial" panose="020B0604020202020204" pitchFamily="34" charset="0"/>
              </a:rPr>
              <a:t>han the female population except from 2009 to 2011. The Asthma population prevalence increased with a decreasing rate (from over 20% to 2%) in both genders until 2008 then stayed relatively stable. Prevalence increased faster in females than males until 1999, then a higher rate was observed in males until 2011. This explains the first increasing then decreasing gap between the curves. Kendall’s Tau coefficient test shows the perfect agreement between the prevalence and year in both genders (tau=1, p&lt;0.0001, meaning prevalence increased over the years). Although the rate of prevalence increase in females was slightly higher than males, this difference is not significant (p=0.07). </a:t>
            </a:r>
            <a:endParaRPr kumimoji="0" lang="en-CA"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CA" altLang="en-US" sz="1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23129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33A8526-EDF0-45DA-B9C2-1079C599D893}"/>
              </a:ext>
            </a:extLst>
          </p:cNvPr>
          <p:cNvSpPr>
            <a:spLocks noChangeArrowheads="1"/>
          </p:cNvSpPr>
          <p:nvPr/>
        </p:nvSpPr>
        <p:spPr bwMode="auto">
          <a:xfrm>
            <a:off x="736978" y="109205"/>
            <a:ext cx="39578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effectLst/>
                <a:ea typeface="Calibri" panose="020F0502020204030204" pitchFamily="34" charset="0"/>
                <a:cs typeface="Arial" panose="020B0604020202020204" pitchFamily="34" charset="0"/>
              </a:rPr>
              <a:t>A.</a:t>
            </a:r>
            <a:endParaRPr kumimoji="0" lang="en-CA" altLang="en-US" sz="1400" b="1" i="0" u="none" strike="noStrike" cap="none" normalizeH="0" baseline="0" dirty="0">
              <a:ln>
                <a:noFill/>
              </a:ln>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CA" altLang="en-US" sz="1400" b="1" i="0" u="none" strike="noStrike" cap="none" normalizeH="0" baseline="0" dirty="0">
              <a:ln>
                <a:noFill/>
              </a:ln>
              <a:effectLst/>
            </a:endParaRPr>
          </a:p>
        </p:txBody>
      </p:sp>
      <p:graphicFrame>
        <p:nvGraphicFramePr>
          <p:cNvPr id="3" name="Chart 2">
            <a:extLst>
              <a:ext uri="{FF2B5EF4-FFF2-40B4-BE49-F238E27FC236}">
                <a16:creationId xmlns:a16="http://schemas.microsoft.com/office/drawing/2014/main" id="{EE1B7F3D-1878-4173-9D56-7561F3D71659}"/>
              </a:ext>
            </a:extLst>
          </p:cNvPr>
          <p:cNvGraphicFramePr/>
          <p:nvPr>
            <p:extLst>
              <p:ext uri="{D42A27DB-BD31-4B8C-83A1-F6EECF244321}">
                <p14:modId xmlns:p14="http://schemas.microsoft.com/office/powerpoint/2010/main" val="1855571684"/>
              </p:ext>
            </p:extLst>
          </p:nvPr>
        </p:nvGraphicFramePr>
        <p:xfrm>
          <a:off x="375086" y="191070"/>
          <a:ext cx="11816914" cy="3265226"/>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a:extLst>
              <a:ext uri="{FF2B5EF4-FFF2-40B4-BE49-F238E27FC236}">
                <a16:creationId xmlns:a16="http://schemas.microsoft.com/office/drawing/2014/main" id="{81AB0A54-473F-4430-A844-4598096E67B0}"/>
              </a:ext>
            </a:extLst>
          </p:cNvPr>
          <p:cNvSpPr>
            <a:spLocks noChangeArrowheads="1"/>
          </p:cNvSpPr>
          <p:nvPr/>
        </p:nvSpPr>
        <p:spPr bwMode="auto">
          <a:xfrm>
            <a:off x="0" y="349818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5" name="Chart 4">
            <a:extLst>
              <a:ext uri="{FF2B5EF4-FFF2-40B4-BE49-F238E27FC236}">
                <a16:creationId xmlns:a16="http://schemas.microsoft.com/office/drawing/2014/main" id="{BE6DDE75-7A33-4B84-B1A6-E7C25D3530C4}"/>
              </a:ext>
            </a:extLst>
          </p:cNvPr>
          <p:cNvGraphicFramePr/>
          <p:nvPr>
            <p:extLst>
              <p:ext uri="{D42A27DB-BD31-4B8C-83A1-F6EECF244321}">
                <p14:modId xmlns:p14="http://schemas.microsoft.com/office/powerpoint/2010/main" val="354168204"/>
              </p:ext>
            </p:extLst>
          </p:nvPr>
        </p:nvGraphicFramePr>
        <p:xfrm>
          <a:off x="272955" y="3166282"/>
          <a:ext cx="11919045" cy="2729552"/>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2">
            <a:extLst>
              <a:ext uri="{FF2B5EF4-FFF2-40B4-BE49-F238E27FC236}">
                <a16:creationId xmlns:a16="http://schemas.microsoft.com/office/drawing/2014/main" id="{17A0EDD0-7379-40B6-8E69-5E83238A6A06}"/>
              </a:ext>
            </a:extLst>
          </p:cNvPr>
          <p:cNvSpPr>
            <a:spLocks noChangeArrowheads="1"/>
          </p:cNvSpPr>
          <p:nvPr/>
        </p:nvSpPr>
        <p:spPr bwMode="auto">
          <a:xfrm>
            <a:off x="762286" y="3060017"/>
            <a:ext cx="99827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b="1" dirty="0">
                <a:solidFill>
                  <a:srgbClr val="000000"/>
                </a:solidFill>
                <a:cs typeface="Arial" panose="020B0604020202020204" pitchFamily="34" charset="0"/>
              </a:rPr>
              <a:t>B.</a:t>
            </a:r>
            <a:endParaRPr kumimoji="0" lang="en-CA"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CA" altLang="en-US" sz="1400" b="0" i="0" u="none" strike="noStrike" cap="none" normalizeH="0" baseline="0" dirty="0">
              <a:ln>
                <a:noFill/>
              </a:ln>
              <a:solidFill>
                <a:schemeClr val="tx1"/>
              </a:solidFill>
              <a:effectLst/>
            </a:endParaRPr>
          </a:p>
        </p:txBody>
      </p:sp>
      <p:sp>
        <p:nvSpPr>
          <p:cNvPr id="7" name="Rectangle 6">
            <a:extLst>
              <a:ext uri="{FF2B5EF4-FFF2-40B4-BE49-F238E27FC236}">
                <a16:creationId xmlns:a16="http://schemas.microsoft.com/office/drawing/2014/main" id="{EE2F5FAE-4A4D-4473-8F60-6459EAEF315A}"/>
              </a:ext>
            </a:extLst>
          </p:cNvPr>
          <p:cNvSpPr/>
          <p:nvPr/>
        </p:nvSpPr>
        <p:spPr>
          <a:xfrm>
            <a:off x="732679" y="6151312"/>
            <a:ext cx="12000680" cy="307777"/>
          </a:xfrm>
          <a:prstGeom prst="rect">
            <a:avLst/>
          </a:prstGeom>
        </p:spPr>
        <p:txBody>
          <a:bodyPr wrap="square">
            <a:spAutoFit/>
          </a:bodyPr>
          <a:lstStyle/>
          <a:p>
            <a:r>
              <a:rPr lang="en-US" altLang="en-US" sz="1400" b="1" dirty="0">
                <a:solidFill>
                  <a:srgbClr val="000000"/>
                </a:solidFill>
                <a:ea typeface="Calibri" panose="020F0502020204030204" pitchFamily="34" charset="0"/>
                <a:cs typeface="Arial" panose="020B0604020202020204" pitchFamily="34" charset="0"/>
              </a:rPr>
              <a:t>Figure S1. A. </a:t>
            </a:r>
            <a:r>
              <a:rPr lang="en-US" altLang="en-US" sz="1400" dirty="0">
                <a:solidFill>
                  <a:srgbClr val="000000"/>
                </a:solidFill>
                <a:ea typeface="Calibri" panose="020F0502020204030204" pitchFamily="34" charset="0"/>
                <a:cs typeface="Arial" panose="020B0604020202020204" pitchFamily="34" charset="0"/>
              </a:rPr>
              <a:t>Asthma prevalence and </a:t>
            </a:r>
            <a:r>
              <a:rPr lang="en-US" altLang="en-US" sz="1400" b="1" dirty="0">
                <a:solidFill>
                  <a:srgbClr val="000000"/>
                </a:solidFill>
                <a:ea typeface="Calibri" panose="020F0502020204030204" pitchFamily="34" charset="0"/>
                <a:cs typeface="Arial" panose="020B0604020202020204" pitchFamily="34" charset="0"/>
              </a:rPr>
              <a:t>B. </a:t>
            </a:r>
            <a:r>
              <a:rPr lang="en-US" altLang="en-US" sz="1400" dirty="0">
                <a:solidFill>
                  <a:srgbClr val="000000"/>
                </a:solidFill>
                <a:ea typeface="Calibri" panose="020F0502020204030204" pitchFamily="34" charset="0"/>
                <a:cs typeface="Arial" panose="020B0604020202020204" pitchFamily="34" charset="0"/>
              </a:rPr>
              <a:t>Asthma incidence in females and males stratified by age.</a:t>
            </a:r>
            <a:endParaRPr lang="en-CA" sz="1400" dirty="0"/>
          </a:p>
        </p:txBody>
      </p:sp>
    </p:spTree>
    <p:extLst>
      <p:ext uri="{BB962C8B-B14F-4D97-AF65-F5344CB8AC3E}">
        <p14:creationId xmlns:p14="http://schemas.microsoft.com/office/powerpoint/2010/main" val="1048047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a:extLst>
              <a:ext uri="{FF2B5EF4-FFF2-40B4-BE49-F238E27FC236}">
                <a16:creationId xmlns:a16="http://schemas.microsoft.com/office/drawing/2014/main" id="{73456508-820E-4B5A-9503-C5FB183A8D1A}"/>
              </a:ext>
            </a:extLst>
          </p:cNvPr>
          <p:cNvSpPr>
            <a:spLocks noChangeArrowheads="1"/>
          </p:cNvSpPr>
          <p:nvPr/>
        </p:nvSpPr>
        <p:spPr bwMode="auto">
          <a:xfrm>
            <a:off x="533399" y="6011614"/>
            <a:ext cx="11191878"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kumimoji="0" lang="en-US" altLang="en-US" sz="1400" b="1" i="0" u="none" strike="noStrike" cap="none" normalizeH="0" baseline="0" dirty="0">
                <a:ln>
                  <a:noFill/>
                </a:ln>
                <a:solidFill>
                  <a:schemeClr val="tx1"/>
                </a:solidFill>
                <a:effectLst/>
                <a:ea typeface="Calibri" panose="020F0502020204030204" pitchFamily="34" charset="0"/>
                <a:cs typeface="Arial" panose="020B0604020202020204" pitchFamily="34" charset="0"/>
              </a:rPr>
              <a:t>Table S3: </a:t>
            </a:r>
            <a:r>
              <a:rPr kumimoji="0" lang="en-US" altLang="en-US" sz="1400" b="0" i="0" u="none" strike="noStrike" cap="none" normalizeH="0" baseline="0" dirty="0">
                <a:ln>
                  <a:noFill/>
                </a:ln>
                <a:solidFill>
                  <a:schemeClr val="tx1"/>
                </a:solidFill>
                <a:effectLst/>
                <a:ea typeface="Calibri" panose="020F0502020204030204" pitchFamily="34" charset="0"/>
                <a:cs typeface="Arial" panose="020B0604020202020204" pitchFamily="34" charset="0"/>
              </a:rPr>
              <a:t>Age-adjusted asthma prevalence in males vs females and in different age groups in 1995, 2002, 2009, 2015. The percent change in the rates of asthma prevalence from 1995 to 2015. </a:t>
            </a:r>
            <a:r>
              <a:rPr lang="en-CA" altLang="en-US" sz="1400" dirty="0">
                <a:ea typeface="Calibri" panose="020F0502020204030204" pitchFamily="34" charset="0"/>
                <a:cs typeface="Arial" panose="020B0604020202020204" pitchFamily="34" charset="0"/>
              </a:rPr>
              <a:t>Note: rates between ages are  standardized to 2005 Alberta population.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CA" altLang="en-US" sz="1400" b="0" i="0" u="none" strike="noStrike" cap="none" normalizeH="0" baseline="0" dirty="0">
              <a:ln>
                <a:noFill/>
              </a:ln>
              <a:solidFill>
                <a:schemeClr val="tx1"/>
              </a:solidFill>
              <a:effectLst/>
            </a:endParaRPr>
          </a:p>
        </p:txBody>
      </p:sp>
      <p:sp>
        <p:nvSpPr>
          <p:cNvPr id="5" name="Rectangle 6">
            <a:extLst>
              <a:ext uri="{FF2B5EF4-FFF2-40B4-BE49-F238E27FC236}">
                <a16:creationId xmlns:a16="http://schemas.microsoft.com/office/drawing/2014/main" id="{E65D5EC6-7E7B-47CD-83F9-59533C359A91}"/>
              </a:ext>
            </a:extLst>
          </p:cNvPr>
          <p:cNvSpPr>
            <a:spLocks noChangeArrowheads="1"/>
          </p:cNvSpPr>
          <p:nvPr/>
        </p:nvSpPr>
        <p:spPr bwMode="auto">
          <a:xfrm>
            <a:off x="0" y="34353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6" name="Table 5">
            <a:extLst>
              <a:ext uri="{FF2B5EF4-FFF2-40B4-BE49-F238E27FC236}">
                <a16:creationId xmlns:a16="http://schemas.microsoft.com/office/drawing/2014/main" id="{035699BB-A9DF-432A-B973-500D3519BAD0}"/>
              </a:ext>
            </a:extLst>
          </p:cNvPr>
          <p:cNvGraphicFramePr>
            <a:graphicFrameLocks noGrp="1"/>
          </p:cNvGraphicFramePr>
          <p:nvPr>
            <p:extLst>
              <p:ext uri="{D42A27DB-BD31-4B8C-83A1-F6EECF244321}">
                <p14:modId xmlns:p14="http://schemas.microsoft.com/office/powerpoint/2010/main" val="1839295184"/>
              </p:ext>
            </p:extLst>
          </p:nvPr>
        </p:nvGraphicFramePr>
        <p:xfrm>
          <a:off x="533399" y="523874"/>
          <a:ext cx="11191878" cy="5257797"/>
        </p:xfrm>
        <a:graphic>
          <a:graphicData uri="http://schemas.openxmlformats.org/drawingml/2006/table">
            <a:tbl>
              <a:tblPr>
                <a:tableStyleId>{793D81CF-94F2-401A-BA57-92F5A7B2D0C5}</a:tableStyleId>
              </a:tblPr>
              <a:tblGrid>
                <a:gridCol w="518648">
                  <a:extLst>
                    <a:ext uri="{9D8B030D-6E8A-4147-A177-3AD203B41FA5}">
                      <a16:colId xmlns:a16="http://schemas.microsoft.com/office/drawing/2014/main" val="3983817006"/>
                    </a:ext>
                  </a:extLst>
                </a:gridCol>
                <a:gridCol w="791620">
                  <a:extLst>
                    <a:ext uri="{9D8B030D-6E8A-4147-A177-3AD203B41FA5}">
                      <a16:colId xmlns:a16="http://schemas.microsoft.com/office/drawing/2014/main" val="2595483280"/>
                    </a:ext>
                  </a:extLst>
                </a:gridCol>
                <a:gridCol w="682432">
                  <a:extLst>
                    <a:ext uri="{9D8B030D-6E8A-4147-A177-3AD203B41FA5}">
                      <a16:colId xmlns:a16="http://schemas.microsoft.com/office/drawing/2014/main" val="2693218707"/>
                    </a:ext>
                  </a:extLst>
                </a:gridCol>
                <a:gridCol w="527748">
                  <a:extLst>
                    <a:ext uri="{9D8B030D-6E8A-4147-A177-3AD203B41FA5}">
                      <a16:colId xmlns:a16="http://schemas.microsoft.com/office/drawing/2014/main" val="628278217"/>
                    </a:ext>
                  </a:extLst>
                </a:gridCol>
                <a:gridCol w="682432">
                  <a:extLst>
                    <a:ext uri="{9D8B030D-6E8A-4147-A177-3AD203B41FA5}">
                      <a16:colId xmlns:a16="http://schemas.microsoft.com/office/drawing/2014/main" val="2005300956"/>
                    </a:ext>
                  </a:extLst>
                </a:gridCol>
                <a:gridCol w="682432">
                  <a:extLst>
                    <a:ext uri="{9D8B030D-6E8A-4147-A177-3AD203B41FA5}">
                      <a16:colId xmlns:a16="http://schemas.microsoft.com/office/drawing/2014/main" val="4025926414"/>
                    </a:ext>
                  </a:extLst>
                </a:gridCol>
                <a:gridCol w="727927">
                  <a:extLst>
                    <a:ext uri="{9D8B030D-6E8A-4147-A177-3AD203B41FA5}">
                      <a16:colId xmlns:a16="http://schemas.microsoft.com/office/drawing/2014/main" val="2571814454"/>
                    </a:ext>
                  </a:extLst>
                </a:gridCol>
                <a:gridCol w="691530">
                  <a:extLst>
                    <a:ext uri="{9D8B030D-6E8A-4147-A177-3AD203B41FA5}">
                      <a16:colId xmlns:a16="http://schemas.microsoft.com/office/drawing/2014/main" val="1988818248"/>
                    </a:ext>
                  </a:extLst>
                </a:gridCol>
                <a:gridCol w="746125">
                  <a:extLst>
                    <a:ext uri="{9D8B030D-6E8A-4147-A177-3AD203B41FA5}">
                      <a16:colId xmlns:a16="http://schemas.microsoft.com/office/drawing/2014/main" val="964006349"/>
                    </a:ext>
                  </a:extLst>
                </a:gridCol>
                <a:gridCol w="582341">
                  <a:extLst>
                    <a:ext uri="{9D8B030D-6E8A-4147-A177-3AD203B41FA5}">
                      <a16:colId xmlns:a16="http://schemas.microsoft.com/office/drawing/2014/main" val="369496889"/>
                    </a:ext>
                  </a:extLst>
                </a:gridCol>
                <a:gridCol w="727927">
                  <a:extLst>
                    <a:ext uri="{9D8B030D-6E8A-4147-A177-3AD203B41FA5}">
                      <a16:colId xmlns:a16="http://schemas.microsoft.com/office/drawing/2014/main" val="1169452738"/>
                    </a:ext>
                  </a:extLst>
                </a:gridCol>
                <a:gridCol w="591440">
                  <a:extLst>
                    <a:ext uri="{9D8B030D-6E8A-4147-A177-3AD203B41FA5}">
                      <a16:colId xmlns:a16="http://schemas.microsoft.com/office/drawing/2014/main" val="2701454897"/>
                    </a:ext>
                  </a:extLst>
                </a:gridCol>
                <a:gridCol w="664234">
                  <a:extLst>
                    <a:ext uri="{9D8B030D-6E8A-4147-A177-3AD203B41FA5}">
                      <a16:colId xmlns:a16="http://schemas.microsoft.com/office/drawing/2014/main" val="4185718649"/>
                    </a:ext>
                  </a:extLst>
                </a:gridCol>
                <a:gridCol w="664234">
                  <a:extLst>
                    <a:ext uri="{9D8B030D-6E8A-4147-A177-3AD203B41FA5}">
                      <a16:colId xmlns:a16="http://schemas.microsoft.com/office/drawing/2014/main" val="681688167"/>
                    </a:ext>
                  </a:extLst>
                </a:gridCol>
                <a:gridCol w="618738">
                  <a:extLst>
                    <a:ext uri="{9D8B030D-6E8A-4147-A177-3AD203B41FA5}">
                      <a16:colId xmlns:a16="http://schemas.microsoft.com/office/drawing/2014/main" val="1129048194"/>
                    </a:ext>
                  </a:extLst>
                </a:gridCol>
                <a:gridCol w="545945">
                  <a:extLst>
                    <a:ext uri="{9D8B030D-6E8A-4147-A177-3AD203B41FA5}">
                      <a16:colId xmlns:a16="http://schemas.microsoft.com/office/drawing/2014/main" val="3108857470"/>
                    </a:ext>
                  </a:extLst>
                </a:gridCol>
                <a:gridCol w="746125">
                  <a:extLst>
                    <a:ext uri="{9D8B030D-6E8A-4147-A177-3AD203B41FA5}">
                      <a16:colId xmlns:a16="http://schemas.microsoft.com/office/drawing/2014/main" val="687570973"/>
                    </a:ext>
                  </a:extLst>
                </a:gridCol>
              </a:tblGrid>
              <a:tr h="189092">
                <a:tc gridSpan="2">
                  <a:txBody>
                    <a:bodyPr/>
                    <a:lstStyle/>
                    <a:p>
                      <a:pPr lvl="0" algn="l" fontAlgn="b"/>
                      <a:endParaRPr lang="en-CA" sz="900" b="1" i="0" u="none" strike="noStrike" dirty="0">
                        <a:solidFill>
                          <a:schemeClr val="tx1"/>
                        </a:solidFill>
                        <a:effectLst/>
                        <a:latin typeface="+mn-lt"/>
                      </a:endParaRPr>
                    </a:p>
                  </a:txBody>
                  <a:tcPr marL="4275" marR="4275" marT="427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lvl="0" algn="l" fontAlgn="b"/>
                      <a:endParaRPr lang="en-CA" sz="900" b="1" i="0" u="none" strike="noStrike" dirty="0">
                        <a:solidFill>
                          <a:schemeClr val="tx1"/>
                        </a:solidFill>
                        <a:effectLst/>
                        <a:latin typeface="+mn-lt"/>
                      </a:endParaRPr>
                    </a:p>
                  </a:txBody>
                  <a:tcPr marL="4275" marR="4275" marT="427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lvl="0" algn="l" fontAlgn="b"/>
                      <a:r>
                        <a:rPr lang="en-CA" sz="900" b="1" u="none" strike="noStrike">
                          <a:solidFill>
                            <a:schemeClr val="tx1"/>
                          </a:solidFill>
                          <a:effectLst/>
                        </a:rPr>
                        <a:t>1995</a:t>
                      </a:r>
                      <a:endParaRPr lang="en-CA" sz="900" b="1" i="0" u="none" strike="noStrike">
                        <a:solidFill>
                          <a:schemeClr val="tx1"/>
                        </a:solidFill>
                        <a:effectLst/>
                        <a:latin typeface="+mn-lt"/>
                      </a:endParaRPr>
                    </a:p>
                  </a:txBody>
                  <a:tcPr marL="4275" marR="4275" marT="427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hMerge="1">
                  <a:txBody>
                    <a:bodyPr/>
                    <a:lstStyle/>
                    <a:p>
                      <a:endParaRPr lang="en-CA"/>
                    </a:p>
                  </a:txBody>
                  <a:tcPr/>
                </a:tc>
                <a:tc gridSpan="3">
                  <a:txBody>
                    <a:bodyPr/>
                    <a:lstStyle/>
                    <a:p>
                      <a:pPr lvl="0" algn="l" fontAlgn="b"/>
                      <a:r>
                        <a:rPr lang="en-CA" sz="900" b="1" u="none" strike="noStrike">
                          <a:solidFill>
                            <a:schemeClr val="tx1"/>
                          </a:solidFill>
                          <a:effectLst/>
                        </a:rPr>
                        <a:t>2002</a:t>
                      </a:r>
                      <a:endParaRPr lang="en-CA" sz="900" b="1" i="0" u="none" strike="noStrike">
                        <a:solidFill>
                          <a:schemeClr val="tx1"/>
                        </a:solidFill>
                        <a:effectLst/>
                        <a:latin typeface="+mn-lt"/>
                      </a:endParaRPr>
                    </a:p>
                  </a:txBody>
                  <a:tcPr marL="4275" marR="4275" marT="427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hMerge="1">
                  <a:txBody>
                    <a:bodyPr/>
                    <a:lstStyle/>
                    <a:p>
                      <a:endParaRPr lang="en-CA"/>
                    </a:p>
                  </a:txBody>
                  <a:tcPr/>
                </a:tc>
                <a:tc gridSpan="3">
                  <a:txBody>
                    <a:bodyPr/>
                    <a:lstStyle/>
                    <a:p>
                      <a:pPr lvl="0" algn="l" fontAlgn="b"/>
                      <a:r>
                        <a:rPr lang="en-CA" sz="900" b="1" u="none" strike="noStrike">
                          <a:solidFill>
                            <a:schemeClr val="tx1"/>
                          </a:solidFill>
                          <a:effectLst/>
                        </a:rPr>
                        <a:t>2009</a:t>
                      </a:r>
                      <a:endParaRPr lang="en-CA" sz="900" b="1" i="0" u="none" strike="noStrike">
                        <a:solidFill>
                          <a:schemeClr val="tx1"/>
                        </a:solidFill>
                        <a:effectLst/>
                        <a:latin typeface="+mn-lt"/>
                      </a:endParaRPr>
                    </a:p>
                  </a:txBody>
                  <a:tcPr marL="4275" marR="4275" marT="427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hMerge="1">
                  <a:txBody>
                    <a:bodyPr/>
                    <a:lstStyle/>
                    <a:p>
                      <a:endParaRPr lang="en-CA"/>
                    </a:p>
                  </a:txBody>
                  <a:tcPr/>
                </a:tc>
                <a:tc gridSpan="3">
                  <a:txBody>
                    <a:bodyPr/>
                    <a:lstStyle/>
                    <a:p>
                      <a:pPr lvl="0" algn="l" fontAlgn="b"/>
                      <a:r>
                        <a:rPr lang="en-CA" sz="900" b="1" u="none" strike="noStrike">
                          <a:solidFill>
                            <a:schemeClr val="tx1"/>
                          </a:solidFill>
                          <a:effectLst/>
                        </a:rPr>
                        <a:t>2015</a:t>
                      </a:r>
                      <a:endParaRPr lang="en-CA" sz="900" b="1" i="0" u="none" strike="noStrike">
                        <a:solidFill>
                          <a:schemeClr val="tx1"/>
                        </a:solidFill>
                        <a:effectLst/>
                        <a:latin typeface="+mn-lt"/>
                      </a:endParaRPr>
                    </a:p>
                  </a:txBody>
                  <a:tcPr marL="4275" marR="4275" marT="427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hMerge="1">
                  <a:txBody>
                    <a:bodyPr/>
                    <a:lstStyle/>
                    <a:p>
                      <a:endParaRPr lang="en-CA"/>
                    </a:p>
                  </a:txBody>
                  <a:tcPr/>
                </a:tc>
                <a:tc gridSpan="3">
                  <a:txBody>
                    <a:bodyPr/>
                    <a:lstStyle/>
                    <a:p>
                      <a:pPr lvl="0" algn="l" fontAlgn="b"/>
                      <a:r>
                        <a:rPr lang="en-CA" sz="900" b="1" u="none" strike="noStrike">
                          <a:solidFill>
                            <a:schemeClr val="tx1"/>
                          </a:solidFill>
                          <a:effectLst/>
                        </a:rPr>
                        <a:t>% Change from 1995 to 2015</a:t>
                      </a:r>
                      <a:endParaRPr lang="en-CA" sz="900" b="1" i="0" u="none" strike="noStrike">
                        <a:solidFill>
                          <a:schemeClr val="tx1"/>
                        </a:solidFill>
                        <a:effectLst/>
                        <a:latin typeface="+mn-lt"/>
                      </a:endParaRPr>
                    </a:p>
                  </a:txBody>
                  <a:tcPr marL="4275" marR="4275" marT="427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3067658833"/>
                  </a:ext>
                </a:extLst>
              </a:tr>
              <a:tr h="411478">
                <a:tc gridSpan="2">
                  <a:txBody>
                    <a:bodyPr/>
                    <a:lstStyle/>
                    <a:p>
                      <a:pPr lvl="0" algn="l" fontAlgn="t"/>
                      <a:r>
                        <a:rPr lang="en-CA" sz="900" b="1" u="none" strike="noStrike">
                          <a:solidFill>
                            <a:schemeClr val="tx1"/>
                          </a:solidFill>
                          <a:effectLst/>
                        </a:rPr>
                        <a:t>Group</a:t>
                      </a:r>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a:txBody>
                    <a:bodyPr/>
                    <a:lstStyle/>
                    <a:p>
                      <a:pPr lvl="0" algn="l" fontAlgn="t"/>
                      <a:r>
                        <a:rPr lang="en-CA" sz="900" b="1" u="none" strike="noStrike">
                          <a:solidFill>
                            <a:schemeClr val="tx1"/>
                          </a:solidFill>
                          <a:effectLst/>
                        </a:rPr>
                        <a:t>Population</a:t>
                      </a:r>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b="1" u="none" strike="noStrike" dirty="0">
                          <a:solidFill>
                            <a:schemeClr val="tx1"/>
                          </a:solidFill>
                          <a:effectLst/>
                        </a:rPr>
                        <a:t>No. with Asthma</a:t>
                      </a:r>
                      <a:endParaRPr lang="en-CA" sz="900" b="1"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b="1" u="none" strike="noStrike">
                          <a:solidFill>
                            <a:schemeClr val="tx1"/>
                          </a:solidFill>
                          <a:effectLst/>
                        </a:rPr>
                        <a:t>Prevalence %</a:t>
                      </a:r>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b="1" u="none" strike="noStrike">
                          <a:solidFill>
                            <a:schemeClr val="tx1"/>
                          </a:solidFill>
                          <a:effectLst/>
                        </a:rPr>
                        <a:t>Population</a:t>
                      </a:r>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b="1" u="none" strike="noStrike">
                          <a:solidFill>
                            <a:schemeClr val="tx1"/>
                          </a:solidFill>
                          <a:effectLst/>
                        </a:rPr>
                        <a:t>No. with Asthma</a:t>
                      </a:r>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b="1" u="none" strike="noStrike">
                          <a:solidFill>
                            <a:schemeClr val="tx1"/>
                          </a:solidFill>
                          <a:effectLst/>
                        </a:rPr>
                        <a:t>Prevalence %</a:t>
                      </a:r>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b="1" u="none" strike="noStrike">
                          <a:solidFill>
                            <a:schemeClr val="tx1"/>
                          </a:solidFill>
                          <a:effectLst/>
                        </a:rPr>
                        <a:t>Population</a:t>
                      </a:r>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b="1" u="none" strike="noStrike">
                          <a:solidFill>
                            <a:schemeClr val="tx1"/>
                          </a:solidFill>
                          <a:effectLst/>
                        </a:rPr>
                        <a:t>No. with Asthma</a:t>
                      </a:r>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b="1" u="none" strike="noStrike">
                          <a:solidFill>
                            <a:schemeClr val="tx1"/>
                          </a:solidFill>
                          <a:effectLst/>
                        </a:rPr>
                        <a:t>Prevalence %</a:t>
                      </a:r>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b="1" u="none" strike="noStrike">
                          <a:solidFill>
                            <a:schemeClr val="tx1"/>
                          </a:solidFill>
                          <a:effectLst/>
                        </a:rPr>
                        <a:t>Population</a:t>
                      </a:r>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b="1" u="none" strike="noStrike">
                          <a:solidFill>
                            <a:schemeClr val="tx1"/>
                          </a:solidFill>
                          <a:effectLst/>
                        </a:rPr>
                        <a:t>No. with Asthma</a:t>
                      </a:r>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b="1" u="none" strike="noStrike">
                          <a:solidFill>
                            <a:schemeClr val="tx1"/>
                          </a:solidFill>
                          <a:effectLst/>
                        </a:rPr>
                        <a:t>Prevalence %</a:t>
                      </a:r>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b="1" u="none" strike="noStrike">
                          <a:solidFill>
                            <a:schemeClr val="tx1"/>
                          </a:solidFill>
                          <a:effectLst/>
                        </a:rPr>
                        <a:t>Population</a:t>
                      </a:r>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b="1" u="none" strike="noStrike">
                          <a:solidFill>
                            <a:schemeClr val="tx1"/>
                          </a:solidFill>
                          <a:effectLst/>
                        </a:rPr>
                        <a:t>No. with Asthma</a:t>
                      </a:r>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b="1" u="none" strike="noStrike" dirty="0">
                          <a:solidFill>
                            <a:schemeClr val="tx1"/>
                          </a:solidFill>
                          <a:effectLst/>
                        </a:rPr>
                        <a:t>Prevalence</a:t>
                      </a:r>
                      <a:endParaRPr lang="en-CA" sz="900" b="1"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83721770"/>
                  </a:ext>
                </a:extLst>
              </a:tr>
              <a:tr h="265746">
                <a:tc>
                  <a:txBody>
                    <a:bodyPr/>
                    <a:lstStyle/>
                    <a:p>
                      <a:pPr lvl="0" algn="l" fontAlgn="t"/>
                      <a:r>
                        <a:rPr lang="en-CA" sz="900" b="1" u="none" strike="noStrike" dirty="0">
                          <a:solidFill>
                            <a:schemeClr val="tx1"/>
                          </a:solidFill>
                          <a:effectLst/>
                        </a:rPr>
                        <a:t>Female</a:t>
                      </a:r>
                      <a:endParaRPr lang="en-CA" sz="900" b="1"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b"/>
                      <a:endParaRPr lang="en-CA" sz="900" b="0" i="0" u="none" strike="noStrike" dirty="0">
                        <a:solidFill>
                          <a:schemeClr val="tx1"/>
                        </a:solidFill>
                        <a:effectLst/>
                        <a:latin typeface="+mn-lt"/>
                      </a:endParaRPr>
                    </a:p>
                  </a:txBody>
                  <a:tcPr marL="4275" marR="4275" marT="427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 </a:t>
                      </a:r>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 </a:t>
                      </a:r>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 </a:t>
                      </a:r>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 </a:t>
                      </a:r>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 </a:t>
                      </a:r>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 </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 </a:t>
                      </a:r>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 </a:t>
                      </a:r>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 </a:t>
                      </a:r>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36271553"/>
                  </a:ext>
                </a:extLst>
              </a:tr>
              <a:tr h="189092">
                <a:tc>
                  <a:txBody>
                    <a:bodyPr/>
                    <a:lstStyle/>
                    <a:p>
                      <a:pPr lvl="0" algn="l" fontAlgn="t"/>
                      <a:endParaRPr lang="en-CA" sz="900" b="1"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dirty="0">
                          <a:solidFill>
                            <a:schemeClr val="tx1"/>
                          </a:solidFill>
                          <a:effectLst/>
                        </a:rPr>
                        <a:t>&lt;5 years</a:t>
                      </a:r>
                      <a:endParaRPr lang="en-CA" sz="900" b="0"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98838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4998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5.06%</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93573</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5708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6.10%</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115368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4936</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4.28%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134760</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4572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3.39%</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36.34%</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-8.52%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-32.91%</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07742721"/>
                  </a:ext>
                </a:extLst>
              </a:tr>
              <a:tr h="189092">
                <a:tc>
                  <a:txBody>
                    <a:bodyPr/>
                    <a:lstStyle/>
                    <a:p>
                      <a:pPr lvl="0" algn="l" fontAlgn="t"/>
                      <a:endParaRPr lang="en-CA" sz="900" b="1"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dirty="0">
                          <a:solidFill>
                            <a:schemeClr val="tx1"/>
                          </a:solidFill>
                          <a:effectLst/>
                        </a:rPr>
                        <a:t>5-9 years</a:t>
                      </a:r>
                      <a:endParaRPr lang="en-CA" sz="900" b="0"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103968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5861</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5.64%</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102001</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12567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12.32%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103392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12161</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11.76%</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127432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11682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9.17%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22.57%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99.32%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62.62%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09002229"/>
                  </a:ext>
                </a:extLst>
              </a:tr>
              <a:tr h="189092">
                <a:tc>
                  <a:txBody>
                    <a:bodyPr/>
                    <a:lstStyle/>
                    <a:p>
                      <a:pPr lvl="0" algn="l" fontAlgn="t"/>
                      <a:endParaRPr lang="en-CA" sz="900" b="1"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dirty="0">
                          <a:solidFill>
                            <a:schemeClr val="tx1"/>
                          </a:solidFill>
                          <a:effectLst/>
                        </a:rPr>
                        <a:t>10-14 years</a:t>
                      </a:r>
                      <a:endParaRPr lang="en-CA" sz="900" b="0"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101898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5179</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5.08%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110581</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13908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12.58%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109469</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16219</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14.82%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113472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15496</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13.66%</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11.36%</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199.21%</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168.69%</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9287214"/>
                  </a:ext>
                </a:extLst>
              </a:tr>
              <a:tr h="189092">
                <a:tc>
                  <a:txBody>
                    <a:bodyPr/>
                    <a:lstStyle/>
                    <a:p>
                      <a:pPr lvl="0" algn="l" fontAlgn="t"/>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dirty="0">
                          <a:solidFill>
                            <a:schemeClr val="tx1"/>
                          </a:solidFill>
                          <a:effectLst/>
                        </a:rPr>
                        <a:t>15-39 years</a:t>
                      </a:r>
                      <a:endParaRPr lang="en-CA" sz="900" b="0"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544833</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19790</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3.63%</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577762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54275</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9.39%</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674496</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81739</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12.12%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763418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101632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13.31%</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40.12%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413.55%</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266.51%</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7785542"/>
                  </a:ext>
                </a:extLst>
              </a:tr>
              <a:tr h="189092">
                <a:tc>
                  <a:txBody>
                    <a:bodyPr/>
                    <a:lstStyle/>
                    <a:p>
                      <a:pPr lvl="0" algn="l" fontAlgn="t"/>
                      <a:endParaRPr lang="en-CA" sz="900" b="1"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dirty="0">
                          <a:solidFill>
                            <a:schemeClr val="tx1"/>
                          </a:solidFill>
                          <a:effectLst/>
                        </a:rPr>
                        <a:t>40-69 years</a:t>
                      </a:r>
                      <a:endParaRPr lang="en-CA" sz="900" b="0"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404370</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13239</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3.27%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532833</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42629</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8.00%</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653163</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67920</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10.40%</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746917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94022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12.59%</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84.71%</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610.19%</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284.49%</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7249130"/>
                  </a:ext>
                </a:extLst>
              </a:tr>
              <a:tr h="189092">
                <a:tc>
                  <a:txBody>
                    <a:bodyPr/>
                    <a:lstStyle/>
                    <a:p>
                      <a:pPr lvl="0" algn="l" fontAlgn="t"/>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dirty="0">
                          <a:solidFill>
                            <a:schemeClr val="tx1"/>
                          </a:solidFill>
                          <a:effectLst/>
                        </a:rPr>
                        <a:t>≥70 years</a:t>
                      </a:r>
                      <a:endParaRPr lang="en-CA" sz="900" b="0"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104137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4277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4.11%</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128966</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12134</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9.41%</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151102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17392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11.51%</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178205</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23708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13.30%</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71.13%</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454.31%</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223.92%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51537201"/>
                  </a:ext>
                </a:extLst>
              </a:tr>
              <a:tr h="189092">
                <a:tc>
                  <a:txBody>
                    <a:bodyPr/>
                    <a:lstStyle/>
                    <a:p>
                      <a:pPr lvl="0" algn="l" fontAlgn="t"/>
                      <a:endParaRPr lang="en-CA" sz="900" b="1"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dirty="0">
                          <a:solidFill>
                            <a:schemeClr val="tx1"/>
                          </a:solidFill>
                          <a:effectLst/>
                        </a:rPr>
                        <a:t>All age</a:t>
                      </a:r>
                      <a:endParaRPr lang="en-CA" sz="900" b="0"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1358044</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53344</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3.85%</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1545716</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141221</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9.09%</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1806990</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200367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11.14%</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2064204</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251112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12.23%</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52.00%</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370.74%</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217.61%</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36825641"/>
                  </a:ext>
                </a:extLst>
              </a:tr>
              <a:tr h="189092">
                <a:tc>
                  <a:txBody>
                    <a:bodyPr/>
                    <a:lstStyle/>
                    <a:p>
                      <a:pPr lvl="0" algn="l" fontAlgn="t"/>
                      <a:r>
                        <a:rPr lang="en-CA" sz="900" b="1" u="none" strike="noStrike">
                          <a:solidFill>
                            <a:schemeClr val="tx1"/>
                          </a:solidFill>
                          <a:effectLst/>
                        </a:rPr>
                        <a:t>Male</a:t>
                      </a:r>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endParaRPr lang="en-CA" sz="900" b="0"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 </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 </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 </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 </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 </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 </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 </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 </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 </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2429763"/>
                  </a:ext>
                </a:extLst>
              </a:tr>
              <a:tr h="189092">
                <a:tc>
                  <a:txBody>
                    <a:bodyPr/>
                    <a:lstStyle/>
                    <a:p>
                      <a:pPr lvl="0" algn="l" fontAlgn="t"/>
                      <a:endParaRPr lang="en-CA" sz="900" b="1"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dirty="0">
                          <a:solidFill>
                            <a:schemeClr val="tx1"/>
                          </a:solidFill>
                          <a:effectLst/>
                        </a:rPr>
                        <a:t>&lt;5 years</a:t>
                      </a:r>
                      <a:endParaRPr lang="en-CA" sz="900" b="0"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104238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9098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8.73%</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98168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10464</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10.66%</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121198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8966</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7.40%</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141497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8338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5.89%</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35.74%</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-8.35%</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-32.49%</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46748218"/>
                  </a:ext>
                </a:extLst>
              </a:tr>
              <a:tr h="189092">
                <a:tc>
                  <a:txBody>
                    <a:bodyPr/>
                    <a:lstStyle/>
                    <a:p>
                      <a:pPr lvl="0" algn="l" fontAlgn="t"/>
                      <a:endParaRPr lang="en-CA" sz="900" b="1"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dirty="0">
                          <a:solidFill>
                            <a:schemeClr val="tx1"/>
                          </a:solidFill>
                          <a:effectLst/>
                        </a:rPr>
                        <a:t>5-9 years</a:t>
                      </a:r>
                      <a:endParaRPr lang="en-CA" sz="900" b="0"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109409</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9238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8.44%</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108176</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20381</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18.84%</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109855</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20054</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18.26%</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134118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19915</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14.85%</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22.58%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115.58%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75.86%</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69001088"/>
                  </a:ext>
                </a:extLst>
              </a:tr>
              <a:tr h="189092">
                <a:tc>
                  <a:txBody>
                    <a:bodyPr/>
                    <a:lstStyle/>
                    <a:p>
                      <a:pPr lvl="0" algn="l" fontAlgn="t"/>
                      <a:endParaRPr lang="en-CA" sz="900" b="1"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dirty="0">
                          <a:solidFill>
                            <a:schemeClr val="tx1"/>
                          </a:solidFill>
                          <a:effectLst/>
                        </a:rPr>
                        <a:t>10-14 years</a:t>
                      </a:r>
                      <a:endParaRPr lang="en-CA" sz="900" b="0"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107486</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7059</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6.57%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116985</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19886</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17.00%</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116012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24915</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21.48%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119593</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24032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20.10%</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11.26%</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240.45%</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205.98%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83636433"/>
                  </a:ext>
                </a:extLst>
              </a:tr>
              <a:tr h="189092">
                <a:tc>
                  <a:txBody>
                    <a:bodyPr/>
                    <a:lstStyle/>
                    <a:p>
                      <a:pPr lvl="0" algn="l" fontAlgn="t"/>
                      <a:endParaRPr lang="en-CA" sz="900" b="1"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dirty="0">
                          <a:solidFill>
                            <a:schemeClr val="tx1"/>
                          </a:solidFill>
                          <a:effectLst/>
                        </a:rPr>
                        <a:t>15-39 years</a:t>
                      </a:r>
                      <a:endParaRPr lang="en-CA" sz="900" b="0"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566545</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13700</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2.42%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618231</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45534</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7.37%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725487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80890</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11.15%</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808786</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107099</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13.24%</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42.76%</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681.75%</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447.60%</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86551974"/>
                  </a:ext>
                </a:extLst>
              </a:tr>
              <a:tr h="189092">
                <a:tc>
                  <a:txBody>
                    <a:bodyPr/>
                    <a:lstStyle/>
                    <a:p>
                      <a:pPr lvl="0" algn="l" fontAlgn="t"/>
                      <a:endParaRPr lang="en-CA" sz="900" b="1"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dirty="0">
                          <a:solidFill>
                            <a:schemeClr val="tx1"/>
                          </a:solidFill>
                          <a:effectLst/>
                        </a:rPr>
                        <a:t>40-69 years</a:t>
                      </a:r>
                      <a:endParaRPr lang="en-CA" sz="900" b="0"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415249</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8984</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2.16%</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545487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27218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4.99%</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684757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44822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6.55%</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788243</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63619</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8.07%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89.82%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608.14%</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273.05%</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9709881"/>
                  </a:ext>
                </a:extLst>
              </a:tr>
              <a:tr h="189092">
                <a:tc>
                  <a:txBody>
                    <a:bodyPr/>
                    <a:lstStyle/>
                    <a:p>
                      <a:pPr lvl="0" algn="l" fontAlgn="t"/>
                      <a:endParaRPr lang="en-CA" sz="900" b="1"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dirty="0">
                          <a:solidFill>
                            <a:schemeClr val="tx1"/>
                          </a:solidFill>
                          <a:effectLst/>
                        </a:rPr>
                        <a:t>≥70 years</a:t>
                      </a:r>
                      <a:endParaRPr lang="en-CA" sz="900" b="0"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73565</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3404</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4.63%</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95520</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8780</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9.19%</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114815</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11658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10.15%</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140042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14970</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10.69%</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90.37%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339.78%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131.02%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69285910"/>
                  </a:ext>
                </a:extLst>
              </a:tr>
              <a:tr h="189092">
                <a:tc>
                  <a:txBody>
                    <a:bodyPr/>
                    <a:lstStyle/>
                    <a:p>
                      <a:pPr lvl="0" algn="l" fontAlgn="t"/>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dirty="0">
                          <a:solidFill>
                            <a:schemeClr val="tx1"/>
                          </a:solidFill>
                          <a:effectLst/>
                        </a:rPr>
                        <a:t>All age</a:t>
                      </a:r>
                      <a:endParaRPr lang="en-CA" sz="900" b="0"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1376492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51483</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3.52%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1582567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132263</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8.22%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1872124</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191305</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10.37%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2132279</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237973</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11.35%</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54.91%</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362.24%</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222.13%</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25686329"/>
                  </a:ext>
                </a:extLst>
              </a:tr>
              <a:tr h="231457">
                <a:tc>
                  <a:txBody>
                    <a:bodyPr/>
                    <a:lstStyle/>
                    <a:p>
                      <a:pPr lvl="0" algn="l" fontAlgn="t"/>
                      <a:r>
                        <a:rPr lang="en-CA" sz="900" b="1" u="none" strike="noStrike">
                          <a:solidFill>
                            <a:schemeClr val="tx1"/>
                          </a:solidFill>
                          <a:effectLst/>
                        </a:rPr>
                        <a:t>Overall</a:t>
                      </a:r>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endParaRPr lang="en-CA" sz="900" b="0"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 </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 </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 </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 </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 </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 </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 </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 </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 </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0169118"/>
                  </a:ext>
                </a:extLst>
              </a:tr>
              <a:tr h="189092">
                <a:tc>
                  <a:txBody>
                    <a:bodyPr/>
                    <a:lstStyle/>
                    <a:p>
                      <a:pPr lvl="0" algn="l" fontAlgn="b"/>
                      <a:endParaRPr lang="en-CA" sz="900" b="1" i="0" u="none" strike="noStrike">
                        <a:solidFill>
                          <a:schemeClr val="tx1"/>
                        </a:solidFill>
                        <a:effectLst/>
                        <a:latin typeface="+mn-lt"/>
                      </a:endParaRPr>
                    </a:p>
                  </a:txBody>
                  <a:tcPr marL="4275" marR="4275" marT="427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dirty="0">
                          <a:solidFill>
                            <a:schemeClr val="tx1"/>
                          </a:solidFill>
                          <a:effectLst/>
                        </a:rPr>
                        <a:t>&lt;5 years</a:t>
                      </a:r>
                      <a:endParaRPr lang="en-CA" sz="900" b="0"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203076</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14096</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6.94%</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191741</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16172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8.43%</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236566</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13902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5.88%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276257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12910</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4.67%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36.04%</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-8.41%</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-32.68%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1628457"/>
                  </a:ext>
                </a:extLst>
              </a:tr>
              <a:tr h="189092">
                <a:tc>
                  <a:txBody>
                    <a:bodyPr/>
                    <a:lstStyle/>
                    <a:p>
                      <a:pPr lvl="0" algn="l" fontAlgn="t"/>
                      <a:endParaRPr lang="en-CA" sz="900" b="1"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dirty="0">
                          <a:solidFill>
                            <a:schemeClr val="tx1"/>
                          </a:solidFill>
                          <a:effectLst/>
                        </a:rPr>
                        <a:t>5-9 years</a:t>
                      </a:r>
                      <a:endParaRPr lang="en-CA" sz="900" b="0"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213377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15099</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7.08%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210177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32948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15.68%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213247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32215</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15.11%</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261550</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31597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12.08%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22.58%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109.27%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70.72%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45672343"/>
                  </a:ext>
                </a:extLst>
              </a:tr>
              <a:tr h="189092">
                <a:tc>
                  <a:txBody>
                    <a:bodyPr/>
                    <a:lstStyle/>
                    <a:p>
                      <a:pPr lvl="0" algn="l" fontAlgn="t"/>
                      <a:endParaRPr lang="en-CA" sz="900" b="1"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dirty="0">
                          <a:solidFill>
                            <a:schemeClr val="tx1"/>
                          </a:solidFill>
                          <a:effectLst/>
                        </a:rPr>
                        <a:t>10-14 years</a:t>
                      </a:r>
                      <a:endParaRPr lang="en-CA" sz="900" b="0"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209384</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12238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5.84%</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227566</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33794</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14.85%</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225481</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41134</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18.24%</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233065</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39528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16.96%</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11.31%</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222.99%</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190.18%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40037046"/>
                  </a:ext>
                </a:extLst>
              </a:tr>
              <a:tr h="189092">
                <a:tc>
                  <a:txBody>
                    <a:bodyPr/>
                    <a:lstStyle/>
                    <a:p>
                      <a:pPr lvl="0" algn="l" fontAlgn="t"/>
                      <a:endParaRPr lang="en-CA" sz="900" b="1"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dirty="0">
                          <a:solidFill>
                            <a:schemeClr val="tx1"/>
                          </a:solidFill>
                          <a:effectLst/>
                        </a:rPr>
                        <a:t>15-39 years</a:t>
                      </a:r>
                      <a:endParaRPr lang="en-CA" sz="900" b="0"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1111378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33490</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3.01%</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1195993</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99809</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8.35%</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1399983</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162629</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11.62%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1572204</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208731</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13.28%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41.46%</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523.26%</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340.58%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57941164"/>
                  </a:ext>
                </a:extLst>
              </a:tr>
              <a:tr h="189092">
                <a:tc>
                  <a:txBody>
                    <a:bodyPr/>
                    <a:lstStyle/>
                    <a:p>
                      <a:pPr lvl="0" algn="l" fontAlgn="t"/>
                      <a:endParaRPr lang="en-CA" sz="900" b="1"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dirty="0">
                          <a:solidFill>
                            <a:schemeClr val="tx1"/>
                          </a:solidFill>
                          <a:effectLst/>
                        </a:rPr>
                        <a:t>40-69 years</a:t>
                      </a:r>
                      <a:endParaRPr lang="en-CA" sz="900" b="0"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819619</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22223</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2.71%</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1078320</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69847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6.48%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1337920</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112742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8.43%</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1535160</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157641</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10.27%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87.30%</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609.36%</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278.73%</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21148520"/>
                  </a:ext>
                </a:extLst>
              </a:tr>
              <a:tr h="189092">
                <a:tc>
                  <a:txBody>
                    <a:bodyPr/>
                    <a:lstStyle/>
                    <a:p>
                      <a:pPr lvl="0" algn="l" fontAlgn="t"/>
                      <a:endParaRPr lang="en-CA" sz="900" b="1"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dirty="0">
                          <a:solidFill>
                            <a:schemeClr val="tx1"/>
                          </a:solidFill>
                          <a:effectLst/>
                        </a:rPr>
                        <a:t>≥70 years</a:t>
                      </a:r>
                      <a:endParaRPr lang="en-CA" sz="900" b="0"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177702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7681</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4.32%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224486</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20914</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9.32%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265917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29050</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10.92%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318247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38678</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12.15%</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79.09%</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403.55%</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181.17%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3414550"/>
                  </a:ext>
                </a:extLst>
              </a:tr>
              <a:tr h="189092">
                <a:tc>
                  <a:txBody>
                    <a:bodyPr/>
                    <a:lstStyle/>
                    <a:p>
                      <a:pPr lvl="0" algn="l" fontAlgn="t"/>
                      <a:endParaRPr lang="en-CA" sz="900" b="1"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dirty="0">
                          <a:solidFill>
                            <a:schemeClr val="tx1"/>
                          </a:solidFill>
                          <a:effectLst/>
                        </a:rPr>
                        <a:t>All age</a:t>
                      </a:r>
                      <a:endParaRPr lang="en-CA" sz="900" b="0"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dirty="0">
                          <a:solidFill>
                            <a:schemeClr val="tx1"/>
                          </a:solidFill>
                          <a:effectLst/>
                        </a:rPr>
                        <a:t>2734536</a:t>
                      </a:r>
                      <a:endParaRPr lang="en-CA" sz="900" b="0"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104827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3.69%</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3128283</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273484</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8.65%</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3679114</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391672</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dirty="0">
                          <a:solidFill>
                            <a:schemeClr val="tx1"/>
                          </a:solidFill>
                          <a:effectLst/>
                        </a:rPr>
                        <a:t>10.74%</a:t>
                      </a:r>
                      <a:endParaRPr lang="en-CA" sz="900" b="0"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4196483</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489085</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11.77%</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53.46%</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a:solidFill>
                            <a:schemeClr val="tx1"/>
                          </a:solidFill>
                          <a:effectLst/>
                        </a:rPr>
                        <a:t>366.56%</a:t>
                      </a:r>
                      <a:endParaRPr lang="en-CA" sz="900" b="0" i="0" u="none" strike="noStrike">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fontAlgn="t"/>
                      <a:r>
                        <a:rPr lang="en-CA" sz="900" u="none" strike="noStrike" dirty="0">
                          <a:solidFill>
                            <a:schemeClr val="tx1"/>
                          </a:solidFill>
                          <a:effectLst/>
                        </a:rPr>
                        <a:t>219.17%</a:t>
                      </a:r>
                      <a:endParaRPr lang="en-CA" sz="900" b="0" i="0" u="none" strike="noStrike" dirty="0">
                        <a:solidFill>
                          <a:schemeClr val="tx1"/>
                        </a:solidFill>
                        <a:effectLst/>
                        <a:latin typeface="+mn-lt"/>
                      </a:endParaRPr>
                    </a:p>
                  </a:txBody>
                  <a:tcPr marL="4275" marR="4275" marT="42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60737174"/>
                  </a:ext>
                </a:extLst>
              </a:tr>
            </a:tbl>
          </a:graphicData>
        </a:graphic>
      </p:graphicFrame>
    </p:spTree>
    <p:extLst>
      <p:ext uri="{BB962C8B-B14F-4D97-AF65-F5344CB8AC3E}">
        <p14:creationId xmlns:p14="http://schemas.microsoft.com/office/powerpoint/2010/main" val="946899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90BAFBCA-68A0-47E3-940E-BB37DFE823F8}"/>
              </a:ext>
            </a:extLst>
          </p:cNvPr>
          <p:cNvGraphicFramePr>
            <a:graphicFrameLocks noGrp="1"/>
          </p:cNvGraphicFramePr>
          <p:nvPr>
            <p:extLst>
              <p:ext uri="{D42A27DB-BD31-4B8C-83A1-F6EECF244321}">
                <p14:modId xmlns:p14="http://schemas.microsoft.com/office/powerpoint/2010/main" val="788132413"/>
              </p:ext>
            </p:extLst>
          </p:nvPr>
        </p:nvGraphicFramePr>
        <p:xfrm>
          <a:off x="3876955" y="295275"/>
          <a:ext cx="3209645" cy="4953000"/>
        </p:xfrm>
        <a:graphic>
          <a:graphicData uri="http://schemas.openxmlformats.org/drawingml/2006/table">
            <a:tbl>
              <a:tblPr firstRow="1" firstCol="1" bandRow="1">
                <a:tableStyleId>{5940675A-B579-460E-94D1-54222C63F5DA}</a:tableStyleId>
              </a:tblPr>
              <a:tblGrid>
                <a:gridCol w="641929">
                  <a:extLst>
                    <a:ext uri="{9D8B030D-6E8A-4147-A177-3AD203B41FA5}">
                      <a16:colId xmlns:a16="http://schemas.microsoft.com/office/drawing/2014/main" val="2310079345"/>
                    </a:ext>
                  </a:extLst>
                </a:gridCol>
                <a:gridCol w="701440">
                  <a:extLst>
                    <a:ext uri="{9D8B030D-6E8A-4147-A177-3AD203B41FA5}">
                      <a16:colId xmlns:a16="http://schemas.microsoft.com/office/drawing/2014/main" val="1232707565"/>
                    </a:ext>
                  </a:extLst>
                </a:gridCol>
                <a:gridCol w="582418">
                  <a:extLst>
                    <a:ext uri="{9D8B030D-6E8A-4147-A177-3AD203B41FA5}">
                      <a16:colId xmlns:a16="http://schemas.microsoft.com/office/drawing/2014/main" val="4169491314"/>
                    </a:ext>
                  </a:extLst>
                </a:gridCol>
                <a:gridCol w="641929">
                  <a:extLst>
                    <a:ext uri="{9D8B030D-6E8A-4147-A177-3AD203B41FA5}">
                      <a16:colId xmlns:a16="http://schemas.microsoft.com/office/drawing/2014/main" val="1227647912"/>
                    </a:ext>
                  </a:extLst>
                </a:gridCol>
                <a:gridCol w="641929">
                  <a:extLst>
                    <a:ext uri="{9D8B030D-6E8A-4147-A177-3AD203B41FA5}">
                      <a16:colId xmlns:a16="http://schemas.microsoft.com/office/drawing/2014/main" val="2303950590"/>
                    </a:ext>
                  </a:extLst>
                </a:gridCol>
              </a:tblGrid>
              <a:tr h="520528">
                <a:tc>
                  <a:txBody>
                    <a:bodyPr/>
                    <a:lstStyle/>
                    <a:p>
                      <a:pPr>
                        <a:lnSpc>
                          <a:spcPct val="107000"/>
                        </a:lnSpc>
                      </a:pPr>
                      <a:endParaRPr lang="en-CA" sz="800" dirty="0">
                        <a:solidFill>
                          <a:schemeClr val="tx1"/>
                        </a:solidFill>
                        <a:effectLst/>
                        <a:latin typeface="+mn-lt"/>
                        <a:cs typeface="Times New Roman" panose="02020603050405020304" pitchFamily="18" charset="0"/>
                      </a:endParaRPr>
                    </a:p>
                  </a:txBody>
                  <a:tcPr marL="62995" marR="62995" marT="0" marB="0" anchor="b"/>
                </a:tc>
                <a:tc gridSpan="2">
                  <a:txBody>
                    <a:bodyPr/>
                    <a:lstStyle/>
                    <a:p>
                      <a:pPr>
                        <a:lnSpc>
                          <a:spcPct val="115000"/>
                        </a:lnSpc>
                        <a:spcAft>
                          <a:spcPts val="0"/>
                        </a:spcAft>
                      </a:pPr>
                      <a:r>
                        <a:rPr lang="en-CA" sz="800" b="1">
                          <a:solidFill>
                            <a:schemeClr val="tx1"/>
                          </a:solidFill>
                          <a:effectLst/>
                          <a:latin typeface="+mn-lt"/>
                        </a:rPr>
                        <a:t>% change in the total population from the previous year</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b"/>
                </a:tc>
                <a:tc hMerge="1">
                  <a:txBody>
                    <a:bodyPr/>
                    <a:lstStyle/>
                    <a:p>
                      <a:endParaRPr lang="en-CA"/>
                    </a:p>
                  </a:txBody>
                  <a:tcPr/>
                </a:tc>
                <a:tc gridSpan="2">
                  <a:txBody>
                    <a:bodyPr/>
                    <a:lstStyle/>
                    <a:p>
                      <a:pPr>
                        <a:lnSpc>
                          <a:spcPct val="115000"/>
                        </a:lnSpc>
                        <a:spcAft>
                          <a:spcPts val="0"/>
                        </a:spcAft>
                      </a:pPr>
                      <a:r>
                        <a:rPr lang="en-CA" sz="800" b="1" dirty="0">
                          <a:solidFill>
                            <a:schemeClr val="tx1"/>
                          </a:solidFill>
                          <a:effectLst/>
                          <a:latin typeface="+mn-lt"/>
                        </a:rPr>
                        <a:t>% change in standardized incidence from the previous year</a:t>
                      </a:r>
                      <a:endParaRPr lang="en-CA" sz="800" dirty="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b"/>
                </a:tc>
                <a:tc hMerge="1">
                  <a:txBody>
                    <a:bodyPr/>
                    <a:lstStyle/>
                    <a:p>
                      <a:endParaRPr lang="en-CA"/>
                    </a:p>
                  </a:txBody>
                  <a:tcPr/>
                </a:tc>
                <a:extLst>
                  <a:ext uri="{0D108BD9-81ED-4DB2-BD59-A6C34878D82A}">
                    <a16:rowId xmlns:a16="http://schemas.microsoft.com/office/drawing/2014/main" val="4201927369"/>
                  </a:ext>
                </a:extLst>
              </a:tr>
              <a:tr h="201476">
                <a:tc>
                  <a:txBody>
                    <a:bodyPr/>
                    <a:lstStyle/>
                    <a:p>
                      <a:pPr>
                        <a:lnSpc>
                          <a:spcPct val="115000"/>
                        </a:lnSpc>
                        <a:spcAft>
                          <a:spcPts val="0"/>
                        </a:spcAft>
                      </a:pPr>
                      <a:r>
                        <a:rPr lang="en-CA" sz="800" b="1">
                          <a:solidFill>
                            <a:schemeClr val="tx1"/>
                          </a:solidFill>
                          <a:effectLst/>
                          <a:latin typeface="+mn-lt"/>
                        </a:rPr>
                        <a:t>Year</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b"/>
                </a:tc>
                <a:tc>
                  <a:txBody>
                    <a:bodyPr/>
                    <a:lstStyle/>
                    <a:p>
                      <a:pPr>
                        <a:lnSpc>
                          <a:spcPct val="115000"/>
                        </a:lnSpc>
                        <a:spcAft>
                          <a:spcPts val="0"/>
                        </a:spcAft>
                      </a:pPr>
                      <a:r>
                        <a:rPr lang="en-CA" sz="800" b="1">
                          <a:solidFill>
                            <a:schemeClr val="tx1"/>
                          </a:solidFill>
                          <a:effectLst/>
                          <a:latin typeface="+mn-lt"/>
                        </a:rPr>
                        <a:t>Female</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b"/>
                </a:tc>
                <a:tc>
                  <a:txBody>
                    <a:bodyPr/>
                    <a:lstStyle/>
                    <a:p>
                      <a:pPr>
                        <a:lnSpc>
                          <a:spcPct val="115000"/>
                        </a:lnSpc>
                        <a:spcAft>
                          <a:spcPts val="0"/>
                        </a:spcAft>
                      </a:pPr>
                      <a:r>
                        <a:rPr lang="en-CA" sz="800" b="1">
                          <a:solidFill>
                            <a:schemeClr val="tx1"/>
                          </a:solidFill>
                          <a:effectLst/>
                          <a:latin typeface="+mn-lt"/>
                        </a:rPr>
                        <a:t>Male</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b"/>
                </a:tc>
                <a:tc>
                  <a:txBody>
                    <a:bodyPr/>
                    <a:lstStyle/>
                    <a:p>
                      <a:pPr>
                        <a:lnSpc>
                          <a:spcPct val="115000"/>
                        </a:lnSpc>
                        <a:spcAft>
                          <a:spcPts val="0"/>
                        </a:spcAft>
                      </a:pPr>
                      <a:r>
                        <a:rPr lang="en-CA" sz="800" b="1">
                          <a:solidFill>
                            <a:schemeClr val="tx1"/>
                          </a:solidFill>
                          <a:effectLst/>
                          <a:latin typeface="+mn-lt"/>
                        </a:rPr>
                        <a:t>Female</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b"/>
                </a:tc>
                <a:tc>
                  <a:txBody>
                    <a:bodyPr/>
                    <a:lstStyle/>
                    <a:p>
                      <a:pPr>
                        <a:lnSpc>
                          <a:spcPct val="115000"/>
                        </a:lnSpc>
                        <a:spcAft>
                          <a:spcPts val="0"/>
                        </a:spcAft>
                      </a:pPr>
                      <a:r>
                        <a:rPr lang="en-CA" sz="800" b="1">
                          <a:solidFill>
                            <a:schemeClr val="tx1"/>
                          </a:solidFill>
                          <a:effectLst/>
                          <a:latin typeface="+mn-lt"/>
                        </a:rPr>
                        <a:t>Male</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b"/>
                </a:tc>
                <a:extLst>
                  <a:ext uri="{0D108BD9-81ED-4DB2-BD59-A6C34878D82A}">
                    <a16:rowId xmlns:a16="http://schemas.microsoft.com/office/drawing/2014/main" val="3663387020"/>
                  </a:ext>
                </a:extLst>
              </a:tr>
              <a:tr h="201476">
                <a:tc>
                  <a:txBody>
                    <a:bodyPr/>
                    <a:lstStyle/>
                    <a:p>
                      <a:pPr>
                        <a:lnSpc>
                          <a:spcPct val="115000"/>
                        </a:lnSpc>
                        <a:spcAft>
                          <a:spcPts val="0"/>
                        </a:spcAft>
                      </a:pPr>
                      <a:r>
                        <a:rPr lang="en-CA" sz="800" b="1">
                          <a:solidFill>
                            <a:schemeClr val="tx1"/>
                          </a:solidFill>
                          <a:effectLst/>
                          <a:latin typeface="+mn-lt"/>
                        </a:rPr>
                        <a:t>1995</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tc>
                <a:tc gridSpan="4">
                  <a:txBody>
                    <a:bodyPr/>
                    <a:lstStyle/>
                    <a:p>
                      <a:pPr>
                        <a:lnSpc>
                          <a:spcPct val="107000"/>
                        </a:lnSpc>
                      </a:pPr>
                      <a:endParaRPr lang="en-CA" sz="800" dirty="0">
                        <a:solidFill>
                          <a:schemeClr val="tx1"/>
                        </a:solidFill>
                        <a:effectLst/>
                        <a:latin typeface="+mn-lt"/>
                        <a:cs typeface="Times New Roman" panose="02020603050405020304" pitchFamily="18" charset="0"/>
                      </a:endParaRPr>
                    </a:p>
                  </a:txBody>
                  <a:tcPr marL="62995" marR="62995" marT="0" marB="0" anchor="ctr"/>
                </a:tc>
                <a:tc hMerge="1">
                  <a:txBody>
                    <a:bodyPr/>
                    <a:lstStyle/>
                    <a:p>
                      <a:pPr>
                        <a:lnSpc>
                          <a:spcPct val="107000"/>
                        </a:lnSpc>
                      </a:pPr>
                      <a:endParaRPr lang="en-CA" sz="800" dirty="0">
                        <a:solidFill>
                          <a:schemeClr val="tx1"/>
                        </a:solidFill>
                        <a:effectLst/>
                        <a:latin typeface="+mn-lt"/>
                        <a:cs typeface="Times New Roman" panose="02020603050405020304" pitchFamily="18" charset="0"/>
                      </a:endParaRPr>
                    </a:p>
                  </a:txBody>
                  <a:tcPr marL="62995" marR="62995" marT="0" marB="0" anchor="ctr"/>
                </a:tc>
                <a:tc hMerge="1">
                  <a:txBody>
                    <a:bodyPr/>
                    <a:lstStyle/>
                    <a:p>
                      <a:pPr>
                        <a:lnSpc>
                          <a:spcPct val="107000"/>
                        </a:lnSpc>
                      </a:pPr>
                      <a:endParaRPr lang="en-CA" sz="800" dirty="0">
                        <a:solidFill>
                          <a:schemeClr val="tx1"/>
                        </a:solidFill>
                        <a:effectLst/>
                        <a:latin typeface="+mn-lt"/>
                        <a:cs typeface="Times New Roman" panose="02020603050405020304" pitchFamily="18" charset="0"/>
                      </a:endParaRPr>
                    </a:p>
                  </a:txBody>
                  <a:tcPr marL="62995" marR="62995" marT="0" marB="0" anchor="ctr"/>
                </a:tc>
                <a:tc hMerge="1">
                  <a:txBody>
                    <a:bodyPr/>
                    <a:lstStyle/>
                    <a:p>
                      <a:pPr>
                        <a:lnSpc>
                          <a:spcPct val="107000"/>
                        </a:lnSpc>
                      </a:pPr>
                      <a:endParaRPr lang="en-CA" sz="800" dirty="0">
                        <a:solidFill>
                          <a:schemeClr val="tx1"/>
                        </a:solidFill>
                        <a:effectLst/>
                        <a:latin typeface="+mn-lt"/>
                        <a:cs typeface="Times New Roman" panose="02020603050405020304" pitchFamily="18" charset="0"/>
                      </a:endParaRPr>
                    </a:p>
                  </a:txBody>
                  <a:tcPr marL="62995" marR="62995" marT="0" marB="0" anchor="ctr"/>
                </a:tc>
                <a:extLst>
                  <a:ext uri="{0D108BD9-81ED-4DB2-BD59-A6C34878D82A}">
                    <a16:rowId xmlns:a16="http://schemas.microsoft.com/office/drawing/2014/main" val="344530022"/>
                  </a:ext>
                </a:extLst>
              </a:tr>
              <a:tr h="201476">
                <a:tc>
                  <a:txBody>
                    <a:bodyPr/>
                    <a:lstStyle/>
                    <a:p>
                      <a:pPr>
                        <a:lnSpc>
                          <a:spcPct val="115000"/>
                        </a:lnSpc>
                        <a:spcAft>
                          <a:spcPts val="0"/>
                        </a:spcAft>
                      </a:pPr>
                      <a:r>
                        <a:rPr lang="en-CA" sz="800" b="1">
                          <a:solidFill>
                            <a:schemeClr val="tx1"/>
                          </a:solidFill>
                          <a:effectLst/>
                          <a:latin typeface="+mn-lt"/>
                        </a:rPr>
                        <a:t>1996</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tc>
                <a:tc>
                  <a:txBody>
                    <a:bodyPr/>
                    <a:lstStyle/>
                    <a:p>
                      <a:pPr>
                        <a:lnSpc>
                          <a:spcPct val="115000"/>
                        </a:lnSpc>
                        <a:spcAft>
                          <a:spcPts val="0"/>
                        </a:spcAft>
                      </a:pPr>
                      <a:r>
                        <a:rPr lang="en-CA" sz="800">
                          <a:solidFill>
                            <a:schemeClr val="tx1"/>
                          </a:solidFill>
                          <a:effectLst/>
                          <a:latin typeface="+mn-lt"/>
                        </a:rPr>
                        <a:t>1.48%</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1.49%</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-21.36%</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-23.58%</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extLst>
                  <a:ext uri="{0D108BD9-81ED-4DB2-BD59-A6C34878D82A}">
                    <a16:rowId xmlns:a16="http://schemas.microsoft.com/office/drawing/2014/main" val="71018928"/>
                  </a:ext>
                </a:extLst>
              </a:tr>
              <a:tr h="201476">
                <a:tc>
                  <a:txBody>
                    <a:bodyPr/>
                    <a:lstStyle/>
                    <a:p>
                      <a:pPr>
                        <a:lnSpc>
                          <a:spcPct val="115000"/>
                        </a:lnSpc>
                        <a:spcAft>
                          <a:spcPts val="0"/>
                        </a:spcAft>
                      </a:pPr>
                      <a:r>
                        <a:rPr lang="en-CA" sz="800" b="1">
                          <a:solidFill>
                            <a:schemeClr val="tx1"/>
                          </a:solidFill>
                          <a:effectLst/>
                          <a:latin typeface="+mn-lt"/>
                        </a:rPr>
                        <a:t>1997</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tc>
                <a:tc>
                  <a:txBody>
                    <a:bodyPr/>
                    <a:lstStyle/>
                    <a:p>
                      <a:pPr>
                        <a:lnSpc>
                          <a:spcPct val="115000"/>
                        </a:lnSpc>
                        <a:spcAft>
                          <a:spcPts val="0"/>
                        </a:spcAft>
                      </a:pPr>
                      <a:r>
                        <a:rPr lang="en-CA" sz="800">
                          <a:solidFill>
                            <a:schemeClr val="tx1"/>
                          </a:solidFill>
                          <a:effectLst/>
                          <a:latin typeface="+mn-lt"/>
                        </a:rPr>
                        <a:t>1.88%</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2.06%</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-8.63%</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-10.10%</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extLst>
                  <a:ext uri="{0D108BD9-81ED-4DB2-BD59-A6C34878D82A}">
                    <a16:rowId xmlns:a16="http://schemas.microsoft.com/office/drawing/2014/main" val="3751448985"/>
                  </a:ext>
                </a:extLst>
              </a:tr>
              <a:tr h="201476">
                <a:tc>
                  <a:txBody>
                    <a:bodyPr/>
                    <a:lstStyle/>
                    <a:p>
                      <a:pPr>
                        <a:lnSpc>
                          <a:spcPct val="115000"/>
                        </a:lnSpc>
                        <a:spcAft>
                          <a:spcPts val="0"/>
                        </a:spcAft>
                      </a:pPr>
                      <a:r>
                        <a:rPr lang="en-CA" sz="800" b="1">
                          <a:solidFill>
                            <a:schemeClr val="tx1"/>
                          </a:solidFill>
                          <a:effectLst/>
                          <a:latin typeface="+mn-lt"/>
                        </a:rPr>
                        <a:t>1998</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tc>
                <a:tc>
                  <a:txBody>
                    <a:bodyPr/>
                    <a:lstStyle/>
                    <a:p>
                      <a:pPr>
                        <a:lnSpc>
                          <a:spcPct val="115000"/>
                        </a:lnSpc>
                        <a:spcAft>
                          <a:spcPts val="0"/>
                        </a:spcAft>
                      </a:pPr>
                      <a:r>
                        <a:rPr lang="en-CA" sz="800">
                          <a:solidFill>
                            <a:schemeClr val="tx1"/>
                          </a:solidFill>
                          <a:effectLst/>
                          <a:latin typeface="+mn-lt"/>
                        </a:rPr>
                        <a:t>2.29%</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2.60%</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-3.55%</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-2.93%</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extLst>
                  <a:ext uri="{0D108BD9-81ED-4DB2-BD59-A6C34878D82A}">
                    <a16:rowId xmlns:a16="http://schemas.microsoft.com/office/drawing/2014/main" val="60489458"/>
                  </a:ext>
                </a:extLst>
              </a:tr>
              <a:tr h="201476">
                <a:tc>
                  <a:txBody>
                    <a:bodyPr/>
                    <a:lstStyle/>
                    <a:p>
                      <a:pPr>
                        <a:lnSpc>
                          <a:spcPct val="115000"/>
                        </a:lnSpc>
                        <a:spcAft>
                          <a:spcPts val="0"/>
                        </a:spcAft>
                      </a:pPr>
                      <a:r>
                        <a:rPr lang="en-CA" sz="800" b="1">
                          <a:solidFill>
                            <a:schemeClr val="tx1"/>
                          </a:solidFill>
                          <a:effectLst/>
                          <a:latin typeface="+mn-lt"/>
                        </a:rPr>
                        <a:t>1999</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tc>
                <a:tc>
                  <a:txBody>
                    <a:bodyPr/>
                    <a:lstStyle/>
                    <a:p>
                      <a:pPr>
                        <a:lnSpc>
                          <a:spcPct val="115000"/>
                        </a:lnSpc>
                        <a:spcAft>
                          <a:spcPts val="0"/>
                        </a:spcAft>
                      </a:pPr>
                      <a:r>
                        <a:rPr lang="en-CA" sz="800">
                          <a:solidFill>
                            <a:schemeClr val="tx1"/>
                          </a:solidFill>
                          <a:effectLst/>
                          <a:latin typeface="+mn-lt"/>
                        </a:rPr>
                        <a:t>1.75%</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1.94%</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-6.64%</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-6.71%</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extLst>
                  <a:ext uri="{0D108BD9-81ED-4DB2-BD59-A6C34878D82A}">
                    <a16:rowId xmlns:a16="http://schemas.microsoft.com/office/drawing/2014/main" val="1025749320"/>
                  </a:ext>
                </a:extLst>
              </a:tr>
              <a:tr h="201476">
                <a:tc>
                  <a:txBody>
                    <a:bodyPr/>
                    <a:lstStyle/>
                    <a:p>
                      <a:pPr>
                        <a:lnSpc>
                          <a:spcPct val="115000"/>
                        </a:lnSpc>
                        <a:spcAft>
                          <a:spcPts val="0"/>
                        </a:spcAft>
                      </a:pPr>
                      <a:r>
                        <a:rPr lang="en-CA" sz="800" b="1">
                          <a:solidFill>
                            <a:schemeClr val="tx1"/>
                          </a:solidFill>
                          <a:effectLst/>
                          <a:latin typeface="+mn-lt"/>
                        </a:rPr>
                        <a:t>2000</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tc>
                <a:tc>
                  <a:txBody>
                    <a:bodyPr/>
                    <a:lstStyle/>
                    <a:p>
                      <a:pPr>
                        <a:lnSpc>
                          <a:spcPct val="115000"/>
                        </a:lnSpc>
                        <a:spcAft>
                          <a:spcPts val="0"/>
                        </a:spcAft>
                      </a:pPr>
                      <a:r>
                        <a:rPr lang="en-CA" sz="800">
                          <a:solidFill>
                            <a:schemeClr val="tx1"/>
                          </a:solidFill>
                          <a:effectLst/>
                          <a:latin typeface="+mn-lt"/>
                        </a:rPr>
                        <a:t>1.73%</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1.75%</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-9.70%</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-9.06%</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extLst>
                  <a:ext uri="{0D108BD9-81ED-4DB2-BD59-A6C34878D82A}">
                    <a16:rowId xmlns:a16="http://schemas.microsoft.com/office/drawing/2014/main" val="1275536636"/>
                  </a:ext>
                </a:extLst>
              </a:tr>
              <a:tr h="201476">
                <a:tc>
                  <a:txBody>
                    <a:bodyPr/>
                    <a:lstStyle/>
                    <a:p>
                      <a:pPr>
                        <a:lnSpc>
                          <a:spcPct val="115000"/>
                        </a:lnSpc>
                        <a:spcAft>
                          <a:spcPts val="0"/>
                        </a:spcAft>
                      </a:pPr>
                      <a:r>
                        <a:rPr lang="en-CA" sz="800" b="1">
                          <a:solidFill>
                            <a:schemeClr val="tx1"/>
                          </a:solidFill>
                          <a:effectLst/>
                          <a:latin typeface="+mn-lt"/>
                        </a:rPr>
                        <a:t>2001</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tc>
                <a:tc>
                  <a:txBody>
                    <a:bodyPr/>
                    <a:lstStyle/>
                    <a:p>
                      <a:pPr>
                        <a:lnSpc>
                          <a:spcPct val="115000"/>
                        </a:lnSpc>
                        <a:spcAft>
                          <a:spcPts val="0"/>
                        </a:spcAft>
                      </a:pPr>
                      <a:r>
                        <a:rPr lang="en-CA" sz="800">
                          <a:solidFill>
                            <a:schemeClr val="tx1"/>
                          </a:solidFill>
                          <a:effectLst/>
                          <a:latin typeface="+mn-lt"/>
                        </a:rPr>
                        <a:t>1.73%</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1.86%</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-3.77%</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-0.84%</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extLst>
                  <a:ext uri="{0D108BD9-81ED-4DB2-BD59-A6C34878D82A}">
                    <a16:rowId xmlns:a16="http://schemas.microsoft.com/office/drawing/2014/main" val="3674711859"/>
                  </a:ext>
                </a:extLst>
              </a:tr>
              <a:tr h="201476">
                <a:tc>
                  <a:txBody>
                    <a:bodyPr/>
                    <a:lstStyle/>
                    <a:p>
                      <a:pPr>
                        <a:lnSpc>
                          <a:spcPct val="115000"/>
                        </a:lnSpc>
                        <a:spcAft>
                          <a:spcPts val="0"/>
                        </a:spcAft>
                      </a:pPr>
                      <a:r>
                        <a:rPr lang="en-CA" sz="800" b="1">
                          <a:solidFill>
                            <a:schemeClr val="tx1"/>
                          </a:solidFill>
                          <a:effectLst/>
                          <a:latin typeface="+mn-lt"/>
                        </a:rPr>
                        <a:t>2002</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tc>
                <a:tc>
                  <a:txBody>
                    <a:bodyPr/>
                    <a:lstStyle/>
                    <a:p>
                      <a:pPr>
                        <a:lnSpc>
                          <a:spcPct val="115000"/>
                        </a:lnSpc>
                        <a:spcAft>
                          <a:spcPts val="0"/>
                        </a:spcAft>
                      </a:pPr>
                      <a:r>
                        <a:rPr lang="en-CA" sz="800">
                          <a:solidFill>
                            <a:schemeClr val="tx1"/>
                          </a:solidFill>
                          <a:effectLst/>
                          <a:latin typeface="+mn-lt"/>
                        </a:rPr>
                        <a:t>2.20%</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2.39%</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-10.49%</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-9.35%</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extLst>
                  <a:ext uri="{0D108BD9-81ED-4DB2-BD59-A6C34878D82A}">
                    <a16:rowId xmlns:a16="http://schemas.microsoft.com/office/drawing/2014/main" val="2962336060"/>
                  </a:ext>
                </a:extLst>
              </a:tr>
              <a:tr h="201476">
                <a:tc>
                  <a:txBody>
                    <a:bodyPr/>
                    <a:lstStyle/>
                    <a:p>
                      <a:pPr>
                        <a:lnSpc>
                          <a:spcPct val="115000"/>
                        </a:lnSpc>
                        <a:spcAft>
                          <a:spcPts val="0"/>
                        </a:spcAft>
                      </a:pPr>
                      <a:r>
                        <a:rPr lang="en-CA" sz="800" b="1">
                          <a:solidFill>
                            <a:schemeClr val="tx1"/>
                          </a:solidFill>
                          <a:effectLst/>
                          <a:latin typeface="+mn-lt"/>
                        </a:rPr>
                        <a:t>2003</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tc>
                <a:tc>
                  <a:txBody>
                    <a:bodyPr/>
                    <a:lstStyle/>
                    <a:p>
                      <a:pPr>
                        <a:lnSpc>
                          <a:spcPct val="115000"/>
                        </a:lnSpc>
                        <a:spcAft>
                          <a:spcPts val="0"/>
                        </a:spcAft>
                      </a:pPr>
                      <a:r>
                        <a:rPr lang="en-CA" sz="800">
                          <a:solidFill>
                            <a:schemeClr val="tx1"/>
                          </a:solidFill>
                          <a:effectLst/>
                          <a:latin typeface="+mn-lt"/>
                        </a:rPr>
                        <a:t>1.73%</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1.76%</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1.68%</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1.02%</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extLst>
                  <a:ext uri="{0D108BD9-81ED-4DB2-BD59-A6C34878D82A}">
                    <a16:rowId xmlns:a16="http://schemas.microsoft.com/office/drawing/2014/main" val="383213465"/>
                  </a:ext>
                </a:extLst>
              </a:tr>
              <a:tr h="201476">
                <a:tc>
                  <a:txBody>
                    <a:bodyPr/>
                    <a:lstStyle/>
                    <a:p>
                      <a:pPr>
                        <a:lnSpc>
                          <a:spcPct val="115000"/>
                        </a:lnSpc>
                        <a:spcAft>
                          <a:spcPts val="0"/>
                        </a:spcAft>
                      </a:pPr>
                      <a:r>
                        <a:rPr lang="en-CA" sz="800" b="1">
                          <a:solidFill>
                            <a:schemeClr val="tx1"/>
                          </a:solidFill>
                          <a:effectLst/>
                          <a:latin typeface="+mn-lt"/>
                        </a:rPr>
                        <a:t>2004</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tc>
                <a:tc>
                  <a:txBody>
                    <a:bodyPr/>
                    <a:lstStyle/>
                    <a:p>
                      <a:pPr>
                        <a:lnSpc>
                          <a:spcPct val="115000"/>
                        </a:lnSpc>
                        <a:spcAft>
                          <a:spcPts val="0"/>
                        </a:spcAft>
                      </a:pPr>
                      <a:r>
                        <a:rPr lang="en-CA" sz="800">
                          <a:solidFill>
                            <a:schemeClr val="tx1"/>
                          </a:solidFill>
                          <a:effectLst/>
                          <a:latin typeface="+mn-lt"/>
                        </a:rPr>
                        <a:t>1.67%</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1.82%</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-3.46%</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-3.24%</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extLst>
                  <a:ext uri="{0D108BD9-81ED-4DB2-BD59-A6C34878D82A}">
                    <a16:rowId xmlns:a16="http://schemas.microsoft.com/office/drawing/2014/main" val="4243923869"/>
                  </a:ext>
                </a:extLst>
              </a:tr>
              <a:tr h="201476">
                <a:tc>
                  <a:txBody>
                    <a:bodyPr/>
                    <a:lstStyle/>
                    <a:p>
                      <a:pPr>
                        <a:lnSpc>
                          <a:spcPct val="115000"/>
                        </a:lnSpc>
                        <a:spcAft>
                          <a:spcPts val="0"/>
                        </a:spcAft>
                      </a:pPr>
                      <a:r>
                        <a:rPr lang="en-CA" sz="800" b="1">
                          <a:solidFill>
                            <a:schemeClr val="tx1"/>
                          </a:solidFill>
                          <a:effectLst/>
                          <a:latin typeface="+mn-lt"/>
                        </a:rPr>
                        <a:t>2005</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tc>
                <a:tc>
                  <a:txBody>
                    <a:bodyPr/>
                    <a:lstStyle/>
                    <a:p>
                      <a:pPr>
                        <a:lnSpc>
                          <a:spcPct val="115000"/>
                        </a:lnSpc>
                        <a:spcAft>
                          <a:spcPts val="0"/>
                        </a:spcAft>
                      </a:pPr>
                      <a:r>
                        <a:rPr lang="en-CA" sz="800">
                          <a:solidFill>
                            <a:schemeClr val="tx1"/>
                          </a:solidFill>
                          <a:effectLst/>
                          <a:latin typeface="+mn-lt"/>
                        </a:rPr>
                        <a:t>2.51%</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2.63%</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4.91%</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6.69%</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extLst>
                  <a:ext uri="{0D108BD9-81ED-4DB2-BD59-A6C34878D82A}">
                    <a16:rowId xmlns:a16="http://schemas.microsoft.com/office/drawing/2014/main" val="945372099"/>
                  </a:ext>
                </a:extLst>
              </a:tr>
              <a:tr h="201476">
                <a:tc>
                  <a:txBody>
                    <a:bodyPr/>
                    <a:lstStyle/>
                    <a:p>
                      <a:pPr>
                        <a:lnSpc>
                          <a:spcPct val="115000"/>
                        </a:lnSpc>
                        <a:spcAft>
                          <a:spcPts val="0"/>
                        </a:spcAft>
                      </a:pPr>
                      <a:r>
                        <a:rPr lang="en-CA" sz="800" b="1">
                          <a:solidFill>
                            <a:schemeClr val="tx1"/>
                          </a:solidFill>
                          <a:effectLst/>
                          <a:latin typeface="+mn-lt"/>
                        </a:rPr>
                        <a:t>2006</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tc>
                <a:tc>
                  <a:txBody>
                    <a:bodyPr/>
                    <a:lstStyle/>
                    <a:p>
                      <a:pPr>
                        <a:lnSpc>
                          <a:spcPct val="115000"/>
                        </a:lnSpc>
                        <a:spcAft>
                          <a:spcPts val="0"/>
                        </a:spcAft>
                      </a:pPr>
                      <a:r>
                        <a:rPr lang="en-CA" sz="800">
                          <a:solidFill>
                            <a:schemeClr val="tx1"/>
                          </a:solidFill>
                          <a:effectLst/>
                          <a:latin typeface="+mn-lt"/>
                        </a:rPr>
                        <a:t>2.79%</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3.21%</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-11.85%</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-10.67%</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extLst>
                  <a:ext uri="{0D108BD9-81ED-4DB2-BD59-A6C34878D82A}">
                    <a16:rowId xmlns:a16="http://schemas.microsoft.com/office/drawing/2014/main" val="450490262"/>
                  </a:ext>
                </a:extLst>
              </a:tr>
              <a:tr h="201476">
                <a:tc>
                  <a:txBody>
                    <a:bodyPr/>
                    <a:lstStyle/>
                    <a:p>
                      <a:pPr>
                        <a:lnSpc>
                          <a:spcPct val="115000"/>
                        </a:lnSpc>
                        <a:spcAft>
                          <a:spcPts val="0"/>
                        </a:spcAft>
                      </a:pPr>
                      <a:r>
                        <a:rPr lang="en-CA" sz="800" b="1">
                          <a:solidFill>
                            <a:schemeClr val="tx1"/>
                          </a:solidFill>
                          <a:effectLst/>
                          <a:latin typeface="+mn-lt"/>
                        </a:rPr>
                        <a:t>2007</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tc>
                <a:tc>
                  <a:txBody>
                    <a:bodyPr/>
                    <a:lstStyle/>
                    <a:p>
                      <a:pPr>
                        <a:lnSpc>
                          <a:spcPct val="115000"/>
                        </a:lnSpc>
                        <a:spcAft>
                          <a:spcPts val="0"/>
                        </a:spcAft>
                      </a:pPr>
                      <a:r>
                        <a:rPr lang="en-CA" sz="800">
                          <a:solidFill>
                            <a:schemeClr val="tx1"/>
                          </a:solidFill>
                          <a:effectLst/>
                          <a:latin typeface="+mn-lt"/>
                        </a:rPr>
                        <a:t>2.51%</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2.90%</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-8.79%</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-7.83%</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extLst>
                  <a:ext uri="{0D108BD9-81ED-4DB2-BD59-A6C34878D82A}">
                    <a16:rowId xmlns:a16="http://schemas.microsoft.com/office/drawing/2014/main" val="3737865322"/>
                  </a:ext>
                </a:extLst>
              </a:tr>
              <a:tr h="201476">
                <a:tc>
                  <a:txBody>
                    <a:bodyPr/>
                    <a:lstStyle/>
                    <a:p>
                      <a:pPr>
                        <a:lnSpc>
                          <a:spcPct val="115000"/>
                        </a:lnSpc>
                        <a:spcAft>
                          <a:spcPts val="0"/>
                        </a:spcAft>
                      </a:pPr>
                      <a:r>
                        <a:rPr lang="en-CA" sz="800" b="1">
                          <a:solidFill>
                            <a:schemeClr val="tx1"/>
                          </a:solidFill>
                          <a:effectLst/>
                          <a:latin typeface="+mn-lt"/>
                        </a:rPr>
                        <a:t>2008</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tc>
                <a:tc>
                  <a:txBody>
                    <a:bodyPr/>
                    <a:lstStyle/>
                    <a:p>
                      <a:pPr>
                        <a:lnSpc>
                          <a:spcPct val="115000"/>
                        </a:lnSpc>
                        <a:spcAft>
                          <a:spcPts val="0"/>
                        </a:spcAft>
                      </a:pPr>
                      <a:r>
                        <a:rPr lang="en-CA" sz="800">
                          <a:solidFill>
                            <a:schemeClr val="tx1"/>
                          </a:solidFill>
                          <a:effectLst/>
                          <a:latin typeface="+mn-lt"/>
                        </a:rPr>
                        <a:t>2.26%</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2.39%</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-5.79%</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-3.87%</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extLst>
                  <a:ext uri="{0D108BD9-81ED-4DB2-BD59-A6C34878D82A}">
                    <a16:rowId xmlns:a16="http://schemas.microsoft.com/office/drawing/2014/main" val="2846026417"/>
                  </a:ext>
                </a:extLst>
              </a:tr>
              <a:tr h="201476">
                <a:tc>
                  <a:txBody>
                    <a:bodyPr/>
                    <a:lstStyle/>
                    <a:p>
                      <a:pPr>
                        <a:lnSpc>
                          <a:spcPct val="115000"/>
                        </a:lnSpc>
                        <a:spcAft>
                          <a:spcPts val="0"/>
                        </a:spcAft>
                      </a:pPr>
                      <a:r>
                        <a:rPr lang="en-CA" sz="800" b="1">
                          <a:solidFill>
                            <a:schemeClr val="tx1"/>
                          </a:solidFill>
                          <a:effectLst/>
                          <a:latin typeface="+mn-lt"/>
                        </a:rPr>
                        <a:t>2009</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tc>
                <a:tc>
                  <a:txBody>
                    <a:bodyPr/>
                    <a:lstStyle/>
                    <a:p>
                      <a:pPr>
                        <a:lnSpc>
                          <a:spcPct val="115000"/>
                        </a:lnSpc>
                        <a:spcAft>
                          <a:spcPts val="0"/>
                        </a:spcAft>
                      </a:pPr>
                      <a:r>
                        <a:rPr lang="en-CA" sz="800">
                          <a:solidFill>
                            <a:schemeClr val="tx1"/>
                          </a:solidFill>
                          <a:effectLst/>
                          <a:latin typeface="+mn-lt"/>
                        </a:rPr>
                        <a:t>2.33%</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2.31%</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4.76%</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-0.35%</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extLst>
                  <a:ext uri="{0D108BD9-81ED-4DB2-BD59-A6C34878D82A}">
                    <a16:rowId xmlns:a16="http://schemas.microsoft.com/office/drawing/2014/main" val="276180685"/>
                  </a:ext>
                </a:extLst>
              </a:tr>
              <a:tr h="201476">
                <a:tc>
                  <a:txBody>
                    <a:bodyPr/>
                    <a:lstStyle/>
                    <a:p>
                      <a:pPr>
                        <a:lnSpc>
                          <a:spcPct val="115000"/>
                        </a:lnSpc>
                        <a:spcAft>
                          <a:spcPts val="0"/>
                        </a:spcAft>
                      </a:pPr>
                      <a:r>
                        <a:rPr lang="en-CA" sz="800" b="1">
                          <a:solidFill>
                            <a:schemeClr val="tx1"/>
                          </a:solidFill>
                          <a:effectLst/>
                          <a:latin typeface="+mn-lt"/>
                        </a:rPr>
                        <a:t>2010</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tc>
                <a:tc>
                  <a:txBody>
                    <a:bodyPr/>
                    <a:lstStyle/>
                    <a:p>
                      <a:pPr>
                        <a:lnSpc>
                          <a:spcPct val="115000"/>
                        </a:lnSpc>
                        <a:spcAft>
                          <a:spcPts val="0"/>
                        </a:spcAft>
                      </a:pPr>
                      <a:r>
                        <a:rPr lang="en-CA" sz="800">
                          <a:solidFill>
                            <a:schemeClr val="tx1"/>
                          </a:solidFill>
                          <a:effectLst/>
                          <a:latin typeface="+mn-lt"/>
                        </a:rPr>
                        <a:t>1.68%</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1.24%</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5.26%</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4.25%</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extLst>
                  <a:ext uri="{0D108BD9-81ED-4DB2-BD59-A6C34878D82A}">
                    <a16:rowId xmlns:a16="http://schemas.microsoft.com/office/drawing/2014/main" val="2639376873"/>
                  </a:ext>
                </a:extLst>
              </a:tr>
              <a:tr h="201476">
                <a:tc>
                  <a:txBody>
                    <a:bodyPr/>
                    <a:lstStyle/>
                    <a:p>
                      <a:pPr>
                        <a:lnSpc>
                          <a:spcPct val="115000"/>
                        </a:lnSpc>
                        <a:spcAft>
                          <a:spcPts val="0"/>
                        </a:spcAft>
                      </a:pPr>
                      <a:r>
                        <a:rPr lang="en-CA" sz="800" b="1">
                          <a:solidFill>
                            <a:schemeClr val="tx1"/>
                          </a:solidFill>
                          <a:effectLst/>
                          <a:latin typeface="+mn-lt"/>
                        </a:rPr>
                        <a:t>2011</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tc>
                <a:tc>
                  <a:txBody>
                    <a:bodyPr/>
                    <a:lstStyle/>
                    <a:p>
                      <a:pPr>
                        <a:lnSpc>
                          <a:spcPct val="115000"/>
                        </a:lnSpc>
                        <a:spcAft>
                          <a:spcPts val="0"/>
                        </a:spcAft>
                      </a:pPr>
                      <a:r>
                        <a:rPr lang="en-CA" sz="800">
                          <a:solidFill>
                            <a:schemeClr val="tx1"/>
                          </a:solidFill>
                          <a:effectLst/>
                          <a:latin typeface="+mn-lt"/>
                        </a:rPr>
                        <a:t>1.73%</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1.36%</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-6.62%</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-5.18%</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extLst>
                  <a:ext uri="{0D108BD9-81ED-4DB2-BD59-A6C34878D82A}">
                    <a16:rowId xmlns:a16="http://schemas.microsoft.com/office/drawing/2014/main" val="3965230649"/>
                  </a:ext>
                </a:extLst>
              </a:tr>
              <a:tr h="201476">
                <a:tc>
                  <a:txBody>
                    <a:bodyPr/>
                    <a:lstStyle/>
                    <a:p>
                      <a:pPr>
                        <a:lnSpc>
                          <a:spcPct val="115000"/>
                        </a:lnSpc>
                        <a:spcAft>
                          <a:spcPts val="0"/>
                        </a:spcAft>
                      </a:pPr>
                      <a:r>
                        <a:rPr lang="en-CA" sz="800" b="1">
                          <a:solidFill>
                            <a:schemeClr val="tx1"/>
                          </a:solidFill>
                          <a:effectLst/>
                          <a:latin typeface="+mn-lt"/>
                        </a:rPr>
                        <a:t>2012</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tc>
                <a:tc>
                  <a:txBody>
                    <a:bodyPr/>
                    <a:lstStyle/>
                    <a:p>
                      <a:pPr>
                        <a:lnSpc>
                          <a:spcPct val="115000"/>
                        </a:lnSpc>
                        <a:spcAft>
                          <a:spcPts val="0"/>
                        </a:spcAft>
                      </a:pPr>
                      <a:r>
                        <a:rPr lang="en-CA" sz="800">
                          <a:solidFill>
                            <a:schemeClr val="tx1"/>
                          </a:solidFill>
                          <a:effectLst/>
                          <a:latin typeface="+mn-lt"/>
                        </a:rPr>
                        <a:t>2.52%</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2.67%</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0.91%</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-1.39%</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extLst>
                  <a:ext uri="{0D108BD9-81ED-4DB2-BD59-A6C34878D82A}">
                    <a16:rowId xmlns:a16="http://schemas.microsoft.com/office/drawing/2014/main" val="2189265322"/>
                  </a:ext>
                </a:extLst>
              </a:tr>
              <a:tr h="201476">
                <a:tc>
                  <a:txBody>
                    <a:bodyPr/>
                    <a:lstStyle/>
                    <a:p>
                      <a:pPr>
                        <a:lnSpc>
                          <a:spcPct val="115000"/>
                        </a:lnSpc>
                        <a:spcAft>
                          <a:spcPts val="0"/>
                        </a:spcAft>
                      </a:pPr>
                      <a:r>
                        <a:rPr lang="en-CA" sz="800" b="1">
                          <a:solidFill>
                            <a:schemeClr val="tx1"/>
                          </a:solidFill>
                          <a:effectLst/>
                          <a:latin typeface="+mn-lt"/>
                        </a:rPr>
                        <a:t>2013</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tc>
                <a:tc>
                  <a:txBody>
                    <a:bodyPr/>
                    <a:lstStyle/>
                    <a:p>
                      <a:pPr>
                        <a:lnSpc>
                          <a:spcPct val="115000"/>
                        </a:lnSpc>
                        <a:spcAft>
                          <a:spcPts val="0"/>
                        </a:spcAft>
                      </a:pPr>
                      <a:r>
                        <a:rPr lang="en-CA" sz="800">
                          <a:solidFill>
                            <a:schemeClr val="tx1"/>
                          </a:solidFill>
                          <a:effectLst/>
                          <a:latin typeface="+mn-lt"/>
                        </a:rPr>
                        <a:t>2.89%</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3.24%</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2.71%</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0.18%</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extLst>
                  <a:ext uri="{0D108BD9-81ED-4DB2-BD59-A6C34878D82A}">
                    <a16:rowId xmlns:a16="http://schemas.microsoft.com/office/drawing/2014/main" val="4029670651"/>
                  </a:ext>
                </a:extLst>
              </a:tr>
              <a:tr h="201476">
                <a:tc>
                  <a:txBody>
                    <a:bodyPr/>
                    <a:lstStyle/>
                    <a:p>
                      <a:pPr>
                        <a:lnSpc>
                          <a:spcPct val="115000"/>
                        </a:lnSpc>
                        <a:spcAft>
                          <a:spcPts val="0"/>
                        </a:spcAft>
                      </a:pPr>
                      <a:r>
                        <a:rPr lang="en-CA" sz="800" b="1">
                          <a:solidFill>
                            <a:schemeClr val="tx1"/>
                          </a:solidFill>
                          <a:effectLst/>
                          <a:latin typeface="+mn-lt"/>
                        </a:rPr>
                        <a:t>2014</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tc>
                <a:tc>
                  <a:txBody>
                    <a:bodyPr/>
                    <a:lstStyle/>
                    <a:p>
                      <a:pPr>
                        <a:lnSpc>
                          <a:spcPct val="115000"/>
                        </a:lnSpc>
                        <a:spcAft>
                          <a:spcPts val="0"/>
                        </a:spcAft>
                      </a:pPr>
                      <a:r>
                        <a:rPr lang="en-CA" sz="800">
                          <a:solidFill>
                            <a:schemeClr val="tx1"/>
                          </a:solidFill>
                          <a:effectLst/>
                          <a:latin typeface="+mn-lt"/>
                        </a:rPr>
                        <a:t>2.72%</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2.93%</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2.02%</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3.84%</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extLst>
                  <a:ext uri="{0D108BD9-81ED-4DB2-BD59-A6C34878D82A}">
                    <a16:rowId xmlns:a16="http://schemas.microsoft.com/office/drawing/2014/main" val="3468914716"/>
                  </a:ext>
                </a:extLst>
              </a:tr>
              <a:tr h="201476">
                <a:tc>
                  <a:txBody>
                    <a:bodyPr/>
                    <a:lstStyle/>
                    <a:p>
                      <a:pPr>
                        <a:lnSpc>
                          <a:spcPct val="115000"/>
                        </a:lnSpc>
                        <a:spcAft>
                          <a:spcPts val="0"/>
                        </a:spcAft>
                      </a:pPr>
                      <a:r>
                        <a:rPr lang="en-CA" sz="800" b="1">
                          <a:solidFill>
                            <a:schemeClr val="tx1"/>
                          </a:solidFill>
                          <a:effectLst/>
                          <a:latin typeface="+mn-lt"/>
                        </a:rPr>
                        <a:t>2015</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tc>
                <a:tc>
                  <a:txBody>
                    <a:bodyPr/>
                    <a:lstStyle/>
                    <a:p>
                      <a:pPr>
                        <a:lnSpc>
                          <a:spcPct val="115000"/>
                        </a:lnSpc>
                        <a:spcAft>
                          <a:spcPts val="0"/>
                        </a:spcAft>
                      </a:pPr>
                      <a:r>
                        <a:rPr lang="en-CA" sz="800">
                          <a:solidFill>
                            <a:schemeClr val="tx1"/>
                          </a:solidFill>
                          <a:effectLst/>
                          <a:latin typeface="+mn-lt"/>
                        </a:rPr>
                        <a:t>1.93%</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1.74%</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a:solidFill>
                            <a:schemeClr val="tx1"/>
                          </a:solidFill>
                          <a:effectLst/>
                          <a:latin typeface="+mn-lt"/>
                        </a:rPr>
                        <a:t>0.03%</a:t>
                      </a:r>
                      <a:endParaRPr lang="en-CA" sz="80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tc>
                  <a:txBody>
                    <a:bodyPr/>
                    <a:lstStyle/>
                    <a:p>
                      <a:pPr>
                        <a:lnSpc>
                          <a:spcPct val="115000"/>
                        </a:lnSpc>
                        <a:spcAft>
                          <a:spcPts val="0"/>
                        </a:spcAft>
                      </a:pPr>
                      <a:r>
                        <a:rPr lang="en-CA" sz="800" dirty="0">
                          <a:solidFill>
                            <a:schemeClr val="tx1"/>
                          </a:solidFill>
                          <a:effectLst/>
                          <a:latin typeface="+mn-lt"/>
                        </a:rPr>
                        <a:t>0.24%</a:t>
                      </a:r>
                      <a:endParaRPr lang="en-CA" sz="800" dirty="0">
                        <a:solidFill>
                          <a:schemeClr val="tx1"/>
                        </a:solidFill>
                        <a:effectLst/>
                        <a:latin typeface="+mn-lt"/>
                        <a:ea typeface="Calibri" panose="020F0502020204030204" pitchFamily="34" charset="0"/>
                        <a:cs typeface="Times New Roman" panose="02020603050405020304" pitchFamily="18" charset="0"/>
                      </a:endParaRPr>
                    </a:p>
                  </a:txBody>
                  <a:tcPr marL="62995" marR="62995" marT="0" marB="0" anchor="ctr"/>
                </a:tc>
                <a:extLst>
                  <a:ext uri="{0D108BD9-81ED-4DB2-BD59-A6C34878D82A}">
                    <a16:rowId xmlns:a16="http://schemas.microsoft.com/office/drawing/2014/main" val="3532069957"/>
                  </a:ext>
                </a:extLst>
              </a:tr>
            </a:tbl>
          </a:graphicData>
        </a:graphic>
      </p:graphicFrame>
      <p:sp>
        <p:nvSpPr>
          <p:cNvPr id="5" name="Rectangle 2">
            <a:extLst>
              <a:ext uri="{FF2B5EF4-FFF2-40B4-BE49-F238E27FC236}">
                <a16:creationId xmlns:a16="http://schemas.microsoft.com/office/drawing/2014/main" id="{BC96858D-706E-4960-BF06-61117C4F09F6}"/>
              </a:ext>
            </a:extLst>
          </p:cNvPr>
          <p:cNvSpPr>
            <a:spLocks noChangeArrowheads="1"/>
          </p:cNvSpPr>
          <p:nvPr/>
        </p:nvSpPr>
        <p:spPr bwMode="auto">
          <a:xfrm>
            <a:off x="3754210" y="5342201"/>
            <a:ext cx="6211661"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en-US" altLang="en-US" sz="11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Table </a:t>
            </a:r>
            <a:r>
              <a:rPr lang="en-US" altLang="en-US" sz="1100" b="1" dirty="0">
                <a:latin typeface="Arial" panose="020B0604020202020204" pitchFamily="34" charset="0"/>
                <a:ea typeface="Calibri" panose="020F0502020204030204" pitchFamily="34" charset="0"/>
                <a:cs typeface="Arial" panose="020B0604020202020204" pitchFamily="34" charset="0"/>
              </a:rPr>
              <a:t>S4</a:t>
            </a:r>
            <a:r>
              <a:rPr kumimoji="0" lang="en-US" altLang="en-US" sz="11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The rate of change in incidence from one year to the next.</a:t>
            </a:r>
            <a:r>
              <a:rPr lang="en-CA" altLang="en-US" sz="800" dirty="0"/>
              <a:t> </a:t>
            </a:r>
            <a:r>
              <a:rPr kumimoji="0" lang="en-US"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Incidence decreased with a faster rate in female population than in the male population for most of the years until 2008. Incidence started to increase after 2008, more in female population. Kendall</a:t>
            </a: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t>
            </a:r>
            <a:r>
              <a:rPr kumimoji="0" lang="en-US"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s tau coefficient is -0.74 (p&lt;0.0001) for incidence in females, and -0.86 (p&lt;0.0001) for males, showing the decreasing trend overtime. Though there was a slightly faster rate of decrease in females comparing to males, the difference is not significant (p=0.36).</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81681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65908B98-500A-4A70-8D37-CF37EB14D066}"/>
              </a:ext>
            </a:extLst>
          </p:cNvPr>
          <p:cNvGraphicFramePr>
            <a:graphicFrameLocks noGrp="1"/>
          </p:cNvGraphicFramePr>
          <p:nvPr>
            <p:extLst>
              <p:ext uri="{D42A27DB-BD31-4B8C-83A1-F6EECF244321}">
                <p14:modId xmlns:p14="http://schemas.microsoft.com/office/powerpoint/2010/main" val="2478658252"/>
              </p:ext>
            </p:extLst>
          </p:nvPr>
        </p:nvGraphicFramePr>
        <p:xfrm>
          <a:off x="4327849" y="168966"/>
          <a:ext cx="3536301" cy="5645112"/>
        </p:xfrm>
        <a:graphic>
          <a:graphicData uri="http://schemas.openxmlformats.org/drawingml/2006/table">
            <a:tbl>
              <a:tblPr firstRow="1" firstCol="1" bandRow="1">
                <a:tableStyleId>{5940675A-B579-460E-94D1-54222C63F5DA}</a:tableStyleId>
              </a:tblPr>
              <a:tblGrid>
                <a:gridCol w="544305">
                  <a:extLst>
                    <a:ext uri="{9D8B030D-6E8A-4147-A177-3AD203B41FA5}">
                      <a16:colId xmlns:a16="http://schemas.microsoft.com/office/drawing/2014/main" val="155131985"/>
                    </a:ext>
                  </a:extLst>
                </a:gridCol>
                <a:gridCol w="763732">
                  <a:extLst>
                    <a:ext uri="{9D8B030D-6E8A-4147-A177-3AD203B41FA5}">
                      <a16:colId xmlns:a16="http://schemas.microsoft.com/office/drawing/2014/main" val="2601840728"/>
                    </a:ext>
                  </a:extLst>
                </a:gridCol>
                <a:gridCol w="701365">
                  <a:extLst>
                    <a:ext uri="{9D8B030D-6E8A-4147-A177-3AD203B41FA5}">
                      <a16:colId xmlns:a16="http://schemas.microsoft.com/office/drawing/2014/main" val="1231054751"/>
                    </a:ext>
                  </a:extLst>
                </a:gridCol>
                <a:gridCol w="763732">
                  <a:extLst>
                    <a:ext uri="{9D8B030D-6E8A-4147-A177-3AD203B41FA5}">
                      <a16:colId xmlns:a16="http://schemas.microsoft.com/office/drawing/2014/main" val="1632158477"/>
                    </a:ext>
                  </a:extLst>
                </a:gridCol>
                <a:gridCol w="763167">
                  <a:extLst>
                    <a:ext uri="{9D8B030D-6E8A-4147-A177-3AD203B41FA5}">
                      <a16:colId xmlns:a16="http://schemas.microsoft.com/office/drawing/2014/main" val="2742965757"/>
                    </a:ext>
                  </a:extLst>
                </a:gridCol>
              </a:tblGrid>
              <a:tr h="119542">
                <a:tc>
                  <a:txBody>
                    <a:bodyPr/>
                    <a:lstStyle/>
                    <a:p>
                      <a:pPr>
                        <a:lnSpc>
                          <a:spcPct val="107000"/>
                        </a:lnSpc>
                      </a:pPr>
                      <a:endParaRPr lang="en-CA" sz="900">
                        <a:solidFill>
                          <a:schemeClr val="tx1"/>
                        </a:solidFill>
                        <a:effectLst/>
                        <a:latin typeface="+mn-lt"/>
                        <a:cs typeface="Times New Roman" panose="02020603050405020304" pitchFamily="18" charset="0"/>
                      </a:endParaRPr>
                    </a:p>
                  </a:txBody>
                  <a:tcPr marL="41352" marR="41352" marT="0" marB="0" anchor="b"/>
                </a:tc>
                <a:tc gridSpan="2">
                  <a:txBody>
                    <a:bodyPr/>
                    <a:lstStyle/>
                    <a:p>
                      <a:pPr>
                        <a:lnSpc>
                          <a:spcPct val="115000"/>
                        </a:lnSpc>
                        <a:spcAft>
                          <a:spcPts val="0"/>
                        </a:spcAft>
                      </a:pPr>
                      <a:r>
                        <a:rPr lang="en-CA" sz="900" b="1">
                          <a:solidFill>
                            <a:schemeClr val="tx1"/>
                          </a:solidFill>
                          <a:effectLst/>
                          <a:latin typeface="+mn-lt"/>
                        </a:rPr>
                        <a:t>Female</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b"/>
                </a:tc>
                <a:tc hMerge="1">
                  <a:txBody>
                    <a:bodyPr/>
                    <a:lstStyle/>
                    <a:p>
                      <a:endParaRPr lang="en-CA"/>
                    </a:p>
                  </a:txBody>
                  <a:tcPr/>
                </a:tc>
                <a:tc gridSpan="2">
                  <a:txBody>
                    <a:bodyPr/>
                    <a:lstStyle/>
                    <a:p>
                      <a:pPr>
                        <a:lnSpc>
                          <a:spcPct val="115000"/>
                        </a:lnSpc>
                        <a:spcAft>
                          <a:spcPts val="0"/>
                        </a:spcAft>
                      </a:pPr>
                      <a:r>
                        <a:rPr lang="en-CA" sz="900" b="1">
                          <a:solidFill>
                            <a:schemeClr val="tx1"/>
                          </a:solidFill>
                          <a:effectLst/>
                          <a:latin typeface="+mn-lt"/>
                        </a:rPr>
                        <a:t>Male</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b"/>
                </a:tc>
                <a:tc hMerge="1">
                  <a:txBody>
                    <a:bodyPr/>
                    <a:lstStyle/>
                    <a:p>
                      <a:endParaRPr lang="en-CA"/>
                    </a:p>
                  </a:txBody>
                  <a:tcPr/>
                </a:tc>
                <a:extLst>
                  <a:ext uri="{0D108BD9-81ED-4DB2-BD59-A6C34878D82A}">
                    <a16:rowId xmlns:a16="http://schemas.microsoft.com/office/drawing/2014/main" val="4197603569"/>
                  </a:ext>
                </a:extLst>
              </a:tr>
              <a:tr h="406470">
                <a:tc>
                  <a:txBody>
                    <a:bodyPr/>
                    <a:lstStyle/>
                    <a:p>
                      <a:pPr>
                        <a:lnSpc>
                          <a:spcPct val="115000"/>
                        </a:lnSpc>
                        <a:spcAft>
                          <a:spcPts val="0"/>
                        </a:spcAft>
                      </a:pPr>
                      <a:r>
                        <a:rPr lang="en-CA" sz="900" b="1">
                          <a:solidFill>
                            <a:schemeClr val="tx1"/>
                          </a:solidFill>
                          <a:effectLst/>
                          <a:latin typeface="+mn-lt"/>
                        </a:rPr>
                        <a:t>Year</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b"/>
                </a:tc>
                <a:tc>
                  <a:txBody>
                    <a:bodyPr/>
                    <a:lstStyle/>
                    <a:p>
                      <a:pPr>
                        <a:lnSpc>
                          <a:spcPct val="115000"/>
                        </a:lnSpc>
                        <a:spcAft>
                          <a:spcPts val="0"/>
                        </a:spcAft>
                      </a:pPr>
                      <a:r>
                        <a:rPr lang="en-CA" sz="900" b="1">
                          <a:solidFill>
                            <a:schemeClr val="tx1"/>
                          </a:solidFill>
                          <a:effectLst/>
                          <a:latin typeface="+mn-lt"/>
                        </a:rPr>
                        <a:t>Standardized incidence</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b"/>
                </a:tc>
                <a:tc>
                  <a:txBody>
                    <a:bodyPr/>
                    <a:lstStyle/>
                    <a:p>
                      <a:pPr>
                        <a:lnSpc>
                          <a:spcPct val="115000"/>
                        </a:lnSpc>
                        <a:spcAft>
                          <a:spcPts val="0"/>
                        </a:spcAft>
                      </a:pPr>
                      <a:r>
                        <a:rPr lang="en-CA" sz="900" b="1">
                          <a:solidFill>
                            <a:schemeClr val="tx1"/>
                          </a:solidFill>
                          <a:effectLst/>
                          <a:latin typeface="+mn-lt"/>
                        </a:rPr>
                        <a:t>Total population</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b"/>
                </a:tc>
                <a:tc>
                  <a:txBody>
                    <a:bodyPr/>
                    <a:lstStyle/>
                    <a:p>
                      <a:pPr>
                        <a:lnSpc>
                          <a:spcPct val="115000"/>
                        </a:lnSpc>
                        <a:spcAft>
                          <a:spcPts val="0"/>
                        </a:spcAft>
                      </a:pPr>
                      <a:r>
                        <a:rPr lang="en-CA" sz="900" b="1">
                          <a:solidFill>
                            <a:schemeClr val="tx1"/>
                          </a:solidFill>
                          <a:effectLst/>
                          <a:latin typeface="+mn-lt"/>
                        </a:rPr>
                        <a:t>Standardized incidence</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b"/>
                </a:tc>
                <a:tc>
                  <a:txBody>
                    <a:bodyPr/>
                    <a:lstStyle/>
                    <a:p>
                      <a:pPr>
                        <a:lnSpc>
                          <a:spcPct val="115000"/>
                        </a:lnSpc>
                        <a:spcAft>
                          <a:spcPts val="0"/>
                        </a:spcAft>
                      </a:pPr>
                      <a:r>
                        <a:rPr lang="en-CA" sz="900" b="1">
                          <a:solidFill>
                            <a:schemeClr val="tx1"/>
                          </a:solidFill>
                          <a:effectLst/>
                          <a:latin typeface="+mn-lt"/>
                        </a:rPr>
                        <a:t>Total population</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b"/>
                </a:tc>
                <a:extLst>
                  <a:ext uri="{0D108BD9-81ED-4DB2-BD59-A6C34878D82A}">
                    <a16:rowId xmlns:a16="http://schemas.microsoft.com/office/drawing/2014/main" val="4086945107"/>
                  </a:ext>
                </a:extLst>
              </a:tr>
              <a:tr h="241948">
                <a:tc>
                  <a:txBody>
                    <a:bodyPr/>
                    <a:lstStyle/>
                    <a:p>
                      <a:pPr>
                        <a:lnSpc>
                          <a:spcPct val="115000"/>
                        </a:lnSpc>
                        <a:spcAft>
                          <a:spcPts val="0"/>
                        </a:spcAft>
                      </a:pPr>
                      <a:r>
                        <a:rPr lang="en-CA" sz="900" b="1">
                          <a:solidFill>
                            <a:schemeClr val="tx1"/>
                          </a:solidFill>
                          <a:effectLst/>
                          <a:latin typeface="+mn-lt"/>
                        </a:rPr>
                        <a:t>1995</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tc>
                <a:tc>
                  <a:txBody>
                    <a:bodyPr/>
                    <a:lstStyle/>
                    <a:p>
                      <a:pPr>
                        <a:lnSpc>
                          <a:spcPct val="115000"/>
                        </a:lnSpc>
                        <a:spcAft>
                          <a:spcPts val="0"/>
                        </a:spcAft>
                      </a:pPr>
                      <a:r>
                        <a:rPr lang="en-CA" sz="900">
                          <a:solidFill>
                            <a:schemeClr val="tx1"/>
                          </a:solidFill>
                          <a:effectLst/>
                          <a:latin typeface="+mn-lt"/>
                        </a:rPr>
                        <a:t>1.61%</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1,358,044</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1.48%</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1,376,492</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extLst>
                  <a:ext uri="{0D108BD9-81ED-4DB2-BD59-A6C34878D82A}">
                    <a16:rowId xmlns:a16="http://schemas.microsoft.com/office/drawing/2014/main" val="3382478009"/>
                  </a:ext>
                </a:extLst>
              </a:tr>
              <a:tr h="241948">
                <a:tc>
                  <a:txBody>
                    <a:bodyPr/>
                    <a:lstStyle/>
                    <a:p>
                      <a:pPr>
                        <a:lnSpc>
                          <a:spcPct val="115000"/>
                        </a:lnSpc>
                        <a:spcAft>
                          <a:spcPts val="0"/>
                        </a:spcAft>
                      </a:pPr>
                      <a:r>
                        <a:rPr lang="en-CA" sz="900" b="1">
                          <a:solidFill>
                            <a:schemeClr val="tx1"/>
                          </a:solidFill>
                          <a:effectLst/>
                          <a:latin typeface="+mn-lt"/>
                        </a:rPr>
                        <a:t>1996</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tc>
                <a:tc>
                  <a:txBody>
                    <a:bodyPr/>
                    <a:lstStyle/>
                    <a:p>
                      <a:pPr>
                        <a:lnSpc>
                          <a:spcPct val="115000"/>
                        </a:lnSpc>
                        <a:spcAft>
                          <a:spcPts val="0"/>
                        </a:spcAft>
                      </a:pPr>
                      <a:r>
                        <a:rPr lang="en-CA" sz="900">
                          <a:solidFill>
                            <a:schemeClr val="tx1"/>
                          </a:solidFill>
                          <a:effectLst/>
                          <a:latin typeface="+mn-lt"/>
                        </a:rPr>
                        <a:t>1.27%</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1,378,203</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1.13%</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1,396,945</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extLst>
                  <a:ext uri="{0D108BD9-81ED-4DB2-BD59-A6C34878D82A}">
                    <a16:rowId xmlns:a16="http://schemas.microsoft.com/office/drawing/2014/main" val="2079031700"/>
                  </a:ext>
                </a:extLst>
              </a:tr>
              <a:tr h="241948">
                <a:tc>
                  <a:txBody>
                    <a:bodyPr/>
                    <a:lstStyle/>
                    <a:p>
                      <a:pPr>
                        <a:lnSpc>
                          <a:spcPct val="115000"/>
                        </a:lnSpc>
                        <a:spcAft>
                          <a:spcPts val="0"/>
                        </a:spcAft>
                      </a:pPr>
                      <a:r>
                        <a:rPr lang="en-CA" sz="900" b="1">
                          <a:solidFill>
                            <a:schemeClr val="tx1"/>
                          </a:solidFill>
                          <a:effectLst/>
                          <a:latin typeface="+mn-lt"/>
                        </a:rPr>
                        <a:t>1997</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tc>
                <a:tc>
                  <a:txBody>
                    <a:bodyPr/>
                    <a:lstStyle/>
                    <a:p>
                      <a:pPr>
                        <a:lnSpc>
                          <a:spcPct val="115000"/>
                        </a:lnSpc>
                        <a:spcAft>
                          <a:spcPts val="0"/>
                        </a:spcAft>
                      </a:pPr>
                      <a:r>
                        <a:rPr lang="en-CA" sz="900">
                          <a:solidFill>
                            <a:schemeClr val="tx1"/>
                          </a:solidFill>
                          <a:effectLst/>
                          <a:latin typeface="+mn-lt"/>
                        </a:rPr>
                        <a:t>1.16%</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1,404,126</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1.02%</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1,425,742</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extLst>
                  <a:ext uri="{0D108BD9-81ED-4DB2-BD59-A6C34878D82A}">
                    <a16:rowId xmlns:a16="http://schemas.microsoft.com/office/drawing/2014/main" val="4215189672"/>
                  </a:ext>
                </a:extLst>
              </a:tr>
              <a:tr h="241948">
                <a:tc>
                  <a:txBody>
                    <a:bodyPr/>
                    <a:lstStyle/>
                    <a:p>
                      <a:pPr>
                        <a:lnSpc>
                          <a:spcPct val="115000"/>
                        </a:lnSpc>
                        <a:spcAft>
                          <a:spcPts val="0"/>
                        </a:spcAft>
                      </a:pPr>
                      <a:r>
                        <a:rPr lang="en-CA" sz="900" b="1">
                          <a:solidFill>
                            <a:schemeClr val="tx1"/>
                          </a:solidFill>
                          <a:effectLst/>
                          <a:latin typeface="+mn-lt"/>
                        </a:rPr>
                        <a:t>1998</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tc>
                <a:tc>
                  <a:txBody>
                    <a:bodyPr/>
                    <a:lstStyle/>
                    <a:p>
                      <a:pPr>
                        <a:lnSpc>
                          <a:spcPct val="115000"/>
                        </a:lnSpc>
                        <a:spcAft>
                          <a:spcPts val="0"/>
                        </a:spcAft>
                      </a:pPr>
                      <a:r>
                        <a:rPr lang="en-CA" sz="900">
                          <a:solidFill>
                            <a:schemeClr val="tx1"/>
                          </a:solidFill>
                          <a:effectLst/>
                          <a:latin typeface="+mn-lt"/>
                        </a:rPr>
                        <a:t>1.12%</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1,436,228</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0.99%</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1,462,856</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extLst>
                  <a:ext uri="{0D108BD9-81ED-4DB2-BD59-A6C34878D82A}">
                    <a16:rowId xmlns:a16="http://schemas.microsoft.com/office/drawing/2014/main" val="2981635551"/>
                  </a:ext>
                </a:extLst>
              </a:tr>
              <a:tr h="241948">
                <a:tc>
                  <a:txBody>
                    <a:bodyPr/>
                    <a:lstStyle/>
                    <a:p>
                      <a:pPr>
                        <a:lnSpc>
                          <a:spcPct val="115000"/>
                        </a:lnSpc>
                        <a:spcAft>
                          <a:spcPts val="0"/>
                        </a:spcAft>
                      </a:pPr>
                      <a:r>
                        <a:rPr lang="en-CA" sz="900" b="1">
                          <a:solidFill>
                            <a:schemeClr val="tx1"/>
                          </a:solidFill>
                          <a:effectLst/>
                          <a:latin typeface="+mn-lt"/>
                        </a:rPr>
                        <a:t>1999</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tc>
                <a:tc>
                  <a:txBody>
                    <a:bodyPr/>
                    <a:lstStyle/>
                    <a:p>
                      <a:pPr>
                        <a:lnSpc>
                          <a:spcPct val="115000"/>
                        </a:lnSpc>
                        <a:spcAft>
                          <a:spcPts val="0"/>
                        </a:spcAft>
                      </a:pPr>
                      <a:r>
                        <a:rPr lang="en-CA" sz="900">
                          <a:solidFill>
                            <a:schemeClr val="tx1"/>
                          </a:solidFill>
                          <a:effectLst/>
                          <a:latin typeface="+mn-lt"/>
                        </a:rPr>
                        <a:t>1.04%</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1,461,431</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0.92%</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1,491,277</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extLst>
                  <a:ext uri="{0D108BD9-81ED-4DB2-BD59-A6C34878D82A}">
                    <a16:rowId xmlns:a16="http://schemas.microsoft.com/office/drawing/2014/main" val="3276656793"/>
                  </a:ext>
                </a:extLst>
              </a:tr>
              <a:tr h="241948">
                <a:tc>
                  <a:txBody>
                    <a:bodyPr/>
                    <a:lstStyle/>
                    <a:p>
                      <a:pPr>
                        <a:lnSpc>
                          <a:spcPct val="115000"/>
                        </a:lnSpc>
                        <a:spcAft>
                          <a:spcPts val="0"/>
                        </a:spcAft>
                      </a:pPr>
                      <a:r>
                        <a:rPr lang="en-CA" sz="900" b="1">
                          <a:solidFill>
                            <a:schemeClr val="tx1"/>
                          </a:solidFill>
                          <a:effectLst/>
                          <a:latin typeface="+mn-lt"/>
                        </a:rPr>
                        <a:t>2000</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tc>
                <a:tc>
                  <a:txBody>
                    <a:bodyPr/>
                    <a:lstStyle/>
                    <a:p>
                      <a:pPr>
                        <a:lnSpc>
                          <a:spcPct val="115000"/>
                        </a:lnSpc>
                        <a:spcAft>
                          <a:spcPts val="0"/>
                        </a:spcAft>
                      </a:pPr>
                      <a:r>
                        <a:rPr lang="en-CA" sz="900">
                          <a:solidFill>
                            <a:schemeClr val="tx1"/>
                          </a:solidFill>
                          <a:effectLst/>
                          <a:latin typeface="+mn-lt"/>
                        </a:rPr>
                        <a:t>0.94%</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1,486,784</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dirty="0">
                          <a:solidFill>
                            <a:schemeClr val="tx1"/>
                          </a:solidFill>
                          <a:effectLst/>
                          <a:latin typeface="+mn-lt"/>
                        </a:rPr>
                        <a:t>0.84%</a:t>
                      </a:r>
                      <a:endParaRPr lang="en-CA" sz="900" dirty="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1,517,431</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extLst>
                  <a:ext uri="{0D108BD9-81ED-4DB2-BD59-A6C34878D82A}">
                    <a16:rowId xmlns:a16="http://schemas.microsoft.com/office/drawing/2014/main" val="3123181679"/>
                  </a:ext>
                </a:extLst>
              </a:tr>
              <a:tr h="241948">
                <a:tc>
                  <a:txBody>
                    <a:bodyPr/>
                    <a:lstStyle/>
                    <a:p>
                      <a:pPr>
                        <a:lnSpc>
                          <a:spcPct val="115000"/>
                        </a:lnSpc>
                        <a:spcAft>
                          <a:spcPts val="0"/>
                        </a:spcAft>
                      </a:pPr>
                      <a:r>
                        <a:rPr lang="en-CA" sz="900" b="1">
                          <a:solidFill>
                            <a:schemeClr val="tx1"/>
                          </a:solidFill>
                          <a:effectLst/>
                          <a:latin typeface="+mn-lt"/>
                        </a:rPr>
                        <a:t>2001</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tc>
                <a:tc>
                  <a:txBody>
                    <a:bodyPr/>
                    <a:lstStyle/>
                    <a:p>
                      <a:pPr>
                        <a:lnSpc>
                          <a:spcPct val="115000"/>
                        </a:lnSpc>
                        <a:spcAft>
                          <a:spcPts val="0"/>
                        </a:spcAft>
                      </a:pPr>
                      <a:r>
                        <a:rPr lang="en-CA" sz="900">
                          <a:solidFill>
                            <a:schemeClr val="tx1"/>
                          </a:solidFill>
                          <a:effectLst/>
                          <a:latin typeface="+mn-lt"/>
                        </a:rPr>
                        <a:t>0.90%</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1,512,510</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dirty="0">
                          <a:solidFill>
                            <a:schemeClr val="tx1"/>
                          </a:solidFill>
                          <a:effectLst/>
                          <a:latin typeface="+mn-lt"/>
                        </a:rPr>
                        <a:t>0.83%</a:t>
                      </a:r>
                      <a:endParaRPr lang="en-CA" sz="900" dirty="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1,545,599</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extLst>
                  <a:ext uri="{0D108BD9-81ED-4DB2-BD59-A6C34878D82A}">
                    <a16:rowId xmlns:a16="http://schemas.microsoft.com/office/drawing/2014/main" val="2216660504"/>
                  </a:ext>
                </a:extLst>
              </a:tr>
              <a:tr h="241948">
                <a:tc>
                  <a:txBody>
                    <a:bodyPr/>
                    <a:lstStyle/>
                    <a:p>
                      <a:pPr>
                        <a:lnSpc>
                          <a:spcPct val="115000"/>
                        </a:lnSpc>
                        <a:spcAft>
                          <a:spcPts val="0"/>
                        </a:spcAft>
                      </a:pPr>
                      <a:r>
                        <a:rPr lang="en-CA" sz="900" b="1">
                          <a:solidFill>
                            <a:schemeClr val="tx1"/>
                          </a:solidFill>
                          <a:effectLst/>
                          <a:latin typeface="+mn-lt"/>
                        </a:rPr>
                        <a:t>2002</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tc>
                <a:tc>
                  <a:txBody>
                    <a:bodyPr/>
                    <a:lstStyle/>
                    <a:p>
                      <a:pPr>
                        <a:lnSpc>
                          <a:spcPct val="115000"/>
                        </a:lnSpc>
                        <a:spcAft>
                          <a:spcPts val="0"/>
                        </a:spcAft>
                      </a:pPr>
                      <a:r>
                        <a:rPr lang="en-CA" sz="900">
                          <a:solidFill>
                            <a:schemeClr val="tx1"/>
                          </a:solidFill>
                          <a:effectLst/>
                          <a:latin typeface="+mn-lt"/>
                        </a:rPr>
                        <a:t>0.81%</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1,545,716</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0.75%</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1,582,567</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extLst>
                  <a:ext uri="{0D108BD9-81ED-4DB2-BD59-A6C34878D82A}">
                    <a16:rowId xmlns:a16="http://schemas.microsoft.com/office/drawing/2014/main" val="1077426124"/>
                  </a:ext>
                </a:extLst>
              </a:tr>
              <a:tr h="241948">
                <a:tc>
                  <a:txBody>
                    <a:bodyPr/>
                    <a:lstStyle/>
                    <a:p>
                      <a:pPr>
                        <a:lnSpc>
                          <a:spcPct val="115000"/>
                        </a:lnSpc>
                        <a:spcAft>
                          <a:spcPts val="0"/>
                        </a:spcAft>
                      </a:pPr>
                      <a:r>
                        <a:rPr lang="en-CA" sz="900" b="1">
                          <a:solidFill>
                            <a:schemeClr val="tx1"/>
                          </a:solidFill>
                          <a:effectLst/>
                          <a:latin typeface="+mn-lt"/>
                        </a:rPr>
                        <a:t>2003</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tc>
                <a:tc>
                  <a:txBody>
                    <a:bodyPr/>
                    <a:lstStyle/>
                    <a:p>
                      <a:pPr>
                        <a:lnSpc>
                          <a:spcPct val="115000"/>
                        </a:lnSpc>
                        <a:spcAft>
                          <a:spcPts val="0"/>
                        </a:spcAft>
                      </a:pPr>
                      <a:r>
                        <a:rPr lang="en-CA" sz="900">
                          <a:solidFill>
                            <a:schemeClr val="tx1"/>
                          </a:solidFill>
                          <a:effectLst/>
                          <a:latin typeface="+mn-lt"/>
                        </a:rPr>
                        <a:t>0.82%</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1,572,517</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0.76%</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1,610,355</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extLst>
                  <a:ext uri="{0D108BD9-81ED-4DB2-BD59-A6C34878D82A}">
                    <a16:rowId xmlns:a16="http://schemas.microsoft.com/office/drawing/2014/main" val="2605552046"/>
                  </a:ext>
                </a:extLst>
              </a:tr>
              <a:tr h="241948">
                <a:tc>
                  <a:txBody>
                    <a:bodyPr/>
                    <a:lstStyle/>
                    <a:p>
                      <a:pPr>
                        <a:lnSpc>
                          <a:spcPct val="115000"/>
                        </a:lnSpc>
                        <a:spcAft>
                          <a:spcPts val="0"/>
                        </a:spcAft>
                      </a:pPr>
                      <a:r>
                        <a:rPr lang="en-CA" sz="900" b="1">
                          <a:solidFill>
                            <a:schemeClr val="tx1"/>
                          </a:solidFill>
                          <a:effectLst/>
                          <a:latin typeface="+mn-lt"/>
                        </a:rPr>
                        <a:t>2004</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tc>
                <a:tc>
                  <a:txBody>
                    <a:bodyPr/>
                    <a:lstStyle/>
                    <a:p>
                      <a:pPr>
                        <a:lnSpc>
                          <a:spcPct val="115000"/>
                        </a:lnSpc>
                        <a:spcAft>
                          <a:spcPts val="0"/>
                        </a:spcAft>
                      </a:pPr>
                      <a:r>
                        <a:rPr lang="en-CA" sz="900">
                          <a:solidFill>
                            <a:schemeClr val="tx1"/>
                          </a:solidFill>
                          <a:effectLst/>
                          <a:latin typeface="+mn-lt"/>
                        </a:rPr>
                        <a:t>0.80%</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1,598,723</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0.74%</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1,639,678</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extLst>
                  <a:ext uri="{0D108BD9-81ED-4DB2-BD59-A6C34878D82A}">
                    <a16:rowId xmlns:a16="http://schemas.microsoft.com/office/drawing/2014/main" val="4041570136"/>
                  </a:ext>
                </a:extLst>
              </a:tr>
              <a:tr h="241948">
                <a:tc>
                  <a:txBody>
                    <a:bodyPr/>
                    <a:lstStyle/>
                    <a:p>
                      <a:pPr>
                        <a:lnSpc>
                          <a:spcPct val="115000"/>
                        </a:lnSpc>
                        <a:spcAft>
                          <a:spcPts val="0"/>
                        </a:spcAft>
                      </a:pPr>
                      <a:r>
                        <a:rPr lang="en-CA" sz="900" b="1">
                          <a:solidFill>
                            <a:schemeClr val="tx1"/>
                          </a:solidFill>
                          <a:effectLst/>
                          <a:latin typeface="+mn-lt"/>
                        </a:rPr>
                        <a:t>2005</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tc>
                <a:tc>
                  <a:txBody>
                    <a:bodyPr/>
                    <a:lstStyle/>
                    <a:p>
                      <a:pPr>
                        <a:lnSpc>
                          <a:spcPct val="115000"/>
                        </a:lnSpc>
                        <a:spcAft>
                          <a:spcPts val="0"/>
                        </a:spcAft>
                      </a:pPr>
                      <a:r>
                        <a:rPr lang="en-CA" sz="900">
                          <a:solidFill>
                            <a:schemeClr val="tx1"/>
                          </a:solidFill>
                          <a:effectLst/>
                          <a:latin typeface="+mn-lt"/>
                        </a:rPr>
                        <a:t>0.83%</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1,638,905</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0.78%</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1,682,753</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extLst>
                  <a:ext uri="{0D108BD9-81ED-4DB2-BD59-A6C34878D82A}">
                    <a16:rowId xmlns:a16="http://schemas.microsoft.com/office/drawing/2014/main" val="2175338078"/>
                  </a:ext>
                </a:extLst>
              </a:tr>
              <a:tr h="241948">
                <a:tc>
                  <a:txBody>
                    <a:bodyPr/>
                    <a:lstStyle/>
                    <a:p>
                      <a:pPr>
                        <a:lnSpc>
                          <a:spcPct val="115000"/>
                        </a:lnSpc>
                        <a:spcAft>
                          <a:spcPts val="0"/>
                        </a:spcAft>
                      </a:pPr>
                      <a:r>
                        <a:rPr lang="en-CA" sz="900" b="1">
                          <a:solidFill>
                            <a:schemeClr val="tx1"/>
                          </a:solidFill>
                          <a:effectLst/>
                          <a:latin typeface="+mn-lt"/>
                        </a:rPr>
                        <a:t>2006</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tc>
                <a:tc>
                  <a:txBody>
                    <a:bodyPr/>
                    <a:lstStyle/>
                    <a:p>
                      <a:pPr>
                        <a:lnSpc>
                          <a:spcPct val="115000"/>
                        </a:lnSpc>
                        <a:spcAft>
                          <a:spcPts val="0"/>
                        </a:spcAft>
                      </a:pPr>
                      <a:r>
                        <a:rPr lang="en-CA" sz="900">
                          <a:solidFill>
                            <a:schemeClr val="tx1"/>
                          </a:solidFill>
                          <a:effectLst/>
                          <a:latin typeface="+mn-lt"/>
                        </a:rPr>
                        <a:t>0.74%</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1,684,567</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0.70%</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1,736,812</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extLst>
                  <a:ext uri="{0D108BD9-81ED-4DB2-BD59-A6C34878D82A}">
                    <a16:rowId xmlns:a16="http://schemas.microsoft.com/office/drawing/2014/main" val="2872117358"/>
                  </a:ext>
                </a:extLst>
              </a:tr>
              <a:tr h="241948">
                <a:tc>
                  <a:txBody>
                    <a:bodyPr/>
                    <a:lstStyle/>
                    <a:p>
                      <a:pPr>
                        <a:lnSpc>
                          <a:spcPct val="115000"/>
                        </a:lnSpc>
                        <a:spcAft>
                          <a:spcPts val="0"/>
                        </a:spcAft>
                      </a:pPr>
                      <a:r>
                        <a:rPr lang="en-CA" sz="900" b="1">
                          <a:solidFill>
                            <a:schemeClr val="tx1"/>
                          </a:solidFill>
                          <a:effectLst/>
                          <a:latin typeface="+mn-lt"/>
                        </a:rPr>
                        <a:t>2007</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tc>
                <a:tc>
                  <a:txBody>
                    <a:bodyPr/>
                    <a:lstStyle/>
                    <a:p>
                      <a:pPr>
                        <a:lnSpc>
                          <a:spcPct val="115000"/>
                        </a:lnSpc>
                        <a:spcAft>
                          <a:spcPts val="0"/>
                        </a:spcAft>
                      </a:pPr>
                      <a:r>
                        <a:rPr lang="en-CA" sz="900">
                          <a:solidFill>
                            <a:schemeClr val="tx1"/>
                          </a:solidFill>
                          <a:effectLst/>
                          <a:latin typeface="+mn-lt"/>
                        </a:rPr>
                        <a:t>0.67%</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1,726,863</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0.65%</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1,787,187</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extLst>
                  <a:ext uri="{0D108BD9-81ED-4DB2-BD59-A6C34878D82A}">
                    <a16:rowId xmlns:a16="http://schemas.microsoft.com/office/drawing/2014/main" val="1283596304"/>
                  </a:ext>
                </a:extLst>
              </a:tr>
              <a:tr h="241948">
                <a:tc>
                  <a:txBody>
                    <a:bodyPr/>
                    <a:lstStyle/>
                    <a:p>
                      <a:pPr>
                        <a:lnSpc>
                          <a:spcPct val="115000"/>
                        </a:lnSpc>
                        <a:spcAft>
                          <a:spcPts val="0"/>
                        </a:spcAft>
                      </a:pPr>
                      <a:r>
                        <a:rPr lang="en-CA" sz="900" b="1">
                          <a:solidFill>
                            <a:schemeClr val="tx1"/>
                          </a:solidFill>
                          <a:effectLst/>
                          <a:latin typeface="+mn-lt"/>
                        </a:rPr>
                        <a:t>2008</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tc>
                <a:tc>
                  <a:txBody>
                    <a:bodyPr/>
                    <a:lstStyle/>
                    <a:p>
                      <a:pPr>
                        <a:lnSpc>
                          <a:spcPct val="115000"/>
                        </a:lnSpc>
                        <a:spcAft>
                          <a:spcPts val="0"/>
                        </a:spcAft>
                      </a:pPr>
                      <a:r>
                        <a:rPr lang="en-CA" sz="900">
                          <a:solidFill>
                            <a:schemeClr val="tx1"/>
                          </a:solidFill>
                          <a:effectLst/>
                          <a:latin typeface="+mn-lt"/>
                        </a:rPr>
                        <a:t>0.63%</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1,765,843</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0.62%</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1,829,935</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extLst>
                  <a:ext uri="{0D108BD9-81ED-4DB2-BD59-A6C34878D82A}">
                    <a16:rowId xmlns:a16="http://schemas.microsoft.com/office/drawing/2014/main" val="1398938156"/>
                  </a:ext>
                </a:extLst>
              </a:tr>
              <a:tr h="241948">
                <a:tc>
                  <a:txBody>
                    <a:bodyPr/>
                    <a:lstStyle/>
                    <a:p>
                      <a:pPr>
                        <a:lnSpc>
                          <a:spcPct val="115000"/>
                        </a:lnSpc>
                        <a:spcAft>
                          <a:spcPts val="0"/>
                        </a:spcAft>
                      </a:pPr>
                      <a:r>
                        <a:rPr lang="en-CA" sz="900" b="1">
                          <a:solidFill>
                            <a:schemeClr val="tx1"/>
                          </a:solidFill>
                          <a:effectLst/>
                          <a:latin typeface="+mn-lt"/>
                        </a:rPr>
                        <a:t>2009</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tc>
                <a:tc>
                  <a:txBody>
                    <a:bodyPr/>
                    <a:lstStyle/>
                    <a:p>
                      <a:pPr>
                        <a:lnSpc>
                          <a:spcPct val="115000"/>
                        </a:lnSpc>
                        <a:spcAft>
                          <a:spcPts val="0"/>
                        </a:spcAft>
                      </a:pPr>
                      <a:r>
                        <a:rPr lang="en-CA" sz="900">
                          <a:solidFill>
                            <a:schemeClr val="tx1"/>
                          </a:solidFill>
                          <a:effectLst/>
                          <a:latin typeface="+mn-lt"/>
                        </a:rPr>
                        <a:t>0.66%</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1,806,990</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0.62%</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1,872,124</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extLst>
                  <a:ext uri="{0D108BD9-81ED-4DB2-BD59-A6C34878D82A}">
                    <a16:rowId xmlns:a16="http://schemas.microsoft.com/office/drawing/2014/main" val="2479634127"/>
                  </a:ext>
                </a:extLst>
              </a:tr>
              <a:tr h="241948">
                <a:tc>
                  <a:txBody>
                    <a:bodyPr/>
                    <a:lstStyle/>
                    <a:p>
                      <a:pPr>
                        <a:lnSpc>
                          <a:spcPct val="115000"/>
                        </a:lnSpc>
                        <a:spcAft>
                          <a:spcPts val="0"/>
                        </a:spcAft>
                      </a:pPr>
                      <a:r>
                        <a:rPr lang="en-CA" sz="900" b="1">
                          <a:solidFill>
                            <a:schemeClr val="tx1"/>
                          </a:solidFill>
                          <a:effectLst/>
                          <a:latin typeface="+mn-lt"/>
                        </a:rPr>
                        <a:t>2010</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tc>
                <a:tc>
                  <a:txBody>
                    <a:bodyPr/>
                    <a:lstStyle/>
                    <a:p>
                      <a:pPr>
                        <a:lnSpc>
                          <a:spcPct val="115000"/>
                        </a:lnSpc>
                        <a:spcAft>
                          <a:spcPts val="0"/>
                        </a:spcAft>
                      </a:pPr>
                      <a:r>
                        <a:rPr lang="en-CA" sz="900">
                          <a:solidFill>
                            <a:schemeClr val="tx1"/>
                          </a:solidFill>
                          <a:effectLst/>
                          <a:latin typeface="+mn-lt"/>
                        </a:rPr>
                        <a:t>0.70%</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1,837,260</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0.65%</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1,895,330</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extLst>
                  <a:ext uri="{0D108BD9-81ED-4DB2-BD59-A6C34878D82A}">
                    <a16:rowId xmlns:a16="http://schemas.microsoft.com/office/drawing/2014/main" val="1168908488"/>
                  </a:ext>
                </a:extLst>
              </a:tr>
              <a:tr h="241948">
                <a:tc>
                  <a:txBody>
                    <a:bodyPr/>
                    <a:lstStyle/>
                    <a:p>
                      <a:pPr>
                        <a:lnSpc>
                          <a:spcPct val="115000"/>
                        </a:lnSpc>
                        <a:spcAft>
                          <a:spcPts val="0"/>
                        </a:spcAft>
                      </a:pPr>
                      <a:r>
                        <a:rPr lang="en-CA" sz="900" b="1">
                          <a:solidFill>
                            <a:schemeClr val="tx1"/>
                          </a:solidFill>
                          <a:effectLst/>
                          <a:latin typeface="+mn-lt"/>
                        </a:rPr>
                        <a:t>2011</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tc>
                <a:tc>
                  <a:txBody>
                    <a:bodyPr/>
                    <a:lstStyle/>
                    <a:p>
                      <a:pPr>
                        <a:lnSpc>
                          <a:spcPct val="115000"/>
                        </a:lnSpc>
                        <a:spcAft>
                          <a:spcPts val="0"/>
                        </a:spcAft>
                      </a:pPr>
                      <a:r>
                        <a:rPr lang="en-CA" sz="900">
                          <a:solidFill>
                            <a:schemeClr val="tx1"/>
                          </a:solidFill>
                          <a:effectLst/>
                          <a:latin typeface="+mn-lt"/>
                        </a:rPr>
                        <a:t>0.65%</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1,869,079</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0.61%</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1,921,135</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extLst>
                  <a:ext uri="{0D108BD9-81ED-4DB2-BD59-A6C34878D82A}">
                    <a16:rowId xmlns:a16="http://schemas.microsoft.com/office/drawing/2014/main" val="2589373262"/>
                  </a:ext>
                </a:extLst>
              </a:tr>
              <a:tr h="241948">
                <a:tc>
                  <a:txBody>
                    <a:bodyPr/>
                    <a:lstStyle/>
                    <a:p>
                      <a:pPr>
                        <a:lnSpc>
                          <a:spcPct val="115000"/>
                        </a:lnSpc>
                        <a:spcAft>
                          <a:spcPts val="0"/>
                        </a:spcAft>
                      </a:pPr>
                      <a:r>
                        <a:rPr lang="en-CA" sz="900" b="1">
                          <a:solidFill>
                            <a:schemeClr val="tx1"/>
                          </a:solidFill>
                          <a:effectLst/>
                          <a:latin typeface="+mn-lt"/>
                        </a:rPr>
                        <a:t>2012</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tc>
                <a:tc>
                  <a:txBody>
                    <a:bodyPr/>
                    <a:lstStyle/>
                    <a:p>
                      <a:pPr>
                        <a:lnSpc>
                          <a:spcPct val="115000"/>
                        </a:lnSpc>
                        <a:spcAft>
                          <a:spcPts val="0"/>
                        </a:spcAft>
                      </a:pPr>
                      <a:r>
                        <a:rPr lang="en-CA" sz="900">
                          <a:solidFill>
                            <a:schemeClr val="tx1"/>
                          </a:solidFill>
                          <a:effectLst/>
                          <a:latin typeface="+mn-lt"/>
                        </a:rPr>
                        <a:t>0.66%</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1,916,129</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0.60%</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1,972,447</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extLst>
                  <a:ext uri="{0D108BD9-81ED-4DB2-BD59-A6C34878D82A}">
                    <a16:rowId xmlns:a16="http://schemas.microsoft.com/office/drawing/2014/main" val="3927452309"/>
                  </a:ext>
                </a:extLst>
              </a:tr>
              <a:tr h="241948">
                <a:tc>
                  <a:txBody>
                    <a:bodyPr/>
                    <a:lstStyle/>
                    <a:p>
                      <a:pPr>
                        <a:lnSpc>
                          <a:spcPct val="115000"/>
                        </a:lnSpc>
                        <a:spcAft>
                          <a:spcPts val="0"/>
                        </a:spcAft>
                      </a:pPr>
                      <a:r>
                        <a:rPr lang="en-CA" sz="900" b="1">
                          <a:solidFill>
                            <a:schemeClr val="tx1"/>
                          </a:solidFill>
                          <a:effectLst/>
                          <a:latin typeface="+mn-lt"/>
                        </a:rPr>
                        <a:t>2013</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tc>
                <a:tc>
                  <a:txBody>
                    <a:bodyPr/>
                    <a:lstStyle/>
                    <a:p>
                      <a:pPr>
                        <a:lnSpc>
                          <a:spcPct val="115000"/>
                        </a:lnSpc>
                        <a:spcAft>
                          <a:spcPts val="0"/>
                        </a:spcAft>
                      </a:pPr>
                      <a:r>
                        <a:rPr lang="en-CA" sz="900">
                          <a:solidFill>
                            <a:schemeClr val="tx1"/>
                          </a:solidFill>
                          <a:effectLst/>
                          <a:latin typeface="+mn-lt"/>
                        </a:rPr>
                        <a:t>0.67%</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1,971,468</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0.60%</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2,036,312</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extLst>
                  <a:ext uri="{0D108BD9-81ED-4DB2-BD59-A6C34878D82A}">
                    <a16:rowId xmlns:a16="http://schemas.microsoft.com/office/drawing/2014/main" val="3239398468"/>
                  </a:ext>
                </a:extLst>
              </a:tr>
              <a:tr h="241948">
                <a:tc>
                  <a:txBody>
                    <a:bodyPr/>
                    <a:lstStyle/>
                    <a:p>
                      <a:pPr>
                        <a:lnSpc>
                          <a:spcPct val="115000"/>
                        </a:lnSpc>
                        <a:spcAft>
                          <a:spcPts val="0"/>
                        </a:spcAft>
                      </a:pPr>
                      <a:r>
                        <a:rPr lang="en-CA" sz="900" b="1">
                          <a:solidFill>
                            <a:schemeClr val="tx1"/>
                          </a:solidFill>
                          <a:effectLst/>
                          <a:latin typeface="+mn-lt"/>
                        </a:rPr>
                        <a:t>2014</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tc>
                <a:tc>
                  <a:txBody>
                    <a:bodyPr/>
                    <a:lstStyle/>
                    <a:p>
                      <a:pPr>
                        <a:lnSpc>
                          <a:spcPct val="115000"/>
                        </a:lnSpc>
                        <a:spcAft>
                          <a:spcPts val="0"/>
                        </a:spcAft>
                      </a:pPr>
                      <a:r>
                        <a:rPr lang="en-CA" sz="900">
                          <a:solidFill>
                            <a:schemeClr val="tx1"/>
                          </a:solidFill>
                          <a:effectLst/>
                          <a:latin typeface="+mn-lt"/>
                        </a:rPr>
                        <a:t>0.69%</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2,025,038</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0.63%</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2,095,888</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extLst>
                  <a:ext uri="{0D108BD9-81ED-4DB2-BD59-A6C34878D82A}">
                    <a16:rowId xmlns:a16="http://schemas.microsoft.com/office/drawing/2014/main" val="2056308869"/>
                  </a:ext>
                </a:extLst>
              </a:tr>
              <a:tr h="241948">
                <a:tc>
                  <a:txBody>
                    <a:bodyPr/>
                    <a:lstStyle/>
                    <a:p>
                      <a:pPr>
                        <a:lnSpc>
                          <a:spcPct val="115000"/>
                        </a:lnSpc>
                        <a:spcAft>
                          <a:spcPts val="0"/>
                        </a:spcAft>
                      </a:pPr>
                      <a:r>
                        <a:rPr lang="en-CA" sz="900" b="1">
                          <a:solidFill>
                            <a:schemeClr val="tx1"/>
                          </a:solidFill>
                          <a:effectLst/>
                          <a:latin typeface="+mn-lt"/>
                        </a:rPr>
                        <a:t>2015</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tc>
                <a:tc>
                  <a:txBody>
                    <a:bodyPr/>
                    <a:lstStyle/>
                    <a:p>
                      <a:pPr>
                        <a:lnSpc>
                          <a:spcPct val="115000"/>
                        </a:lnSpc>
                        <a:spcAft>
                          <a:spcPts val="0"/>
                        </a:spcAft>
                      </a:pPr>
                      <a:r>
                        <a:rPr lang="en-CA" sz="900">
                          <a:solidFill>
                            <a:schemeClr val="tx1"/>
                          </a:solidFill>
                          <a:effectLst/>
                          <a:latin typeface="+mn-lt"/>
                        </a:rPr>
                        <a:t>0.69%</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2,064,204</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a:solidFill>
                            <a:schemeClr val="tx1"/>
                          </a:solidFill>
                          <a:effectLst/>
                          <a:latin typeface="+mn-lt"/>
                        </a:rPr>
                        <a:t>0.63%</a:t>
                      </a:r>
                      <a:endParaRPr lang="en-CA" sz="90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tc>
                  <a:txBody>
                    <a:bodyPr/>
                    <a:lstStyle/>
                    <a:p>
                      <a:pPr>
                        <a:lnSpc>
                          <a:spcPct val="115000"/>
                        </a:lnSpc>
                        <a:spcAft>
                          <a:spcPts val="0"/>
                        </a:spcAft>
                      </a:pPr>
                      <a:r>
                        <a:rPr lang="en-CA" sz="900" dirty="0">
                          <a:solidFill>
                            <a:schemeClr val="tx1"/>
                          </a:solidFill>
                          <a:effectLst/>
                          <a:latin typeface="+mn-lt"/>
                        </a:rPr>
                        <a:t>2,132,279</a:t>
                      </a:r>
                      <a:endParaRPr lang="en-CA" sz="900" dirty="0">
                        <a:solidFill>
                          <a:schemeClr val="tx1"/>
                        </a:solidFill>
                        <a:effectLst/>
                        <a:latin typeface="+mn-lt"/>
                        <a:ea typeface="Calibri" panose="020F0502020204030204" pitchFamily="34" charset="0"/>
                        <a:cs typeface="Times New Roman" panose="02020603050405020304" pitchFamily="18" charset="0"/>
                      </a:endParaRPr>
                    </a:p>
                  </a:txBody>
                  <a:tcPr marL="41352" marR="41352" marT="0" marB="0" anchor="ctr"/>
                </a:tc>
                <a:extLst>
                  <a:ext uri="{0D108BD9-81ED-4DB2-BD59-A6C34878D82A}">
                    <a16:rowId xmlns:a16="http://schemas.microsoft.com/office/drawing/2014/main" val="68343443"/>
                  </a:ext>
                </a:extLst>
              </a:tr>
            </a:tbl>
          </a:graphicData>
        </a:graphic>
      </p:graphicFrame>
      <p:sp>
        <p:nvSpPr>
          <p:cNvPr id="5" name="Rectangle 2">
            <a:extLst>
              <a:ext uri="{FF2B5EF4-FFF2-40B4-BE49-F238E27FC236}">
                <a16:creationId xmlns:a16="http://schemas.microsoft.com/office/drawing/2014/main" id="{DBFE47F1-8C9E-46D7-A05B-E2D14230EECB}"/>
              </a:ext>
            </a:extLst>
          </p:cNvPr>
          <p:cNvSpPr>
            <a:spLocks noChangeArrowheads="1"/>
          </p:cNvSpPr>
          <p:nvPr/>
        </p:nvSpPr>
        <p:spPr bwMode="auto">
          <a:xfrm>
            <a:off x="4225649" y="5922314"/>
            <a:ext cx="4175401"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Table S5. </a:t>
            </a:r>
            <a:r>
              <a:rPr kumimoji="0" lang="en-US"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Standardized Asthma incidence male vs. female.</a:t>
            </a:r>
            <a:endParaRPr kumimoji="0" lang="en-CA"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CA"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19244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FF3234D4-0394-4C55-8D24-967D7EE7CE9C}"/>
              </a:ext>
            </a:extLst>
          </p:cNvPr>
          <p:cNvSpPr>
            <a:spLocks noChangeArrowheads="1"/>
          </p:cNvSpPr>
          <p:nvPr/>
        </p:nvSpPr>
        <p:spPr bwMode="auto">
          <a:xfrm>
            <a:off x="723900" y="5569505"/>
            <a:ext cx="11049004"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en-CA" altLang="en-US" sz="1400" b="1" dirty="0">
                <a:ea typeface="Calibri" panose="020F0502020204030204" pitchFamily="34" charset="0"/>
                <a:cs typeface="Arial" panose="020B0604020202020204" pitchFamily="34" charset="0"/>
              </a:rPr>
              <a:t>Table S6: </a:t>
            </a:r>
            <a:r>
              <a:rPr lang="en-CA" altLang="en-US" sz="1400" dirty="0">
                <a:ea typeface="Calibri" panose="020F0502020204030204" pitchFamily="34" charset="0"/>
                <a:cs typeface="Arial" panose="020B0604020202020204" pitchFamily="34" charset="0"/>
              </a:rPr>
              <a:t>Age-adjusted asthma incidence in males vs females and in different age groups in 1995, 2002, 2009, 2015. The percent change in the rates of asthma incidence from 1995 to 2015. Note: rates between ages are standardized to 2005 Alberta population.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CA" altLang="en-US" sz="1400" i="0" u="none" strike="noStrike" cap="none" normalizeH="0" baseline="0" dirty="0">
              <a:ln>
                <a:noFill/>
              </a:ln>
              <a:solidFill>
                <a:schemeClr val="tx1"/>
              </a:solidFill>
              <a:effectLst/>
            </a:endParaRPr>
          </a:p>
        </p:txBody>
      </p:sp>
      <p:sp>
        <p:nvSpPr>
          <p:cNvPr id="3" name="Rectangle 3">
            <a:extLst>
              <a:ext uri="{FF2B5EF4-FFF2-40B4-BE49-F238E27FC236}">
                <a16:creationId xmlns:a16="http://schemas.microsoft.com/office/drawing/2014/main" id="{3A5AE052-9520-406A-BD00-69FFAFE47C13}"/>
              </a:ext>
            </a:extLst>
          </p:cNvPr>
          <p:cNvSpPr>
            <a:spLocks noChangeArrowheads="1"/>
          </p:cNvSpPr>
          <p:nvPr/>
        </p:nvSpPr>
        <p:spPr bwMode="auto">
          <a:xfrm>
            <a:off x="0" y="38227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4" name="Table 3">
            <a:extLst>
              <a:ext uri="{FF2B5EF4-FFF2-40B4-BE49-F238E27FC236}">
                <a16:creationId xmlns:a16="http://schemas.microsoft.com/office/drawing/2014/main" id="{A48E5574-8CD5-49A4-8886-A202F78A4F63}"/>
              </a:ext>
            </a:extLst>
          </p:cNvPr>
          <p:cNvGraphicFramePr>
            <a:graphicFrameLocks noGrp="1"/>
          </p:cNvGraphicFramePr>
          <p:nvPr>
            <p:extLst>
              <p:ext uri="{D42A27DB-BD31-4B8C-83A1-F6EECF244321}">
                <p14:modId xmlns:p14="http://schemas.microsoft.com/office/powerpoint/2010/main" val="4147037776"/>
              </p:ext>
            </p:extLst>
          </p:nvPr>
        </p:nvGraphicFramePr>
        <p:xfrm>
          <a:off x="723900" y="657553"/>
          <a:ext cx="11049004" cy="4843321"/>
        </p:xfrm>
        <a:graphic>
          <a:graphicData uri="http://schemas.openxmlformats.org/drawingml/2006/table">
            <a:tbl>
              <a:tblPr>
                <a:tableStyleId>{793D81CF-94F2-401A-BA57-92F5A7B2D0C5}</a:tableStyleId>
              </a:tblPr>
              <a:tblGrid>
                <a:gridCol w="604071">
                  <a:extLst>
                    <a:ext uri="{9D8B030D-6E8A-4147-A177-3AD203B41FA5}">
                      <a16:colId xmlns:a16="http://schemas.microsoft.com/office/drawing/2014/main" val="4233930645"/>
                    </a:ext>
                  </a:extLst>
                </a:gridCol>
                <a:gridCol w="757835">
                  <a:extLst>
                    <a:ext uri="{9D8B030D-6E8A-4147-A177-3AD203B41FA5}">
                      <a16:colId xmlns:a16="http://schemas.microsoft.com/office/drawing/2014/main" val="3222312410"/>
                    </a:ext>
                  </a:extLst>
                </a:gridCol>
                <a:gridCol w="637020">
                  <a:extLst>
                    <a:ext uri="{9D8B030D-6E8A-4147-A177-3AD203B41FA5}">
                      <a16:colId xmlns:a16="http://schemas.microsoft.com/office/drawing/2014/main" val="421605206"/>
                    </a:ext>
                  </a:extLst>
                </a:gridCol>
                <a:gridCol w="527189">
                  <a:extLst>
                    <a:ext uri="{9D8B030D-6E8A-4147-A177-3AD203B41FA5}">
                      <a16:colId xmlns:a16="http://schemas.microsoft.com/office/drawing/2014/main" val="4178683641"/>
                    </a:ext>
                  </a:extLst>
                </a:gridCol>
                <a:gridCol w="691936">
                  <a:extLst>
                    <a:ext uri="{9D8B030D-6E8A-4147-A177-3AD203B41FA5}">
                      <a16:colId xmlns:a16="http://schemas.microsoft.com/office/drawing/2014/main" val="828631791"/>
                    </a:ext>
                  </a:extLst>
                </a:gridCol>
                <a:gridCol w="648002">
                  <a:extLst>
                    <a:ext uri="{9D8B030D-6E8A-4147-A177-3AD203B41FA5}">
                      <a16:colId xmlns:a16="http://schemas.microsoft.com/office/drawing/2014/main" val="2173053328"/>
                    </a:ext>
                  </a:extLst>
                </a:gridCol>
                <a:gridCol w="527189">
                  <a:extLst>
                    <a:ext uri="{9D8B030D-6E8A-4147-A177-3AD203B41FA5}">
                      <a16:colId xmlns:a16="http://schemas.microsoft.com/office/drawing/2014/main" val="1505888366"/>
                    </a:ext>
                  </a:extLst>
                </a:gridCol>
                <a:gridCol w="582105">
                  <a:extLst>
                    <a:ext uri="{9D8B030D-6E8A-4147-A177-3AD203B41FA5}">
                      <a16:colId xmlns:a16="http://schemas.microsoft.com/office/drawing/2014/main" val="2059751866"/>
                    </a:ext>
                  </a:extLst>
                </a:gridCol>
                <a:gridCol w="669970">
                  <a:extLst>
                    <a:ext uri="{9D8B030D-6E8A-4147-A177-3AD203B41FA5}">
                      <a16:colId xmlns:a16="http://schemas.microsoft.com/office/drawing/2014/main" val="584119101"/>
                    </a:ext>
                  </a:extLst>
                </a:gridCol>
                <a:gridCol w="527189">
                  <a:extLst>
                    <a:ext uri="{9D8B030D-6E8A-4147-A177-3AD203B41FA5}">
                      <a16:colId xmlns:a16="http://schemas.microsoft.com/office/drawing/2014/main" val="2423603615"/>
                    </a:ext>
                  </a:extLst>
                </a:gridCol>
                <a:gridCol w="669970">
                  <a:extLst>
                    <a:ext uri="{9D8B030D-6E8A-4147-A177-3AD203B41FA5}">
                      <a16:colId xmlns:a16="http://schemas.microsoft.com/office/drawing/2014/main" val="2850524011"/>
                    </a:ext>
                  </a:extLst>
                </a:gridCol>
                <a:gridCol w="658986">
                  <a:extLst>
                    <a:ext uri="{9D8B030D-6E8A-4147-A177-3AD203B41FA5}">
                      <a16:colId xmlns:a16="http://schemas.microsoft.com/office/drawing/2014/main" val="737203752"/>
                    </a:ext>
                  </a:extLst>
                </a:gridCol>
                <a:gridCol w="527189">
                  <a:extLst>
                    <a:ext uri="{9D8B030D-6E8A-4147-A177-3AD203B41FA5}">
                      <a16:colId xmlns:a16="http://schemas.microsoft.com/office/drawing/2014/main" val="830555728"/>
                    </a:ext>
                  </a:extLst>
                </a:gridCol>
                <a:gridCol w="637020">
                  <a:extLst>
                    <a:ext uri="{9D8B030D-6E8A-4147-A177-3AD203B41FA5}">
                      <a16:colId xmlns:a16="http://schemas.microsoft.com/office/drawing/2014/main" val="485035684"/>
                    </a:ext>
                  </a:extLst>
                </a:gridCol>
                <a:gridCol w="724885">
                  <a:extLst>
                    <a:ext uri="{9D8B030D-6E8A-4147-A177-3AD203B41FA5}">
                      <a16:colId xmlns:a16="http://schemas.microsoft.com/office/drawing/2014/main" val="3644066888"/>
                    </a:ext>
                  </a:extLst>
                </a:gridCol>
                <a:gridCol w="823732">
                  <a:extLst>
                    <a:ext uri="{9D8B030D-6E8A-4147-A177-3AD203B41FA5}">
                      <a16:colId xmlns:a16="http://schemas.microsoft.com/office/drawing/2014/main" val="2619497634"/>
                    </a:ext>
                  </a:extLst>
                </a:gridCol>
                <a:gridCol w="834716">
                  <a:extLst>
                    <a:ext uri="{9D8B030D-6E8A-4147-A177-3AD203B41FA5}">
                      <a16:colId xmlns:a16="http://schemas.microsoft.com/office/drawing/2014/main" val="906258042"/>
                    </a:ext>
                  </a:extLst>
                </a:gridCol>
              </a:tblGrid>
              <a:tr h="247513">
                <a:tc>
                  <a:txBody>
                    <a:bodyPr/>
                    <a:lstStyle/>
                    <a:p>
                      <a:pPr algn="l" fontAlgn="b"/>
                      <a:endParaRPr lang="en-CA" sz="900" b="1" i="0" u="none" strike="noStrike">
                        <a:solidFill>
                          <a:schemeClr val="tx1"/>
                        </a:solidFill>
                        <a:effectLst/>
                        <a:latin typeface="+mn-lt"/>
                      </a:endParaRPr>
                    </a:p>
                  </a:txBody>
                  <a:tcPr marL="5226" marR="5226" marT="522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CA" sz="900" b="1" i="0" u="none" strike="noStrike">
                        <a:solidFill>
                          <a:schemeClr val="tx1"/>
                        </a:solidFill>
                        <a:effectLst/>
                        <a:latin typeface="+mn-lt"/>
                      </a:endParaRPr>
                    </a:p>
                  </a:txBody>
                  <a:tcPr marL="5226" marR="5226" marT="522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b"/>
                      <a:r>
                        <a:rPr lang="en-CA" sz="900" b="1" u="none" strike="noStrike" dirty="0">
                          <a:solidFill>
                            <a:schemeClr val="tx1"/>
                          </a:solidFill>
                          <a:effectLst/>
                          <a:latin typeface="+mn-lt"/>
                        </a:rPr>
                        <a:t>1995</a:t>
                      </a:r>
                      <a:endParaRPr lang="en-CA" sz="900" b="1" i="0" u="none" strike="noStrike" dirty="0">
                        <a:solidFill>
                          <a:schemeClr val="tx1"/>
                        </a:solidFill>
                        <a:effectLst/>
                        <a:latin typeface="+mn-lt"/>
                      </a:endParaRPr>
                    </a:p>
                  </a:txBody>
                  <a:tcPr marL="5226" marR="5226" marT="522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hMerge="1">
                  <a:txBody>
                    <a:bodyPr/>
                    <a:lstStyle/>
                    <a:p>
                      <a:endParaRPr lang="en-CA"/>
                    </a:p>
                  </a:txBody>
                  <a:tcPr/>
                </a:tc>
                <a:tc gridSpan="3">
                  <a:txBody>
                    <a:bodyPr/>
                    <a:lstStyle/>
                    <a:p>
                      <a:pPr algn="l" fontAlgn="b"/>
                      <a:r>
                        <a:rPr lang="en-CA" sz="900" b="1" u="none" strike="noStrike" dirty="0">
                          <a:solidFill>
                            <a:schemeClr val="tx1"/>
                          </a:solidFill>
                          <a:effectLst/>
                          <a:latin typeface="+mn-lt"/>
                        </a:rPr>
                        <a:t>2002</a:t>
                      </a:r>
                      <a:endParaRPr lang="en-CA" sz="900" b="1" i="0" u="none" strike="noStrike" dirty="0">
                        <a:solidFill>
                          <a:schemeClr val="tx1"/>
                        </a:solidFill>
                        <a:effectLst/>
                        <a:latin typeface="+mn-lt"/>
                      </a:endParaRPr>
                    </a:p>
                  </a:txBody>
                  <a:tcPr marL="5226" marR="5226" marT="522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hMerge="1">
                  <a:txBody>
                    <a:bodyPr/>
                    <a:lstStyle/>
                    <a:p>
                      <a:endParaRPr lang="en-CA"/>
                    </a:p>
                  </a:txBody>
                  <a:tcPr/>
                </a:tc>
                <a:tc gridSpan="3">
                  <a:txBody>
                    <a:bodyPr/>
                    <a:lstStyle/>
                    <a:p>
                      <a:pPr algn="l" fontAlgn="b"/>
                      <a:r>
                        <a:rPr lang="en-CA" sz="900" b="1" u="none" strike="noStrike">
                          <a:solidFill>
                            <a:schemeClr val="tx1"/>
                          </a:solidFill>
                          <a:effectLst/>
                          <a:latin typeface="+mn-lt"/>
                        </a:rPr>
                        <a:t>2009</a:t>
                      </a:r>
                      <a:endParaRPr lang="en-CA" sz="900" b="1" i="0" u="none" strike="noStrike">
                        <a:solidFill>
                          <a:schemeClr val="tx1"/>
                        </a:solidFill>
                        <a:effectLst/>
                        <a:latin typeface="+mn-lt"/>
                      </a:endParaRPr>
                    </a:p>
                  </a:txBody>
                  <a:tcPr marL="5226" marR="5226" marT="522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hMerge="1">
                  <a:txBody>
                    <a:bodyPr/>
                    <a:lstStyle/>
                    <a:p>
                      <a:endParaRPr lang="en-CA"/>
                    </a:p>
                  </a:txBody>
                  <a:tcPr/>
                </a:tc>
                <a:tc gridSpan="3">
                  <a:txBody>
                    <a:bodyPr/>
                    <a:lstStyle/>
                    <a:p>
                      <a:pPr algn="l" fontAlgn="b"/>
                      <a:r>
                        <a:rPr lang="en-CA" sz="900" b="1" u="none" strike="noStrike">
                          <a:solidFill>
                            <a:schemeClr val="tx1"/>
                          </a:solidFill>
                          <a:effectLst/>
                          <a:latin typeface="+mn-lt"/>
                        </a:rPr>
                        <a:t>2015</a:t>
                      </a:r>
                      <a:endParaRPr lang="en-CA" sz="900" b="1" i="0" u="none" strike="noStrike">
                        <a:solidFill>
                          <a:schemeClr val="tx1"/>
                        </a:solidFill>
                        <a:effectLst/>
                        <a:latin typeface="+mn-lt"/>
                      </a:endParaRPr>
                    </a:p>
                  </a:txBody>
                  <a:tcPr marL="5226" marR="5226" marT="522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hMerge="1">
                  <a:txBody>
                    <a:bodyPr/>
                    <a:lstStyle/>
                    <a:p>
                      <a:endParaRPr lang="en-CA"/>
                    </a:p>
                  </a:txBody>
                  <a:tcPr/>
                </a:tc>
                <a:tc gridSpan="3">
                  <a:txBody>
                    <a:bodyPr/>
                    <a:lstStyle/>
                    <a:p>
                      <a:pPr algn="l" fontAlgn="b"/>
                      <a:r>
                        <a:rPr lang="en-CA" sz="900" b="1" u="none" strike="noStrike" dirty="0">
                          <a:solidFill>
                            <a:schemeClr val="tx1"/>
                          </a:solidFill>
                          <a:effectLst/>
                          <a:latin typeface="+mn-lt"/>
                        </a:rPr>
                        <a:t>% Change from 1995 to 2015</a:t>
                      </a:r>
                      <a:endParaRPr lang="en-CA" sz="900" b="1" i="0" u="none" strike="noStrike" dirty="0">
                        <a:solidFill>
                          <a:schemeClr val="tx1"/>
                        </a:solidFill>
                        <a:effectLst/>
                        <a:latin typeface="+mn-lt"/>
                      </a:endParaRPr>
                    </a:p>
                  </a:txBody>
                  <a:tcPr marL="5226" marR="5226" marT="522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1996701967"/>
                  </a:ext>
                </a:extLst>
              </a:tr>
              <a:tr h="342240">
                <a:tc>
                  <a:txBody>
                    <a:bodyPr/>
                    <a:lstStyle/>
                    <a:p>
                      <a:pPr algn="l" fontAlgn="t"/>
                      <a:r>
                        <a:rPr lang="en-CA" sz="900" b="1" u="none" strike="noStrike">
                          <a:solidFill>
                            <a:schemeClr val="tx1"/>
                          </a:solidFill>
                          <a:effectLst/>
                          <a:latin typeface="+mn-lt"/>
                        </a:rPr>
                        <a:t> </a:t>
                      </a:r>
                      <a:endParaRPr lang="en-CA" sz="900" b="1"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b="1" u="none" strike="noStrike">
                          <a:solidFill>
                            <a:schemeClr val="tx1"/>
                          </a:solidFill>
                          <a:effectLst/>
                          <a:latin typeface="+mn-lt"/>
                        </a:rPr>
                        <a:t>Group</a:t>
                      </a:r>
                      <a:endParaRPr lang="en-CA" sz="900" b="1"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b="1" u="none" strike="noStrike" dirty="0">
                          <a:solidFill>
                            <a:schemeClr val="tx1"/>
                          </a:solidFill>
                          <a:effectLst/>
                          <a:latin typeface="+mn-lt"/>
                        </a:rPr>
                        <a:t>Population</a:t>
                      </a:r>
                      <a:endParaRPr lang="en-CA" sz="900" b="1"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b="1" u="none" strike="noStrike" dirty="0">
                          <a:solidFill>
                            <a:schemeClr val="tx1"/>
                          </a:solidFill>
                          <a:effectLst/>
                          <a:latin typeface="+mn-lt"/>
                        </a:rPr>
                        <a:t>New cases</a:t>
                      </a:r>
                      <a:endParaRPr lang="en-CA" sz="900" b="1"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b="1" u="none" strike="noStrike" dirty="0">
                          <a:solidFill>
                            <a:schemeClr val="tx1"/>
                          </a:solidFill>
                          <a:effectLst/>
                          <a:latin typeface="+mn-lt"/>
                        </a:rPr>
                        <a:t>Incidence</a:t>
                      </a:r>
                      <a:endParaRPr lang="en-CA" sz="900" b="1"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b="1" u="none" strike="noStrike" dirty="0">
                          <a:solidFill>
                            <a:schemeClr val="tx1"/>
                          </a:solidFill>
                          <a:effectLst/>
                          <a:latin typeface="+mn-lt"/>
                        </a:rPr>
                        <a:t>Population</a:t>
                      </a:r>
                      <a:endParaRPr lang="en-CA" sz="900" b="1"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b="1" u="none" strike="noStrike" dirty="0">
                          <a:solidFill>
                            <a:schemeClr val="tx1"/>
                          </a:solidFill>
                          <a:effectLst/>
                          <a:latin typeface="+mn-lt"/>
                        </a:rPr>
                        <a:t>New cases</a:t>
                      </a:r>
                      <a:endParaRPr lang="en-CA" sz="900" b="1"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b="1" u="none" strike="noStrike" dirty="0">
                          <a:solidFill>
                            <a:schemeClr val="tx1"/>
                          </a:solidFill>
                          <a:effectLst/>
                          <a:latin typeface="+mn-lt"/>
                        </a:rPr>
                        <a:t>Incidence</a:t>
                      </a:r>
                      <a:endParaRPr lang="en-CA" sz="900" b="1"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b="1" u="none" strike="noStrike" dirty="0">
                          <a:solidFill>
                            <a:schemeClr val="tx1"/>
                          </a:solidFill>
                          <a:effectLst/>
                          <a:latin typeface="+mn-lt"/>
                        </a:rPr>
                        <a:t>Population</a:t>
                      </a:r>
                      <a:endParaRPr lang="en-CA" sz="900" b="1"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b="1" u="none" strike="noStrike" dirty="0">
                          <a:solidFill>
                            <a:schemeClr val="tx1"/>
                          </a:solidFill>
                          <a:effectLst/>
                          <a:latin typeface="+mn-lt"/>
                        </a:rPr>
                        <a:t>New cases</a:t>
                      </a:r>
                      <a:endParaRPr lang="en-CA" sz="900" b="1"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b="1" u="none" strike="noStrike" dirty="0">
                          <a:solidFill>
                            <a:schemeClr val="tx1"/>
                          </a:solidFill>
                          <a:effectLst/>
                          <a:latin typeface="+mn-lt"/>
                        </a:rPr>
                        <a:t>Incidence</a:t>
                      </a:r>
                      <a:endParaRPr lang="en-CA" sz="900" b="1"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b="1" u="none" strike="noStrike" dirty="0">
                          <a:solidFill>
                            <a:schemeClr val="tx1"/>
                          </a:solidFill>
                          <a:effectLst/>
                          <a:latin typeface="+mn-lt"/>
                        </a:rPr>
                        <a:t>Population</a:t>
                      </a:r>
                      <a:endParaRPr lang="en-CA" sz="900" b="1"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b="1" u="none" strike="noStrike" dirty="0">
                          <a:solidFill>
                            <a:schemeClr val="tx1"/>
                          </a:solidFill>
                          <a:effectLst/>
                          <a:latin typeface="+mn-lt"/>
                        </a:rPr>
                        <a:t>New cases</a:t>
                      </a:r>
                      <a:endParaRPr lang="en-CA" sz="900" b="1"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b="1" u="none" strike="noStrike" dirty="0">
                          <a:solidFill>
                            <a:schemeClr val="tx1"/>
                          </a:solidFill>
                          <a:effectLst/>
                          <a:latin typeface="+mn-lt"/>
                        </a:rPr>
                        <a:t>Incidence</a:t>
                      </a:r>
                      <a:endParaRPr lang="en-CA" sz="900" b="1"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b="1" u="none" strike="noStrike" dirty="0">
                          <a:solidFill>
                            <a:schemeClr val="tx1"/>
                          </a:solidFill>
                          <a:effectLst/>
                          <a:latin typeface="+mn-lt"/>
                        </a:rPr>
                        <a:t>Population</a:t>
                      </a:r>
                      <a:endParaRPr lang="en-CA" sz="900" b="1"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b="1" u="none" strike="noStrike" dirty="0">
                          <a:solidFill>
                            <a:schemeClr val="tx1"/>
                          </a:solidFill>
                          <a:effectLst/>
                          <a:latin typeface="+mn-lt"/>
                        </a:rPr>
                        <a:t>New cases</a:t>
                      </a:r>
                      <a:endParaRPr lang="en-CA" sz="900" b="1"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b="1" u="none" strike="noStrike" dirty="0">
                          <a:solidFill>
                            <a:schemeClr val="tx1"/>
                          </a:solidFill>
                          <a:effectLst/>
                          <a:latin typeface="+mn-lt"/>
                        </a:rPr>
                        <a:t>Incidence</a:t>
                      </a:r>
                      <a:endParaRPr lang="en-CA" sz="900" b="1"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20877468"/>
                  </a:ext>
                </a:extLst>
              </a:tr>
              <a:tr h="177232">
                <a:tc>
                  <a:txBody>
                    <a:bodyPr/>
                    <a:lstStyle/>
                    <a:p>
                      <a:pPr algn="l" fontAlgn="t"/>
                      <a:r>
                        <a:rPr lang="en-CA" sz="900" b="1" u="none" strike="noStrike" dirty="0">
                          <a:solidFill>
                            <a:schemeClr val="tx1"/>
                          </a:solidFill>
                          <a:effectLst/>
                          <a:latin typeface="+mn-lt"/>
                        </a:rPr>
                        <a:t>Female</a:t>
                      </a:r>
                      <a:endParaRPr lang="en-CA" sz="900" b="1"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CA" sz="900" b="1"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 </a:t>
                      </a:r>
                      <a:endParaRPr lang="en-CA" sz="900" b="1"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 </a:t>
                      </a:r>
                      <a:endParaRPr lang="en-CA" sz="900" b="1"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 </a:t>
                      </a:r>
                      <a:endParaRPr lang="en-CA" sz="900" b="1"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CA" sz="900" b="1"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CA" sz="900" b="1"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CA" sz="900" b="1"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 </a:t>
                      </a:r>
                      <a:endParaRPr lang="en-CA" sz="900" b="1"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 </a:t>
                      </a:r>
                      <a:endParaRPr lang="en-CA" sz="900" b="1"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 </a:t>
                      </a:r>
                      <a:endParaRPr lang="en-CA" sz="900" b="1"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CA" sz="900" b="1"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CA" sz="900" b="1"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CA" sz="900" b="1"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 </a:t>
                      </a:r>
                      <a:endParaRPr lang="en-CA" sz="900" b="1"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dirty="0">
                          <a:solidFill>
                            <a:schemeClr val="tx1"/>
                          </a:solidFill>
                          <a:effectLst/>
                          <a:latin typeface="+mn-lt"/>
                        </a:rPr>
                        <a:t> </a:t>
                      </a:r>
                      <a:endParaRPr lang="en-CA" sz="900" b="1"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 </a:t>
                      </a:r>
                      <a:endParaRPr lang="en-CA" sz="900" b="1"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80742444"/>
                  </a:ext>
                </a:extLst>
              </a:tr>
              <a:tr h="177232">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dirty="0">
                          <a:solidFill>
                            <a:schemeClr val="tx1"/>
                          </a:solidFill>
                          <a:effectLst/>
                          <a:latin typeface="+mn-lt"/>
                        </a:rPr>
                        <a:t>&lt;5 years</a:t>
                      </a:r>
                      <a:endParaRPr lang="en-CA" sz="900" b="0"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96243</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2402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2.50%</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89542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1677</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1.87%</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111950</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1518</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1.36%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131818</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1631</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dirty="0">
                          <a:solidFill>
                            <a:schemeClr val="tx1"/>
                          </a:solidFill>
                          <a:effectLst/>
                          <a:latin typeface="+mn-lt"/>
                        </a:rPr>
                        <a:t>1.24%</a:t>
                      </a:r>
                      <a:endParaRPr lang="en-CA" sz="900" b="0"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36.96%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dirty="0">
                          <a:solidFill>
                            <a:schemeClr val="tx1"/>
                          </a:solidFill>
                          <a:effectLst/>
                          <a:latin typeface="+mn-lt"/>
                        </a:rPr>
                        <a:t>-32.10%</a:t>
                      </a:r>
                      <a:endParaRPr lang="en-CA" sz="900" b="0"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-50.42%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89430978"/>
                  </a:ext>
                </a:extLst>
              </a:tr>
              <a:tr h="177232">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dirty="0">
                          <a:solidFill>
                            <a:schemeClr val="tx1"/>
                          </a:solidFill>
                          <a:effectLst/>
                          <a:latin typeface="+mn-lt"/>
                        </a:rPr>
                        <a:t>5-9 years</a:t>
                      </a:r>
                      <a:endParaRPr lang="en-CA" sz="900" b="0"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100481</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2374</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2.36%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90363</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929</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1.03%</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92186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954</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1.03%</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116842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1092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0.93%</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16.28%</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-54.00%</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-60.44%</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464045"/>
                  </a:ext>
                </a:extLst>
              </a:tr>
              <a:tr h="177232">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dirty="0">
                          <a:solidFill>
                            <a:schemeClr val="tx1"/>
                          </a:solidFill>
                          <a:effectLst/>
                          <a:latin typeface="+mn-lt"/>
                        </a:rPr>
                        <a:t>10-14 years</a:t>
                      </a:r>
                      <a:endParaRPr lang="en-CA" sz="900" b="0"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98903</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2185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2.21%</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97598</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925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0.95%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93967</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718</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0.76%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98741</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765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0.77%</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-0.16%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-64.99%</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-64.93%</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46346379"/>
                  </a:ext>
                </a:extLst>
              </a:tr>
              <a:tr h="177232">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dirty="0">
                          <a:solidFill>
                            <a:schemeClr val="tx1"/>
                          </a:solidFill>
                          <a:effectLst/>
                          <a:latin typeface="+mn-lt"/>
                        </a:rPr>
                        <a:t>15-39 years</a:t>
                      </a:r>
                      <a:endParaRPr lang="en-CA" sz="900" b="0"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533155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8112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1.52%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527290</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3802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0.72%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596283</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3524</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0.59%</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665896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4112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0.62%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24.90%</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-49.31%</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-59.41%</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91059370"/>
                  </a:ext>
                </a:extLst>
              </a:tr>
              <a:tr h="177232">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dirty="0">
                          <a:solidFill>
                            <a:schemeClr val="tx1"/>
                          </a:solidFill>
                          <a:effectLst/>
                          <a:latin typeface="+mn-lt"/>
                        </a:rPr>
                        <a:t>40-69 years</a:t>
                      </a:r>
                      <a:endParaRPr lang="en-CA" sz="900" b="0"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396318</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5187</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1.31%</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493507</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3304</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0.67%</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588503</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3261</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0.55%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656949</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4052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0.62%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65.76%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-21.88%</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-52.87%</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687266"/>
                  </a:ext>
                </a:extLst>
              </a:tr>
              <a:tr h="177232">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dirty="0">
                          <a:solidFill>
                            <a:schemeClr val="tx1"/>
                          </a:solidFill>
                          <a:effectLst/>
                          <a:latin typeface="+mn-lt"/>
                        </a:rPr>
                        <a:t>≥70 years</a:t>
                      </a:r>
                      <a:endParaRPr lang="en-CA" sz="900" b="0"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101376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1516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1.50%</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117733</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901</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0.77%</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134465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756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0.56%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155459</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961</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0.62%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53.35%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-36.61%</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-58.66%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6466249"/>
                  </a:ext>
                </a:extLst>
              </a:tr>
              <a:tr h="177232">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dirty="0">
                          <a:solidFill>
                            <a:schemeClr val="tx1"/>
                          </a:solidFill>
                          <a:effectLst/>
                          <a:latin typeface="+mn-lt"/>
                        </a:rPr>
                        <a:t>All age</a:t>
                      </a:r>
                      <a:endParaRPr lang="en-CA" sz="900" b="0"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1326476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21776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1.60%</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1416033</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11538</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0.81%</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1617354</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10731</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0.66%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1825705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12613</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0.68%</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37.64%</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-42.08%</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-57.20%</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9525444"/>
                  </a:ext>
                </a:extLst>
              </a:tr>
              <a:tr h="177232">
                <a:tc>
                  <a:txBody>
                    <a:bodyPr/>
                    <a:lstStyle/>
                    <a:p>
                      <a:pPr algn="l" fontAlgn="t"/>
                      <a:r>
                        <a:rPr lang="en-CA" sz="900" b="1" u="none" strike="noStrike" dirty="0">
                          <a:solidFill>
                            <a:schemeClr val="tx1"/>
                          </a:solidFill>
                          <a:effectLst/>
                          <a:latin typeface="+mn-lt"/>
                        </a:rPr>
                        <a:t>Male</a:t>
                      </a:r>
                      <a:endParaRPr lang="en-CA" sz="900" b="1"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CA" sz="900" b="0"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 </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 </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 </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 </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 </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 </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 </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 </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 </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8877165"/>
                  </a:ext>
                </a:extLst>
              </a:tr>
              <a:tr h="177232">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dirty="0">
                          <a:solidFill>
                            <a:schemeClr val="tx1"/>
                          </a:solidFill>
                          <a:effectLst/>
                          <a:latin typeface="+mn-lt"/>
                        </a:rPr>
                        <a:t>&lt;5 years</a:t>
                      </a:r>
                      <a:endParaRPr lang="en-CA" sz="900" b="0"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99316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4176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4.20%</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90715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3011</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3.32%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114934</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2701</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2.35%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135968</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2808</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2.07%</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36.90%</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-32.76%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-50.88%</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1975246"/>
                  </a:ext>
                </a:extLst>
              </a:tr>
              <a:tr h="177232">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dirty="0">
                          <a:solidFill>
                            <a:schemeClr val="tx1"/>
                          </a:solidFill>
                          <a:effectLst/>
                          <a:latin typeface="+mn-lt"/>
                        </a:rPr>
                        <a:t>5-9 years</a:t>
                      </a:r>
                      <a:endParaRPr lang="en-CA" sz="900" b="0"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103653</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3482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3.36%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89042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1247</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1.40%</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91214</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1414</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1.55%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115936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1733</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1.49%</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11.85%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-50.23%</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-55.50%</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0961229"/>
                  </a:ext>
                </a:extLst>
              </a:tr>
              <a:tr h="177232">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dirty="0">
                          <a:solidFill>
                            <a:schemeClr val="tx1"/>
                          </a:solidFill>
                          <a:effectLst/>
                          <a:latin typeface="+mn-lt"/>
                        </a:rPr>
                        <a:t>10-14 years</a:t>
                      </a:r>
                      <a:endParaRPr lang="en-CA" sz="900" b="0"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103158</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2731</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2.65%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98035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935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0.95%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91876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779</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0.85%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96376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815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0.85%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-6.57%</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-70.16%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-68.06%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1091374"/>
                  </a:ext>
                </a:extLst>
              </a:tr>
              <a:tr h="177232">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dirty="0">
                          <a:solidFill>
                            <a:schemeClr val="tx1"/>
                          </a:solidFill>
                          <a:effectLst/>
                          <a:latin typeface="+mn-lt"/>
                        </a:rPr>
                        <a:t>15-39 years</a:t>
                      </a:r>
                      <a:endParaRPr lang="en-CA" sz="900" b="0"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558641</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5795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1.04%</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575426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2730</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0.47%</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647113</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2515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0.39%</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704405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2718</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0.39%</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26.09%</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-53.10%</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-62.80%</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7102865"/>
                  </a:ext>
                </a:extLst>
              </a:tr>
              <a:tr h="177232">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dirty="0">
                          <a:solidFill>
                            <a:schemeClr val="tx1"/>
                          </a:solidFill>
                          <a:effectLst/>
                          <a:latin typeface="+mn-lt"/>
                        </a:rPr>
                        <a:t>40-69 years</a:t>
                      </a:r>
                      <a:endParaRPr lang="en-CA" sz="900" b="0"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409852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3588</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0.88%</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520545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2278</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0.44%</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642326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2392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0.37%</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727995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3372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0.46%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77.62%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-6.02%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-47.09%</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09095423"/>
                  </a:ext>
                </a:extLst>
              </a:tr>
              <a:tr h="177232">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dirty="0">
                          <a:solidFill>
                            <a:schemeClr val="tx1"/>
                          </a:solidFill>
                          <a:effectLst/>
                          <a:latin typeface="+mn-lt"/>
                        </a:rPr>
                        <a:t>≥70 years</a:t>
                      </a:r>
                      <a:endParaRPr lang="en-CA" sz="900" b="0"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71370</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1207</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1.69%</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87466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726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0.83%</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103715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558</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0.54%</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125763</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691</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0.55%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76.21%</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-42.75%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-67.51%</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43527254"/>
                  </a:ext>
                </a:extLst>
              </a:tr>
              <a:tr h="177232">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dirty="0">
                          <a:solidFill>
                            <a:schemeClr val="tx1"/>
                          </a:solidFill>
                          <a:effectLst/>
                          <a:latin typeface="+mn-lt"/>
                        </a:rPr>
                        <a:t>All age</a:t>
                      </a:r>
                      <a:endParaRPr lang="en-CA" sz="900" b="0"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1345990</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20979</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1.47%</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1461229</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10927</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0.75%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1691178</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10359</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0.62%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1906443</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12137</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0.63%</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41.64%</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-42.15%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-57.29%</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11312887"/>
                  </a:ext>
                </a:extLst>
              </a:tr>
              <a:tr h="177232">
                <a:tc>
                  <a:txBody>
                    <a:bodyPr/>
                    <a:lstStyle/>
                    <a:p>
                      <a:pPr algn="l" fontAlgn="t"/>
                      <a:r>
                        <a:rPr lang="en-CA" sz="900" b="1" u="none" strike="noStrike" dirty="0">
                          <a:solidFill>
                            <a:schemeClr val="tx1"/>
                          </a:solidFill>
                          <a:effectLst/>
                          <a:latin typeface="+mn-lt"/>
                        </a:rPr>
                        <a:t>Overall</a:t>
                      </a:r>
                      <a:endParaRPr lang="en-CA" sz="900" b="1"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CA" sz="900" b="0"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 </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 </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 </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 </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 </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 </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 </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 </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 </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71381601"/>
                  </a:ext>
                </a:extLst>
              </a:tr>
              <a:tr h="177232">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dirty="0">
                          <a:solidFill>
                            <a:schemeClr val="tx1"/>
                          </a:solidFill>
                          <a:effectLst/>
                          <a:latin typeface="+mn-lt"/>
                        </a:rPr>
                        <a:t>&lt;5 years</a:t>
                      </a:r>
                      <a:endParaRPr lang="en-CA" sz="900" b="0"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195559</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6578</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3.36%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180257</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4688</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2.60%</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226884</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4219</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1.86%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267786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4439</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1.66%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36.93%</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-32.52%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-50.72%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09473231"/>
                  </a:ext>
                </a:extLst>
              </a:tr>
              <a:tr h="177232">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dirty="0">
                          <a:solidFill>
                            <a:schemeClr val="tx1"/>
                          </a:solidFill>
                          <a:effectLst/>
                          <a:latin typeface="+mn-lt"/>
                        </a:rPr>
                        <a:t>5-9 years</a:t>
                      </a:r>
                      <a:endParaRPr lang="en-CA" sz="900" b="0"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204134</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5856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2.87%</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179405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2176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1.21%</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183400</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2368</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1.29%</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232778</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2825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1.21%</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14.03%</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-51.76%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-57.70%</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01685983"/>
                  </a:ext>
                </a:extLst>
              </a:tr>
              <a:tr h="177232">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dirty="0">
                          <a:solidFill>
                            <a:schemeClr val="tx1"/>
                          </a:solidFill>
                          <a:effectLst/>
                          <a:latin typeface="+mn-lt"/>
                        </a:rPr>
                        <a:t>10-14 years</a:t>
                      </a:r>
                      <a:endParaRPr lang="en-CA" sz="900" b="0"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202061</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4916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2.43%</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195633</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1860</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0.95%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185843</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1497</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0.81%</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195117</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1580</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0.81%</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-3.44%</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-67.86%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-66.72%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7651074"/>
                  </a:ext>
                </a:extLst>
              </a:tr>
              <a:tr h="177232">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dirty="0">
                          <a:solidFill>
                            <a:schemeClr val="tx1"/>
                          </a:solidFill>
                          <a:effectLst/>
                          <a:latin typeface="+mn-lt"/>
                        </a:rPr>
                        <a:t>15-39 years</a:t>
                      </a:r>
                      <a:endParaRPr lang="en-CA" sz="900" b="0"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1091796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13907</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1.27%</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1102716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6532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0.59%</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1243396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6039</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0.49%</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1370301</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6830</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0.50%</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25.51%</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-50.89%</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-60.87%</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270101"/>
                  </a:ext>
                </a:extLst>
              </a:tr>
              <a:tr h="177232">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dirty="0">
                          <a:solidFill>
                            <a:schemeClr val="tx1"/>
                          </a:solidFill>
                          <a:effectLst/>
                          <a:latin typeface="+mn-lt"/>
                        </a:rPr>
                        <a:t>40-69 years</a:t>
                      </a:r>
                      <a:endParaRPr lang="en-CA" sz="900" b="0"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806170</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8775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1.09%</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1014052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5582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0.55%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1230829</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5653</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0.46%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1384944</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7424</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0.54%</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71.79%</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-15.40%</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-50.75%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77776303"/>
                  </a:ext>
                </a:extLst>
              </a:tr>
              <a:tr h="177232">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dirty="0">
                          <a:solidFill>
                            <a:schemeClr val="tx1"/>
                          </a:solidFill>
                          <a:effectLst/>
                          <a:latin typeface="+mn-lt"/>
                        </a:rPr>
                        <a:t>≥70 years</a:t>
                      </a:r>
                      <a:endParaRPr lang="en-CA" sz="900" b="0"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172746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2723</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1.58%</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205199</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1627</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0.79%</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238180</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1314</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0.55%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281222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1652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0.59%</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62.80%</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-39.33%</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-62.73%</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86097150"/>
                  </a:ext>
                </a:extLst>
              </a:tr>
              <a:tr h="177232">
                <a:tc>
                  <a:txBody>
                    <a:bodyPr/>
                    <a:lstStyle/>
                    <a:p>
                      <a:pPr algn="l" fontAlgn="t"/>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All age</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2672466</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42755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1.54%</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2877262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22465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0.78%</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3308532</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21090</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0.64%</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3732148</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24750</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0.65%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39.65%</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a:solidFill>
                            <a:schemeClr val="tx1"/>
                          </a:solidFill>
                          <a:effectLst/>
                          <a:latin typeface="+mn-lt"/>
                        </a:rPr>
                        <a:t>-42.11%</a:t>
                      </a:r>
                      <a:endParaRPr lang="en-CA" sz="900" b="0" i="0" u="none" strike="noStrike">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900" u="none" strike="noStrike" dirty="0">
                          <a:solidFill>
                            <a:schemeClr val="tx1"/>
                          </a:solidFill>
                          <a:effectLst/>
                          <a:latin typeface="+mn-lt"/>
                        </a:rPr>
                        <a:t>-57.34%</a:t>
                      </a:r>
                      <a:endParaRPr lang="en-CA" sz="900" b="0" i="0" u="none" strike="noStrike" dirty="0">
                        <a:solidFill>
                          <a:schemeClr val="tx1"/>
                        </a:solidFill>
                        <a:effectLst/>
                        <a:latin typeface="+mn-lt"/>
                      </a:endParaRPr>
                    </a:p>
                  </a:txBody>
                  <a:tcPr marL="5226" marR="5226" marT="52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7198003"/>
                  </a:ext>
                </a:extLst>
              </a:tr>
            </a:tbl>
          </a:graphicData>
        </a:graphic>
      </p:graphicFrame>
    </p:spTree>
    <p:extLst>
      <p:ext uri="{BB962C8B-B14F-4D97-AF65-F5344CB8AC3E}">
        <p14:creationId xmlns:p14="http://schemas.microsoft.com/office/powerpoint/2010/main" val="2537366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A305902C-2C17-46CD-92C0-52D17CE9EF38}"/>
              </a:ext>
            </a:extLst>
          </p:cNvPr>
          <p:cNvGraphicFramePr>
            <a:graphicFrameLocks noGrp="1"/>
          </p:cNvGraphicFramePr>
          <p:nvPr>
            <p:extLst>
              <p:ext uri="{D42A27DB-BD31-4B8C-83A1-F6EECF244321}">
                <p14:modId xmlns:p14="http://schemas.microsoft.com/office/powerpoint/2010/main" val="821501600"/>
              </p:ext>
            </p:extLst>
          </p:nvPr>
        </p:nvGraphicFramePr>
        <p:xfrm>
          <a:off x="841931" y="293671"/>
          <a:ext cx="7578170" cy="5334236"/>
        </p:xfrm>
        <a:graphic>
          <a:graphicData uri="http://schemas.openxmlformats.org/drawingml/2006/table">
            <a:tbl>
              <a:tblPr firstRow="1" firstCol="1" bandRow="1">
                <a:tableStyleId>{5940675A-B579-460E-94D1-54222C63F5DA}</a:tableStyleId>
              </a:tblPr>
              <a:tblGrid>
                <a:gridCol w="913690">
                  <a:extLst>
                    <a:ext uri="{9D8B030D-6E8A-4147-A177-3AD203B41FA5}">
                      <a16:colId xmlns:a16="http://schemas.microsoft.com/office/drawing/2014/main" val="1444151807"/>
                    </a:ext>
                  </a:extLst>
                </a:gridCol>
                <a:gridCol w="625720">
                  <a:extLst>
                    <a:ext uri="{9D8B030D-6E8A-4147-A177-3AD203B41FA5}">
                      <a16:colId xmlns:a16="http://schemas.microsoft.com/office/drawing/2014/main" val="388967699"/>
                    </a:ext>
                  </a:extLst>
                </a:gridCol>
                <a:gridCol w="601175">
                  <a:extLst>
                    <a:ext uri="{9D8B030D-6E8A-4147-A177-3AD203B41FA5}">
                      <a16:colId xmlns:a16="http://schemas.microsoft.com/office/drawing/2014/main" val="3882982031"/>
                    </a:ext>
                  </a:extLst>
                </a:gridCol>
                <a:gridCol w="586831">
                  <a:extLst>
                    <a:ext uri="{9D8B030D-6E8A-4147-A177-3AD203B41FA5}">
                      <a16:colId xmlns:a16="http://schemas.microsoft.com/office/drawing/2014/main" val="3620263814"/>
                    </a:ext>
                  </a:extLst>
                </a:gridCol>
                <a:gridCol w="625955">
                  <a:extLst>
                    <a:ext uri="{9D8B030D-6E8A-4147-A177-3AD203B41FA5}">
                      <a16:colId xmlns:a16="http://schemas.microsoft.com/office/drawing/2014/main" val="2709282000"/>
                    </a:ext>
                  </a:extLst>
                </a:gridCol>
                <a:gridCol w="547709">
                  <a:extLst>
                    <a:ext uri="{9D8B030D-6E8A-4147-A177-3AD203B41FA5}">
                      <a16:colId xmlns:a16="http://schemas.microsoft.com/office/drawing/2014/main" val="1772110049"/>
                    </a:ext>
                  </a:extLst>
                </a:gridCol>
                <a:gridCol w="704197">
                  <a:extLst>
                    <a:ext uri="{9D8B030D-6E8A-4147-A177-3AD203B41FA5}">
                      <a16:colId xmlns:a16="http://schemas.microsoft.com/office/drawing/2014/main" val="2592266982"/>
                    </a:ext>
                  </a:extLst>
                </a:gridCol>
                <a:gridCol w="645514">
                  <a:extLst>
                    <a:ext uri="{9D8B030D-6E8A-4147-A177-3AD203B41FA5}">
                      <a16:colId xmlns:a16="http://schemas.microsoft.com/office/drawing/2014/main" val="2114251886"/>
                    </a:ext>
                  </a:extLst>
                </a:gridCol>
                <a:gridCol w="586831">
                  <a:extLst>
                    <a:ext uri="{9D8B030D-6E8A-4147-A177-3AD203B41FA5}">
                      <a16:colId xmlns:a16="http://schemas.microsoft.com/office/drawing/2014/main" val="152941037"/>
                    </a:ext>
                  </a:extLst>
                </a:gridCol>
                <a:gridCol w="850397">
                  <a:extLst>
                    <a:ext uri="{9D8B030D-6E8A-4147-A177-3AD203B41FA5}">
                      <a16:colId xmlns:a16="http://schemas.microsoft.com/office/drawing/2014/main" val="243648090"/>
                    </a:ext>
                  </a:extLst>
                </a:gridCol>
                <a:gridCol w="890151">
                  <a:extLst>
                    <a:ext uri="{9D8B030D-6E8A-4147-A177-3AD203B41FA5}">
                      <a16:colId xmlns:a16="http://schemas.microsoft.com/office/drawing/2014/main" val="3103961949"/>
                    </a:ext>
                  </a:extLst>
                </a:gridCol>
              </a:tblGrid>
              <a:tr h="307389">
                <a:tc>
                  <a:txBody>
                    <a:bodyPr/>
                    <a:lstStyle/>
                    <a:p>
                      <a:pPr>
                        <a:lnSpc>
                          <a:spcPct val="107000"/>
                        </a:lnSpc>
                      </a:pPr>
                      <a:endParaRPr lang="en-CA" sz="900" dirty="0">
                        <a:effectLst/>
                        <a:latin typeface="+mn-lt"/>
                        <a:cs typeface="Times New Roman" panose="02020603050405020304" pitchFamily="18" charset="0"/>
                      </a:endParaRPr>
                    </a:p>
                  </a:txBody>
                  <a:tcPr marL="58618" marR="58618" marT="0" marB="0" anchor="b"/>
                </a:tc>
                <a:tc gridSpan="2">
                  <a:txBody>
                    <a:bodyPr/>
                    <a:lstStyle/>
                    <a:p>
                      <a:pPr>
                        <a:lnSpc>
                          <a:spcPct val="115000"/>
                        </a:lnSpc>
                        <a:spcAft>
                          <a:spcPts val="0"/>
                        </a:spcAft>
                      </a:pPr>
                      <a:r>
                        <a:rPr lang="en-US" sz="900" b="1">
                          <a:solidFill>
                            <a:srgbClr val="000000"/>
                          </a:solidFill>
                          <a:effectLst/>
                        </a:rPr>
                        <a:t>2000</a:t>
                      </a:r>
                      <a:endParaRPr lang="en-CA" sz="900">
                        <a:effectLst/>
                        <a:latin typeface="+mn-lt"/>
                        <a:ea typeface="Calibri" panose="020F0502020204030204" pitchFamily="34" charset="0"/>
                        <a:cs typeface="Times New Roman" panose="02020603050405020304" pitchFamily="18" charset="0"/>
                      </a:endParaRPr>
                    </a:p>
                  </a:txBody>
                  <a:tcPr marL="58618" marR="58618" marT="0" marB="0" anchor="b"/>
                </a:tc>
                <a:tc hMerge="1">
                  <a:txBody>
                    <a:bodyPr/>
                    <a:lstStyle/>
                    <a:p>
                      <a:endParaRPr lang="en-CA"/>
                    </a:p>
                  </a:txBody>
                  <a:tcPr/>
                </a:tc>
                <a:tc gridSpan="2">
                  <a:txBody>
                    <a:bodyPr/>
                    <a:lstStyle/>
                    <a:p>
                      <a:pPr>
                        <a:lnSpc>
                          <a:spcPct val="115000"/>
                        </a:lnSpc>
                        <a:spcAft>
                          <a:spcPts val="0"/>
                        </a:spcAft>
                      </a:pPr>
                      <a:r>
                        <a:rPr lang="en-US" sz="900" b="1">
                          <a:solidFill>
                            <a:srgbClr val="000000"/>
                          </a:solidFill>
                          <a:effectLst/>
                        </a:rPr>
                        <a:t>2002</a:t>
                      </a:r>
                      <a:endParaRPr lang="en-CA" sz="900">
                        <a:effectLst/>
                        <a:latin typeface="+mn-lt"/>
                        <a:ea typeface="Calibri" panose="020F0502020204030204" pitchFamily="34" charset="0"/>
                        <a:cs typeface="Times New Roman" panose="02020603050405020304" pitchFamily="18" charset="0"/>
                      </a:endParaRPr>
                    </a:p>
                  </a:txBody>
                  <a:tcPr marL="58618" marR="58618" marT="0" marB="0" anchor="b"/>
                </a:tc>
                <a:tc hMerge="1">
                  <a:txBody>
                    <a:bodyPr/>
                    <a:lstStyle/>
                    <a:p>
                      <a:endParaRPr lang="en-CA"/>
                    </a:p>
                  </a:txBody>
                  <a:tcPr/>
                </a:tc>
                <a:tc gridSpan="2">
                  <a:txBody>
                    <a:bodyPr/>
                    <a:lstStyle/>
                    <a:p>
                      <a:pPr>
                        <a:lnSpc>
                          <a:spcPct val="115000"/>
                        </a:lnSpc>
                        <a:spcAft>
                          <a:spcPts val="0"/>
                        </a:spcAft>
                      </a:pPr>
                      <a:r>
                        <a:rPr lang="en-US" sz="900" b="1">
                          <a:solidFill>
                            <a:srgbClr val="000000"/>
                          </a:solidFill>
                          <a:effectLst/>
                        </a:rPr>
                        <a:t>2009</a:t>
                      </a:r>
                      <a:endParaRPr lang="en-CA" sz="900">
                        <a:effectLst/>
                        <a:latin typeface="+mn-lt"/>
                        <a:ea typeface="Calibri" panose="020F0502020204030204" pitchFamily="34" charset="0"/>
                        <a:cs typeface="Times New Roman" panose="02020603050405020304" pitchFamily="18" charset="0"/>
                      </a:endParaRPr>
                    </a:p>
                  </a:txBody>
                  <a:tcPr marL="58618" marR="58618" marT="0" marB="0" anchor="b"/>
                </a:tc>
                <a:tc hMerge="1">
                  <a:txBody>
                    <a:bodyPr/>
                    <a:lstStyle/>
                    <a:p>
                      <a:endParaRPr lang="en-CA"/>
                    </a:p>
                  </a:txBody>
                  <a:tcPr/>
                </a:tc>
                <a:tc gridSpan="2">
                  <a:txBody>
                    <a:bodyPr/>
                    <a:lstStyle/>
                    <a:p>
                      <a:pPr>
                        <a:lnSpc>
                          <a:spcPct val="115000"/>
                        </a:lnSpc>
                        <a:spcAft>
                          <a:spcPts val="0"/>
                        </a:spcAft>
                      </a:pPr>
                      <a:r>
                        <a:rPr lang="en-US" sz="900" b="1" dirty="0">
                          <a:solidFill>
                            <a:srgbClr val="000000"/>
                          </a:solidFill>
                          <a:effectLst/>
                        </a:rPr>
                        <a:t>2015</a:t>
                      </a:r>
                      <a:endParaRPr lang="en-CA" sz="900" dirty="0">
                        <a:effectLst/>
                        <a:latin typeface="+mn-lt"/>
                        <a:ea typeface="Calibri" panose="020F0502020204030204" pitchFamily="34" charset="0"/>
                        <a:cs typeface="Times New Roman" panose="02020603050405020304" pitchFamily="18" charset="0"/>
                      </a:endParaRPr>
                    </a:p>
                  </a:txBody>
                  <a:tcPr marL="58618" marR="58618" marT="0" marB="0" anchor="b"/>
                </a:tc>
                <a:tc hMerge="1">
                  <a:txBody>
                    <a:bodyPr/>
                    <a:lstStyle/>
                    <a:p>
                      <a:endParaRPr lang="en-CA"/>
                    </a:p>
                  </a:txBody>
                  <a:tcPr/>
                </a:tc>
                <a:tc gridSpan="2">
                  <a:txBody>
                    <a:bodyPr/>
                    <a:lstStyle/>
                    <a:p>
                      <a:pPr>
                        <a:lnSpc>
                          <a:spcPct val="115000"/>
                        </a:lnSpc>
                        <a:spcAft>
                          <a:spcPts val="0"/>
                        </a:spcAft>
                      </a:pPr>
                      <a:r>
                        <a:rPr lang="en-US" sz="900" b="1" dirty="0">
                          <a:solidFill>
                            <a:srgbClr val="000000"/>
                          </a:solidFill>
                          <a:effectLst/>
                        </a:rPr>
                        <a:t>% Change in mortality from </a:t>
                      </a:r>
                    </a:p>
                    <a:p>
                      <a:pPr>
                        <a:lnSpc>
                          <a:spcPct val="115000"/>
                        </a:lnSpc>
                        <a:spcAft>
                          <a:spcPts val="0"/>
                        </a:spcAft>
                      </a:pPr>
                      <a:r>
                        <a:rPr lang="en-US" sz="900" b="1" dirty="0">
                          <a:solidFill>
                            <a:srgbClr val="000000"/>
                          </a:solidFill>
                          <a:effectLst/>
                        </a:rPr>
                        <a:t>2000 to 2015</a:t>
                      </a:r>
                      <a:endParaRPr lang="en-CA" sz="900" dirty="0">
                        <a:effectLst/>
                        <a:latin typeface="+mn-lt"/>
                        <a:ea typeface="Calibri" panose="020F0502020204030204" pitchFamily="34" charset="0"/>
                        <a:cs typeface="Times New Roman" panose="02020603050405020304" pitchFamily="18" charset="0"/>
                      </a:endParaRPr>
                    </a:p>
                  </a:txBody>
                  <a:tcPr marL="58618" marR="58618" marT="0" marB="0" anchor="b"/>
                </a:tc>
                <a:tc hMerge="1">
                  <a:txBody>
                    <a:bodyPr/>
                    <a:lstStyle/>
                    <a:p>
                      <a:endParaRPr lang="en-CA"/>
                    </a:p>
                  </a:txBody>
                  <a:tcPr/>
                </a:tc>
                <a:extLst>
                  <a:ext uri="{0D108BD9-81ED-4DB2-BD59-A6C34878D82A}">
                    <a16:rowId xmlns:a16="http://schemas.microsoft.com/office/drawing/2014/main" val="2634278259"/>
                  </a:ext>
                </a:extLst>
              </a:tr>
              <a:tr h="397160">
                <a:tc>
                  <a:txBody>
                    <a:bodyPr/>
                    <a:lstStyle/>
                    <a:p>
                      <a:pPr>
                        <a:lnSpc>
                          <a:spcPct val="115000"/>
                        </a:lnSpc>
                        <a:spcAft>
                          <a:spcPts val="0"/>
                        </a:spcAft>
                      </a:pPr>
                      <a:r>
                        <a:rPr lang="en-US" sz="900" b="1">
                          <a:solidFill>
                            <a:srgbClr val="000000"/>
                          </a:solidFill>
                          <a:effectLst/>
                        </a:rPr>
                        <a:t>Group</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b="1" dirty="0">
                          <a:solidFill>
                            <a:srgbClr val="000000"/>
                          </a:solidFill>
                          <a:effectLst/>
                        </a:rPr>
                        <a:t>Asthma</a:t>
                      </a:r>
                    </a:p>
                  </a:txBody>
                  <a:tcPr marL="58618" marR="58618" marT="0" marB="0"/>
                </a:tc>
                <a:tc>
                  <a:txBody>
                    <a:bodyPr/>
                    <a:lstStyle/>
                    <a:p>
                      <a:pPr>
                        <a:lnSpc>
                          <a:spcPct val="115000"/>
                        </a:lnSpc>
                        <a:spcAft>
                          <a:spcPts val="0"/>
                        </a:spcAft>
                      </a:pPr>
                      <a:r>
                        <a:rPr lang="en-US" sz="900" b="1">
                          <a:solidFill>
                            <a:srgbClr val="000000"/>
                          </a:solidFill>
                          <a:effectLst/>
                        </a:rPr>
                        <a:t>Non Asthma</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b="1">
                          <a:solidFill>
                            <a:srgbClr val="000000"/>
                          </a:solidFill>
                          <a:effectLst/>
                        </a:rPr>
                        <a:t>Asthma</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b="1">
                          <a:solidFill>
                            <a:srgbClr val="000000"/>
                          </a:solidFill>
                          <a:effectLst/>
                        </a:rPr>
                        <a:t>Non Asthma</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b="1">
                          <a:solidFill>
                            <a:srgbClr val="000000"/>
                          </a:solidFill>
                          <a:effectLst/>
                        </a:rPr>
                        <a:t>Asthma</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b="1">
                          <a:solidFill>
                            <a:srgbClr val="000000"/>
                          </a:solidFill>
                          <a:effectLst/>
                        </a:rPr>
                        <a:t>Non Asthma</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b="1">
                          <a:solidFill>
                            <a:srgbClr val="000000"/>
                          </a:solidFill>
                          <a:effectLst/>
                        </a:rPr>
                        <a:t>Asthma</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b="1">
                          <a:solidFill>
                            <a:srgbClr val="000000"/>
                          </a:solidFill>
                          <a:effectLst/>
                        </a:rPr>
                        <a:t>Non Asthma</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b="1">
                          <a:solidFill>
                            <a:srgbClr val="000000"/>
                          </a:solidFill>
                          <a:effectLst/>
                        </a:rPr>
                        <a:t>Asthma</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b="1">
                          <a:solidFill>
                            <a:srgbClr val="000000"/>
                          </a:solidFill>
                          <a:effectLst/>
                        </a:rPr>
                        <a:t>Non Asthma</a:t>
                      </a:r>
                      <a:endParaRPr lang="en-CA" sz="900">
                        <a:effectLst/>
                        <a:latin typeface="+mn-lt"/>
                        <a:ea typeface="Calibri" panose="020F0502020204030204" pitchFamily="34" charset="0"/>
                        <a:cs typeface="Times New Roman" panose="02020603050405020304" pitchFamily="18" charset="0"/>
                      </a:endParaRPr>
                    </a:p>
                  </a:txBody>
                  <a:tcPr marL="58618" marR="58618" marT="0" marB="0"/>
                </a:tc>
                <a:extLst>
                  <a:ext uri="{0D108BD9-81ED-4DB2-BD59-A6C34878D82A}">
                    <a16:rowId xmlns:a16="http://schemas.microsoft.com/office/drawing/2014/main" val="924794153"/>
                  </a:ext>
                </a:extLst>
              </a:tr>
              <a:tr h="192567">
                <a:tc>
                  <a:txBody>
                    <a:bodyPr/>
                    <a:lstStyle/>
                    <a:p>
                      <a:pPr>
                        <a:lnSpc>
                          <a:spcPct val="115000"/>
                        </a:lnSpc>
                        <a:spcAft>
                          <a:spcPts val="0"/>
                        </a:spcAft>
                      </a:pPr>
                      <a:r>
                        <a:rPr lang="en-US" sz="900" b="1">
                          <a:solidFill>
                            <a:srgbClr val="000000"/>
                          </a:solidFill>
                          <a:effectLst/>
                        </a:rPr>
                        <a:t>Female</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b="1">
                          <a:solidFill>
                            <a:srgbClr val="000000"/>
                          </a:solidFill>
                          <a:effectLst/>
                        </a:rPr>
                        <a:t> </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b="1">
                          <a:solidFill>
                            <a:srgbClr val="000000"/>
                          </a:solidFill>
                          <a:effectLst/>
                        </a:rPr>
                        <a:t> </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07000"/>
                        </a:lnSpc>
                      </a:pPr>
                      <a:endParaRPr lang="en-CA" sz="900">
                        <a:effectLst/>
                        <a:latin typeface="+mn-lt"/>
                        <a:cs typeface="Times New Roman" panose="02020603050405020304" pitchFamily="18" charset="0"/>
                      </a:endParaRPr>
                    </a:p>
                  </a:txBody>
                  <a:tcPr marL="58618" marR="58618" marT="0" marB="0"/>
                </a:tc>
                <a:tc>
                  <a:txBody>
                    <a:bodyPr/>
                    <a:lstStyle/>
                    <a:p>
                      <a:pPr>
                        <a:lnSpc>
                          <a:spcPct val="107000"/>
                        </a:lnSpc>
                      </a:pPr>
                      <a:endParaRPr lang="en-CA" sz="900">
                        <a:effectLst/>
                        <a:latin typeface="+mn-lt"/>
                        <a:cs typeface="Times New Roman" panose="02020603050405020304" pitchFamily="18" charset="0"/>
                      </a:endParaRPr>
                    </a:p>
                  </a:txBody>
                  <a:tcPr marL="58618" marR="58618" marT="0" marB="0"/>
                </a:tc>
                <a:tc>
                  <a:txBody>
                    <a:bodyPr/>
                    <a:lstStyle/>
                    <a:p>
                      <a:pPr>
                        <a:lnSpc>
                          <a:spcPct val="115000"/>
                        </a:lnSpc>
                        <a:spcAft>
                          <a:spcPts val="0"/>
                        </a:spcAft>
                      </a:pPr>
                      <a:r>
                        <a:rPr lang="en-US" sz="900" b="1">
                          <a:solidFill>
                            <a:srgbClr val="000000"/>
                          </a:solidFill>
                          <a:effectLst/>
                        </a:rPr>
                        <a:t> </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b="1">
                          <a:solidFill>
                            <a:srgbClr val="000000"/>
                          </a:solidFill>
                          <a:effectLst/>
                        </a:rPr>
                        <a:t> </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07000"/>
                        </a:lnSpc>
                      </a:pPr>
                      <a:endParaRPr lang="en-CA" sz="900">
                        <a:effectLst/>
                        <a:latin typeface="+mn-lt"/>
                        <a:cs typeface="Times New Roman" panose="02020603050405020304" pitchFamily="18" charset="0"/>
                      </a:endParaRPr>
                    </a:p>
                  </a:txBody>
                  <a:tcPr marL="58618" marR="58618" marT="0" marB="0"/>
                </a:tc>
                <a:tc>
                  <a:txBody>
                    <a:bodyPr/>
                    <a:lstStyle/>
                    <a:p>
                      <a:pPr>
                        <a:lnSpc>
                          <a:spcPct val="107000"/>
                        </a:lnSpc>
                      </a:pPr>
                      <a:endParaRPr lang="en-CA" sz="900">
                        <a:effectLst/>
                        <a:latin typeface="+mn-lt"/>
                        <a:cs typeface="Times New Roman" panose="02020603050405020304" pitchFamily="18" charset="0"/>
                      </a:endParaRPr>
                    </a:p>
                  </a:txBody>
                  <a:tcPr marL="58618" marR="58618" marT="0" marB="0"/>
                </a:tc>
                <a:tc>
                  <a:txBody>
                    <a:bodyPr/>
                    <a:lstStyle/>
                    <a:p>
                      <a:pPr>
                        <a:lnSpc>
                          <a:spcPct val="115000"/>
                        </a:lnSpc>
                        <a:spcAft>
                          <a:spcPts val="0"/>
                        </a:spcAft>
                      </a:pPr>
                      <a:r>
                        <a:rPr lang="en-US" sz="900" b="1">
                          <a:solidFill>
                            <a:srgbClr val="000000"/>
                          </a:solidFill>
                          <a:effectLst/>
                        </a:rPr>
                        <a:t> </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b="1">
                          <a:solidFill>
                            <a:srgbClr val="000000"/>
                          </a:solidFill>
                          <a:effectLst/>
                        </a:rPr>
                        <a:t> </a:t>
                      </a:r>
                      <a:endParaRPr lang="en-CA" sz="900">
                        <a:effectLst/>
                        <a:latin typeface="+mn-lt"/>
                        <a:ea typeface="Calibri" panose="020F0502020204030204" pitchFamily="34" charset="0"/>
                        <a:cs typeface="Times New Roman" panose="02020603050405020304" pitchFamily="18" charset="0"/>
                      </a:endParaRPr>
                    </a:p>
                  </a:txBody>
                  <a:tcPr marL="58618" marR="58618" marT="0" marB="0"/>
                </a:tc>
                <a:extLst>
                  <a:ext uri="{0D108BD9-81ED-4DB2-BD59-A6C34878D82A}">
                    <a16:rowId xmlns:a16="http://schemas.microsoft.com/office/drawing/2014/main" val="3507550482"/>
                  </a:ext>
                </a:extLst>
              </a:tr>
              <a:tr h="192567">
                <a:tc>
                  <a:txBody>
                    <a:bodyPr/>
                    <a:lstStyle/>
                    <a:p>
                      <a:pPr>
                        <a:lnSpc>
                          <a:spcPct val="115000"/>
                        </a:lnSpc>
                        <a:spcAft>
                          <a:spcPts val="0"/>
                        </a:spcAft>
                      </a:pPr>
                      <a:r>
                        <a:rPr lang="en-US" sz="900" dirty="0">
                          <a:solidFill>
                            <a:srgbClr val="000000"/>
                          </a:solidFill>
                          <a:effectLst/>
                        </a:rPr>
                        <a:t>    &lt;5 years</a:t>
                      </a:r>
                      <a:endParaRPr lang="en-CA" sz="900" dirty="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48.0</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137.6</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17.5</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173.0</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20.3</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134.9</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65.6</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101.6</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36.57%</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-26.16%</a:t>
                      </a:r>
                      <a:endParaRPr lang="en-CA" sz="900">
                        <a:effectLst/>
                        <a:latin typeface="+mn-lt"/>
                        <a:ea typeface="Calibri" panose="020F0502020204030204" pitchFamily="34" charset="0"/>
                        <a:cs typeface="Times New Roman" panose="02020603050405020304" pitchFamily="18" charset="0"/>
                      </a:endParaRPr>
                    </a:p>
                  </a:txBody>
                  <a:tcPr marL="58618" marR="58618" marT="0" marB="0"/>
                </a:tc>
                <a:extLst>
                  <a:ext uri="{0D108BD9-81ED-4DB2-BD59-A6C34878D82A}">
                    <a16:rowId xmlns:a16="http://schemas.microsoft.com/office/drawing/2014/main" val="1884262625"/>
                  </a:ext>
                </a:extLst>
              </a:tr>
              <a:tr h="192567">
                <a:tc>
                  <a:txBody>
                    <a:bodyPr/>
                    <a:lstStyle/>
                    <a:p>
                      <a:pPr>
                        <a:lnSpc>
                          <a:spcPct val="115000"/>
                        </a:lnSpc>
                        <a:spcAft>
                          <a:spcPts val="0"/>
                        </a:spcAft>
                      </a:pPr>
                      <a:r>
                        <a:rPr lang="en-US" sz="900" dirty="0">
                          <a:solidFill>
                            <a:srgbClr val="000000"/>
                          </a:solidFill>
                          <a:effectLst/>
                        </a:rPr>
                        <a:t>    5-9 years</a:t>
                      </a:r>
                      <a:endParaRPr lang="en-CA" sz="900" dirty="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8.4</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14.2</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8.0</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6.7</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8.2</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14.2</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25.5</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5.2</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204.60%</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-63.48%</a:t>
                      </a:r>
                      <a:endParaRPr lang="en-CA" sz="900">
                        <a:effectLst/>
                        <a:latin typeface="+mn-lt"/>
                        <a:ea typeface="Calibri" panose="020F0502020204030204" pitchFamily="34" charset="0"/>
                        <a:cs typeface="Times New Roman" panose="02020603050405020304" pitchFamily="18" charset="0"/>
                      </a:endParaRPr>
                    </a:p>
                  </a:txBody>
                  <a:tcPr marL="58618" marR="58618" marT="0" marB="0"/>
                </a:tc>
                <a:extLst>
                  <a:ext uri="{0D108BD9-81ED-4DB2-BD59-A6C34878D82A}">
                    <a16:rowId xmlns:a16="http://schemas.microsoft.com/office/drawing/2014/main" val="1882643488"/>
                  </a:ext>
                </a:extLst>
              </a:tr>
              <a:tr h="192567">
                <a:tc>
                  <a:txBody>
                    <a:bodyPr/>
                    <a:lstStyle/>
                    <a:p>
                      <a:pPr>
                        <a:lnSpc>
                          <a:spcPct val="115000"/>
                        </a:lnSpc>
                        <a:spcAft>
                          <a:spcPts val="0"/>
                        </a:spcAft>
                      </a:pPr>
                      <a:r>
                        <a:rPr lang="en-US" sz="900" dirty="0">
                          <a:solidFill>
                            <a:srgbClr val="000000"/>
                          </a:solidFill>
                          <a:effectLst/>
                        </a:rPr>
                        <a:t>    10-14 years</a:t>
                      </a:r>
                      <a:endParaRPr lang="en-CA" sz="900" dirty="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8.4</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18.6</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36.0</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10.3</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dirty="0">
                          <a:solidFill>
                            <a:srgbClr val="000000"/>
                          </a:solidFill>
                          <a:effectLst/>
                        </a:rPr>
                        <a:t>6.2</a:t>
                      </a:r>
                      <a:endParaRPr lang="en-CA" sz="900" dirty="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7.5</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6.4</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13.3</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-23.83%</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-28.51%</a:t>
                      </a:r>
                      <a:endParaRPr lang="en-CA" sz="900">
                        <a:effectLst/>
                        <a:latin typeface="+mn-lt"/>
                        <a:ea typeface="Calibri" panose="020F0502020204030204" pitchFamily="34" charset="0"/>
                        <a:cs typeface="Times New Roman" panose="02020603050405020304" pitchFamily="18" charset="0"/>
                      </a:endParaRPr>
                    </a:p>
                  </a:txBody>
                  <a:tcPr marL="58618" marR="58618" marT="0" marB="0"/>
                </a:tc>
                <a:extLst>
                  <a:ext uri="{0D108BD9-81ED-4DB2-BD59-A6C34878D82A}">
                    <a16:rowId xmlns:a16="http://schemas.microsoft.com/office/drawing/2014/main" val="995593493"/>
                  </a:ext>
                </a:extLst>
              </a:tr>
              <a:tr h="192567">
                <a:tc>
                  <a:txBody>
                    <a:bodyPr/>
                    <a:lstStyle/>
                    <a:p>
                      <a:pPr>
                        <a:lnSpc>
                          <a:spcPct val="115000"/>
                        </a:lnSpc>
                        <a:spcAft>
                          <a:spcPts val="0"/>
                        </a:spcAft>
                      </a:pPr>
                      <a:r>
                        <a:rPr lang="en-US" sz="900" dirty="0">
                          <a:solidFill>
                            <a:srgbClr val="000000"/>
                          </a:solidFill>
                          <a:effectLst/>
                        </a:rPr>
                        <a:t>    15-39 years</a:t>
                      </a:r>
                      <a:endParaRPr lang="en-CA" sz="900" dirty="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60.4</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45.9</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99.5</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43.6</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83.2</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42.2</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91.6</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42.9</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51.68%</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dirty="0">
                          <a:solidFill>
                            <a:srgbClr val="000000"/>
                          </a:solidFill>
                          <a:effectLst/>
                        </a:rPr>
                        <a:t>-6.69%</a:t>
                      </a:r>
                      <a:endParaRPr lang="en-CA" sz="900" dirty="0">
                        <a:effectLst/>
                        <a:latin typeface="+mn-lt"/>
                        <a:ea typeface="Calibri" panose="020F0502020204030204" pitchFamily="34" charset="0"/>
                        <a:cs typeface="Times New Roman" panose="02020603050405020304" pitchFamily="18" charset="0"/>
                      </a:endParaRPr>
                    </a:p>
                  </a:txBody>
                  <a:tcPr marL="58618" marR="58618" marT="0" marB="0"/>
                </a:tc>
                <a:extLst>
                  <a:ext uri="{0D108BD9-81ED-4DB2-BD59-A6C34878D82A}">
                    <a16:rowId xmlns:a16="http://schemas.microsoft.com/office/drawing/2014/main" val="956740867"/>
                  </a:ext>
                </a:extLst>
              </a:tr>
              <a:tr h="192567">
                <a:tc>
                  <a:txBody>
                    <a:bodyPr/>
                    <a:lstStyle/>
                    <a:p>
                      <a:pPr>
                        <a:lnSpc>
                          <a:spcPct val="115000"/>
                        </a:lnSpc>
                        <a:spcAft>
                          <a:spcPts val="0"/>
                        </a:spcAft>
                      </a:pPr>
                      <a:r>
                        <a:rPr lang="en-US" sz="900" dirty="0">
                          <a:solidFill>
                            <a:srgbClr val="000000"/>
                          </a:solidFill>
                          <a:effectLst/>
                        </a:rPr>
                        <a:t>    40-69 years</a:t>
                      </a:r>
                      <a:endParaRPr lang="en-CA" sz="900" dirty="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791.4</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329.4</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724.9</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323.1</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650.8</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309.3</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581.5</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304.9</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-26.53%</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-7.45%</a:t>
                      </a:r>
                      <a:endParaRPr lang="en-CA" sz="900">
                        <a:effectLst/>
                        <a:latin typeface="+mn-lt"/>
                        <a:ea typeface="Calibri" panose="020F0502020204030204" pitchFamily="34" charset="0"/>
                        <a:cs typeface="Times New Roman" panose="02020603050405020304" pitchFamily="18" charset="0"/>
                      </a:endParaRPr>
                    </a:p>
                  </a:txBody>
                  <a:tcPr marL="58618" marR="58618" marT="0" marB="0"/>
                </a:tc>
                <a:extLst>
                  <a:ext uri="{0D108BD9-81ED-4DB2-BD59-A6C34878D82A}">
                    <a16:rowId xmlns:a16="http://schemas.microsoft.com/office/drawing/2014/main" val="676030761"/>
                  </a:ext>
                </a:extLst>
              </a:tr>
              <a:tr h="192567">
                <a:tc>
                  <a:txBody>
                    <a:bodyPr/>
                    <a:lstStyle/>
                    <a:p>
                      <a:pPr>
                        <a:lnSpc>
                          <a:spcPct val="115000"/>
                        </a:lnSpc>
                        <a:spcAft>
                          <a:spcPts val="0"/>
                        </a:spcAft>
                      </a:pPr>
                      <a:r>
                        <a:rPr lang="en-US" sz="900" dirty="0">
                          <a:solidFill>
                            <a:srgbClr val="000000"/>
                          </a:solidFill>
                          <a:effectLst/>
                        </a:rPr>
                        <a:t>    ≥70 years</a:t>
                      </a:r>
                      <a:endParaRPr lang="en-CA" sz="900" dirty="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6309.1</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4735.5</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6615.8</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4740.6</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6428.8</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4541.9</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5672.3</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4182.0</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-10.09%</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-11.69%</a:t>
                      </a:r>
                      <a:endParaRPr lang="en-CA" sz="900">
                        <a:effectLst/>
                        <a:latin typeface="+mn-lt"/>
                        <a:ea typeface="Calibri" panose="020F0502020204030204" pitchFamily="34" charset="0"/>
                        <a:cs typeface="Times New Roman" panose="02020603050405020304" pitchFamily="18" charset="0"/>
                      </a:endParaRPr>
                    </a:p>
                  </a:txBody>
                  <a:tcPr marL="58618" marR="58618" marT="0" marB="0"/>
                </a:tc>
                <a:extLst>
                  <a:ext uri="{0D108BD9-81ED-4DB2-BD59-A6C34878D82A}">
                    <a16:rowId xmlns:a16="http://schemas.microsoft.com/office/drawing/2014/main" val="3372307723"/>
                  </a:ext>
                </a:extLst>
              </a:tr>
              <a:tr h="192567">
                <a:tc>
                  <a:txBody>
                    <a:bodyPr/>
                    <a:lstStyle/>
                    <a:p>
                      <a:pPr>
                        <a:lnSpc>
                          <a:spcPct val="115000"/>
                        </a:lnSpc>
                        <a:spcAft>
                          <a:spcPts val="0"/>
                        </a:spcAft>
                      </a:pPr>
                      <a:r>
                        <a:rPr lang="en-US" sz="900" dirty="0">
                          <a:solidFill>
                            <a:srgbClr val="000000"/>
                          </a:solidFill>
                          <a:effectLst/>
                        </a:rPr>
                        <a:t>    All age</a:t>
                      </a:r>
                      <a:endParaRPr lang="en-CA" sz="900" dirty="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847.0</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548.1</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863.5</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546.5</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813.1</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522.1</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730.8</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488.1</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-13.73%</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-10.96%*</a:t>
                      </a:r>
                      <a:endParaRPr lang="en-CA" sz="900">
                        <a:effectLst/>
                        <a:latin typeface="+mn-lt"/>
                        <a:ea typeface="Calibri" panose="020F0502020204030204" pitchFamily="34" charset="0"/>
                        <a:cs typeface="Times New Roman" panose="02020603050405020304" pitchFamily="18" charset="0"/>
                      </a:endParaRPr>
                    </a:p>
                  </a:txBody>
                  <a:tcPr marL="58618" marR="58618" marT="0" marB="0"/>
                </a:tc>
                <a:extLst>
                  <a:ext uri="{0D108BD9-81ED-4DB2-BD59-A6C34878D82A}">
                    <a16:rowId xmlns:a16="http://schemas.microsoft.com/office/drawing/2014/main" val="2899676284"/>
                  </a:ext>
                </a:extLst>
              </a:tr>
              <a:tr h="192567">
                <a:tc>
                  <a:txBody>
                    <a:bodyPr/>
                    <a:lstStyle/>
                    <a:p>
                      <a:pPr>
                        <a:lnSpc>
                          <a:spcPct val="115000"/>
                        </a:lnSpc>
                        <a:spcAft>
                          <a:spcPts val="0"/>
                        </a:spcAft>
                      </a:pPr>
                      <a:r>
                        <a:rPr lang="en-US" sz="900" b="1" dirty="0">
                          <a:solidFill>
                            <a:srgbClr val="000000"/>
                          </a:solidFill>
                          <a:effectLst/>
                        </a:rPr>
                        <a:t>Male</a:t>
                      </a:r>
                      <a:endParaRPr lang="en-CA" sz="900" dirty="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 </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 </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07000"/>
                        </a:lnSpc>
                      </a:pPr>
                      <a:endParaRPr lang="en-CA" sz="900">
                        <a:effectLst/>
                        <a:latin typeface="+mn-lt"/>
                        <a:cs typeface="Times New Roman" panose="02020603050405020304" pitchFamily="18" charset="0"/>
                      </a:endParaRPr>
                    </a:p>
                  </a:txBody>
                  <a:tcPr marL="58618" marR="58618" marT="0" marB="0"/>
                </a:tc>
                <a:tc>
                  <a:txBody>
                    <a:bodyPr/>
                    <a:lstStyle/>
                    <a:p>
                      <a:pPr>
                        <a:lnSpc>
                          <a:spcPct val="107000"/>
                        </a:lnSpc>
                      </a:pPr>
                      <a:endParaRPr lang="en-CA" sz="900">
                        <a:effectLst/>
                        <a:latin typeface="+mn-lt"/>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 </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 </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07000"/>
                        </a:lnSpc>
                      </a:pPr>
                      <a:endParaRPr lang="en-CA" sz="900">
                        <a:effectLst/>
                        <a:latin typeface="+mn-lt"/>
                        <a:cs typeface="Times New Roman" panose="02020603050405020304" pitchFamily="18" charset="0"/>
                      </a:endParaRPr>
                    </a:p>
                  </a:txBody>
                  <a:tcPr marL="58618" marR="58618" marT="0" marB="0"/>
                </a:tc>
                <a:tc>
                  <a:txBody>
                    <a:bodyPr/>
                    <a:lstStyle/>
                    <a:p>
                      <a:pPr>
                        <a:lnSpc>
                          <a:spcPct val="107000"/>
                        </a:lnSpc>
                      </a:pPr>
                      <a:endParaRPr lang="en-CA" sz="900">
                        <a:effectLst/>
                        <a:latin typeface="+mn-lt"/>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 </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 </a:t>
                      </a:r>
                      <a:endParaRPr lang="en-CA" sz="900">
                        <a:effectLst/>
                        <a:latin typeface="+mn-lt"/>
                        <a:ea typeface="Calibri" panose="020F0502020204030204" pitchFamily="34" charset="0"/>
                        <a:cs typeface="Times New Roman" panose="02020603050405020304" pitchFamily="18" charset="0"/>
                      </a:endParaRPr>
                    </a:p>
                  </a:txBody>
                  <a:tcPr marL="58618" marR="58618" marT="0" marB="0"/>
                </a:tc>
                <a:extLst>
                  <a:ext uri="{0D108BD9-81ED-4DB2-BD59-A6C34878D82A}">
                    <a16:rowId xmlns:a16="http://schemas.microsoft.com/office/drawing/2014/main" val="1071376436"/>
                  </a:ext>
                </a:extLst>
              </a:tr>
              <a:tr h="192567">
                <a:tc>
                  <a:txBody>
                    <a:bodyPr/>
                    <a:lstStyle/>
                    <a:p>
                      <a:pPr>
                        <a:lnSpc>
                          <a:spcPct val="115000"/>
                        </a:lnSpc>
                        <a:spcAft>
                          <a:spcPts val="0"/>
                        </a:spcAft>
                      </a:pPr>
                      <a:r>
                        <a:rPr lang="en-US" sz="900" dirty="0">
                          <a:solidFill>
                            <a:srgbClr val="000000"/>
                          </a:solidFill>
                          <a:effectLst/>
                        </a:rPr>
                        <a:t>    &lt;5 years</a:t>
                      </a:r>
                      <a:endParaRPr lang="en-CA" sz="900" dirty="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90.7</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167.6</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47.8</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182.4</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44.6</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144.3</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23.9</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121.9</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-73.62%</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-27.30%</a:t>
                      </a:r>
                      <a:endParaRPr lang="en-CA" sz="900">
                        <a:effectLst/>
                        <a:latin typeface="+mn-lt"/>
                        <a:ea typeface="Calibri" panose="020F0502020204030204" pitchFamily="34" charset="0"/>
                        <a:cs typeface="Times New Roman" panose="02020603050405020304" pitchFamily="18" charset="0"/>
                      </a:endParaRPr>
                    </a:p>
                  </a:txBody>
                  <a:tcPr marL="58618" marR="58618" marT="0" marB="0"/>
                </a:tc>
                <a:extLst>
                  <a:ext uri="{0D108BD9-81ED-4DB2-BD59-A6C34878D82A}">
                    <a16:rowId xmlns:a16="http://schemas.microsoft.com/office/drawing/2014/main" val="2793896947"/>
                  </a:ext>
                </a:extLst>
              </a:tr>
              <a:tr h="192567">
                <a:tc>
                  <a:txBody>
                    <a:bodyPr/>
                    <a:lstStyle/>
                    <a:p>
                      <a:pPr>
                        <a:lnSpc>
                          <a:spcPct val="115000"/>
                        </a:lnSpc>
                        <a:spcAft>
                          <a:spcPts val="0"/>
                        </a:spcAft>
                      </a:pPr>
                      <a:r>
                        <a:rPr lang="en-US" sz="900" dirty="0">
                          <a:solidFill>
                            <a:srgbClr val="000000"/>
                          </a:solidFill>
                          <a:effectLst/>
                        </a:rPr>
                        <a:t>    5-9 years</a:t>
                      </a:r>
                      <a:endParaRPr lang="en-CA" sz="900" dirty="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15.6</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10.0</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14.7</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12.5</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15.0</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8.9</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10.0</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7.9</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-36.02%</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-20.82%</a:t>
                      </a:r>
                      <a:endParaRPr lang="en-CA" sz="900">
                        <a:effectLst/>
                        <a:latin typeface="+mn-lt"/>
                        <a:ea typeface="Calibri" panose="020F0502020204030204" pitchFamily="34" charset="0"/>
                        <a:cs typeface="Times New Roman" panose="02020603050405020304" pitchFamily="18" charset="0"/>
                      </a:endParaRPr>
                    </a:p>
                  </a:txBody>
                  <a:tcPr marL="58618" marR="58618" marT="0" marB="0"/>
                </a:tc>
                <a:extLst>
                  <a:ext uri="{0D108BD9-81ED-4DB2-BD59-A6C34878D82A}">
                    <a16:rowId xmlns:a16="http://schemas.microsoft.com/office/drawing/2014/main" val="448205804"/>
                  </a:ext>
                </a:extLst>
              </a:tr>
              <a:tr h="192567">
                <a:tc>
                  <a:txBody>
                    <a:bodyPr/>
                    <a:lstStyle/>
                    <a:p>
                      <a:pPr>
                        <a:lnSpc>
                          <a:spcPct val="115000"/>
                        </a:lnSpc>
                        <a:spcAft>
                          <a:spcPts val="0"/>
                        </a:spcAft>
                      </a:pPr>
                      <a:r>
                        <a:rPr lang="en-US" sz="900" dirty="0">
                          <a:solidFill>
                            <a:srgbClr val="000000"/>
                          </a:solidFill>
                          <a:effectLst/>
                        </a:rPr>
                        <a:t>    10-14 years</a:t>
                      </a:r>
                      <a:endParaRPr lang="en-CA" sz="900" dirty="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6.0</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21.4</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20.1</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12.4</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24.1</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15.4</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33.1</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13.7</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448.87%</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-36.25%</a:t>
                      </a:r>
                      <a:endParaRPr lang="en-CA" sz="900">
                        <a:effectLst/>
                        <a:latin typeface="+mn-lt"/>
                        <a:ea typeface="Calibri" panose="020F0502020204030204" pitchFamily="34" charset="0"/>
                        <a:cs typeface="Times New Roman" panose="02020603050405020304" pitchFamily="18" charset="0"/>
                      </a:endParaRPr>
                    </a:p>
                  </a:txBody>
                  <a:tcPr marL="58618" marR="58618" marT="0" marB="0"/>
                </a:tc>
                <a:extLst>
                  <a:ext uri="{0D108BD9-81ED-4DB2-BD59-A6C34878D82A}">
                    <a16:rowId xmlns:a16="http://schemas.microsoft.com/office/drawing/2014/main" val="483191261"/>
                  </a:ext>
                </a:extLst>
              </a:tr>
              <a:tr h="192567">
                <a:tc>
                  <a:txBody>
                    <a:bodyPr/>
                    <a:lstStyle/>
                    <a:p>
                      <a:pPr>
                        <a:lnSpc>
                          <a:spcPct val="115000"/>
                        </a:lnSpc>
                        <a:spcAft>
                          <a:spcPts val="0"/>
                        </a:spcAft>
                      </a:pPr>
                      <a:r>
                        <a:rPr lang="en-US" sz="900" dirty="0">
                          <a:solidFill>
                            <a:srgbClr val="000000"/>
                          </a:solidFill>
                          <a:effectLst/>
                        </a:rPr>
                        <a:t>    15-39 years</a:t>
                      </a:r>
                      <a:endParaRPr lang="en-CA" sz="900" dirty="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134.5</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88.4</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118.6</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94.8</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86.6</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85.6</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130.0</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98.4</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-3.32%</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11.32%</a:t>
                      </a:r>
                      <a:endParaRPr lang="en-CA" sz="900">
                        <a:effectLst/>
                        <a:latin typeface="+mn-lt"/>
                        <a:ea typeface="Calibri" panose="020F0502020204030204" pitchFamily="34" charset="0"/>
                        <a:cs typeface="Times New Roman" panose="02020603050405020304" pitchFamily="18" charset="0"/>
                      </a:endParaRPr>
                    </a:p>
                  </a:txBody>
                  <a:tcPr marL="58618" marR="58618" marT="0" marB="0"/>
                </a:tc>
                <a:extLst>
                  <a:ext uri="{0D108BD9-81ED-4DB2-BD59-A6C34878D82A}">
                    <a16:rowId xmlns:a16="http://schemas.microsoft.com/office/drawing/2014/main" val="938515367"/>
                  </a:ext>
                </a:extLst>
              </a:tr>
              <a:tr h="192567">
                <a:tc>
                  <a:txBody>
                    <a:bodyPr/>
                    <a:lstStyle/>
                    <a:p>
                      <a:pPr>
                        <a:lnSpc>
                          <a:spcPct val="115000"/>
                        </a:lnSpc>
                        <a:spcAft>
                          <a:spcPts val="0"/>
                        </a:spcAft>
                      </a:pPr>
                      <a:r>
                        <a:rPr lang="en-US" sz="900" dirty="0">
                          <a:solidFill>
                            <a:srgbClr val="000000"/>
                          </a:solidFill>
                          <a:effectLst/>
                        </a:rPr>
                        <a:t>    40-69 years</a:t>
                      </a:r>
                      <a:endParaRPr lang="en-CA" sz="900" dirty="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1104.5</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538.2</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1043.6</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509.6</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912.5</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490.7</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814.0</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488.9</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-26.31%</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-9.16%</a:t>
                      </a:r>
                      <a:endParaRPr lang="en-CA" sz="900">
                        <a:effectLst/>
                        <a:latin typeface="+mn-lt"/>
                        <a:ea typeface="Calibri" panose="020F0502020204030204" pitchFamily="34" charset="0"/>
                        <a:cs typeface="Times New Roman" panose="02020603050405020304" pitchFamily="18" charset="0"/>
                      </a:endParaRPr>
                    </a:p>
                  </a:txBody>
                  <a:tcPr marL="58618" marR="58618" marT="0" marB="0"/>
                </a:tc>
                <a:extLst>
                  <a:ext uri="{0D108BD9-81ED-4DB2-BD59-A6C34878D82A}">
                    <a16:rowId xmlns:a16="http://schemas.microsoft.com/office/drawing/2014/main" val="2773143793"/>
                  </a:ext>
                </a:extLst>
              </a:tr>
              <a:tr h="192567">
                <a:tc>
                  <a:txBody>
                    <a:bodyPr/>
                    <a:lstStyle/>
                    <a:p>
                      <a:pPr>
                        <a:lnSpc>
                          <a:spcPct val="115000"/>
                        </a:lnSpc>
                        <a:spcAft>
                          <a:spcPts val="0"/>
                        </a:spcAft>
                      </a:pPr>
                      <a:r>
                        <a:rPr lang="en-US" sz="900" dirty="0">
                          <a:solidFill>
                            <a:srgbClr val="000000"/>
                          </a:solidFill>
                          <a:effectLst/>
                        </a:rPr>
                        <a:t>    ≥70 years</a:t>
                      </a:r>
                      <a:endParaRPr lang="en-CA" sz="900" dirty="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8912.6</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5749.4</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8236.5</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5596.0</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7972.9</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5344.1</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7030.0</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4889.2</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-21.12%</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-14.96%</a:t>
                      </a:r>
                      <a:endParaRPr lang="en-CA" sz="900">
                        <a:effectLst/>
                        <a:latin typeface="+mn-lt"/>
                        <a:ea typeface="Calibri" panose="020F0502020204030204" pitchFamily="34" charset="0"/>
                        <a:cs typeface="Times New Roman" panose="02020603050405020304" pitchFamily="18" charset="0"/>
                      </a:endParaRPr>
                    </a:p>
                  </a:txBody>
                  <a:tcPr marL="58618" marR="58618" marT="0" marB="0"/>
                </a:tc>
                <a:extLst>
                  <a:ext uri="{0D108BD9-81ED-4DB2-BD59-A6C34878D82A}">
                    <a16:rowId xmlns:a16="http://schemas.microsoft.com/office/drawing/2014/main" val="3657049902"/>
                  </a:ext>
                </a:extLst>
              </a:tr>
              <a:tr h="192567">
                <a:tc>
                  <a:txBody>
                    <a:bodyPr/>
                    <a:lstStyle/>
                    <a:p>
                      <a:pPr>
                        <a:lnSpc>
                          <a:spcPct val="115000"/>
                        </a:lnSpc>
                        <a:spcAft>
                          <a:spcPts val="0"/>
                        </a:spcAft>
                      </a:pPr>
                      <a:r>
                        <a:rPr lang="en-US" sz="900" dirty="0">
                          <a:solidFill>
                            <a:srgbClr val="000000"/>
                          </a:solidFill>
                          <a:effectLst/>
                        </a:rPr>
                        <a:t>    All age</a:t>
                      </a:r>
                      <a:endParaRPr lang="en-CA" sz="900" dirty="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1009.8</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597.4</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938.0</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580.5</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862.3</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552.2</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784.0</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526.6</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-22.36%</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-11.86%*</a:t>
                      </a:r>
                      <a:endParaRPr lang="en-CA" sz="900">
                        <a:effectLst/>
                        <a:latin typeface="+mn-lt"/>
                        <a:ea typeface="Calibri" panose="020F0502020204030204" pitchFamily="34" charset="0"/>
                        <a:cs typeface="Times New Roman" panose="02020603050405020304" pitchFamily="18" charset="0"/>
                      </a:endParaRPr>
                    </a:p>
                  </a:txBody>
                  <a:tcPr marL="58618" marR="58618" marT="0" marB="0"/>
                </a:tc>
                <a:extLst>
                  <a:ext uri="{0D108BD9-81ED-4DB2-BD59-A6C34878D82A}">
                    <a16:rowId xmlns:a16="http://schemas.microsoft.com/office/drawing/2014/main" val="4036753852"/>
                  </a:ext>
                </a:extLst>
              </a:tr>
              <a:tr h="192567">
                <a:tc>
                  <a:txBody>
                    <a:bodyPr/>
                    <a:lstStyle/>
                    <a:p>
                      <a:pPr>
                        <a:lnSpc>
                          <a:spcPct val="115000"/>
                        </a:lnSpc>
                        <a:spcAft>
                          <a:spcPts val="0"/>
                        </a:spcAft>
                      </a:pPr>
                      <a:r>
                        <a:rPr lang="en-US" sz="900" b="1" dirty="0">
                          <a:solidFill>
                            <a:srgbClr val="000000"/>
                          </a:solidFill>
                          <a:effectLst/>
                        </a:rPr>
                        <a:t>Overall</a:t>
                      </a:r>
                      <a:endParaRPr lang="en-CA" sz="900" dirty="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 </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 </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07000"/>
                        </a:lnSpc>
                      </a:pPr>
                      <a:endParaRPr lang="en-CA" sz="900">
                        <a:effectLst/>
                        <a:latin typeface="+mn-lt"/>
                        <a:cs typeface="Times New Roman" panose="02020603050405020304" pitchFamily="18" charset="0"/>
                      </a:endParaRPr>
                    </a:p>
                  </a:txBody>
                  <a:tcPr marL="58618" marR="58618" marT="0" marB="0"/>
                </a:tc>
                <a:tc>
                  <a:txBody>
                    <a:bodyPr/>
                    <a:lstStyle/>
                    <a:p>
                      <a:pPr>
                        <a:lnSpc>
                          <a:spcPct val="107000"/>
                        </a:lnSpc>
                      </a:pPr>
                      <a:endParaRPr lang="en-CA" sz="900">
                        <a:effectLst/>
                        <a:latin typeface="+mn-lt"/>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 </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 </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07000"/>
                        </a:lnSpc>
                      </a:pPr>
                      <a:endParaRPr lang="en-CA" sz="900">
                        <a:effectLst/>
                        <a:latin typeface="+mn-lt"/>
                        <a:cs typeface="Times New Roman" panose="02020603050405020304" pitchFamily="18" charset="0"/>
                      </a:endParaRPr>
                    </a:p>
                  </a:txBody>
                  <a:tcPr marL="58618" marR="58618" marT="0" marB="0"/>
                </a:tc>
                <a:tc>
                  <a:txBody>
                    <a:bodyPr/>
                    <a:lstStyle/>
                    <a:p>
                      <a:pPr>
                        <a:lnSpc>
                          <a:spcPct val="107000"/>
                        </a:lnSpc>
                      </a:pPr>
                      <a:endParaRPr lang="en-CA" sz="900">
                        <a:effectLst/>
                        <a:latin typeface="+mn-lt"/>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 </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 </a:t>
                      </a:r>
                      <a:endParaRPr lang="en-CA" sz="900">
                        <a:effectLst/>
                        <a:latin typeface="+mn-lt"/>
                        <a:ea typeface="Calibri" panose="020F0502020204030204" pitchFamily="34" charset="0"/>
                        <a:cs typeface="Times New Roman" panose="02020603050405020304" pitchFamily="18" charset="0"/>
                      </a:endParaRPr>
                    </a:p>
                  </a:txBody>
                  <a:tcPr marL="58618" marR="58618" marT="0" marB="0"/>
                </a:tc>
                <a:extLst>
                  <a:ext uri="{0D108BD9-81ED-4DB2-BD59-A6C34878D82A}">
                    <a16:rowId xmlns:a16="http://schemas.microsoft.com/office/drawing/2014/main" val="351607469"/>
                  </a:ext>
                </a:extLst>
              </a:tr>
              <a:tr h="192567">
                <a:tc>
                  <a:txBody>
                    <a:bodyPr/>
                    <a:lstStyle/>
                    <a:p>
                      <a:pPr>
                        <a:lnSpc>
                          <a:spcPct val="115000"/>
                        </a:lnSpc>
                        <a:spcAft>
                          <a:spcPts val="0"/>
                        </a:spcAft>
                      </a:pPr>
                      <a:r>
                        <a:rPr lang="en-US" sz="900" dirty="0">
                          <a:solidFill>
                            <a:srgbClr val="000000"/>
                          </a:solidFill>
                          <a:effectLst/>
                        </a:rPr>
                        <a:t>    &lt;5 years</a:t>
                      </a:r>
                      <a:endParaRPr lang="en-CA" sz="900" dirty="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75.2</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152.7</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37.1</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177.7</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36.0</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139.7</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38.6</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111.9</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-48.63%</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-26.71%</a:t>
                      </a:r>
                      <a:endParaRPr lang="en-CA" sz="900">
                        <a:effectLst/>
                        <a:latin typeface="+mn-lt"/>
                        <a:ea typeface="Calibri" panose="020F0502020204030204" pitchFamily="34" charset="0"/>
                        <a:cs typeface="Times New Roman" panose="02020603050405020304" pitchFamily="18" charset="0"/>
                      </a:endParaRPr>
                    </a:p>
                  </a:txBody>
                  <a:tcPr marL="58618" marR="58618" marT="0" marB="0"/>
                </a:tc>
                <a:extLst>
                  <a:ext uri="{0D108BD9-81ED-4DB2-BD59-A6C34878D82A}">
                    <a16:rowId xmlns:a16="http://schemas.microsoft.com/office/drawing/2014/main" val="2003613365"/>
                  </a:ext>
                </a:extLst>
              </a:tr>
              <a:tr h="192567">
                <a:tc>
                  <a:txBody>
                    <a:bodyPr/>
                    <a:lstStyle/>
                    <a:p>
                      <a:pPr>
                        <a:lnSpc>
                          <a:spcPct val="115000"/>
                        </a:lnSpc>
                        <a:spcAft>
                          <a:spcPts val="0"/>
                        </a:spcAft>
                      </a:pPr>
                      <a:r>
                        <a:rPr lang="en-US" sz="900" dirty="0">
                          <a:solidFill>
                            <a:srgbClr val="000000"/>
                          </a:solidFill>
                          <a:effectLst/>
                        </a:rPr>
                        <a:t>    5-9 years</a:t>
                      </a:r>
                      <a:endParaRPr lang="en-CA" sz="900" dirty="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12.8</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12.1</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12.1</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9.6</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12.4</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11.6</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15.7</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6.5</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22.54%</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-46.03%</a:t>
                      </a:r>
                      <a:endParaRPr lang="en-CA" sz="900">
                        <a:effectLst/>
                        <a:latin typeface="+mn-lt"/>
                        <a:ea typeface="Calibri" panose="020F0502020204030204" pitchFamily="34" charset="0"/>
                        <a:cs typeface="Times New Roman" panose="02020603050405020304" pitchFamily="18" charset="0"/>
                      </a:endParaRPr>
                    </a:p>
                  </a:txBody>
                  <a:tcPr marL="58618" marR="58618" marT="0" marB="0"/>
                </a:tc>
                <a:extLst>
                  <a:ext uri="{0D108BD9-81ED-4DB2-BD59-A6C34878D82A}">
                    <a16:rowId xmlns:a16="http://schemas.microsoft.com/office/drawing/2014/main" val="1411776290"/>
                  </a:ext>
                </a:extLst>
              </a:tr>
              <a:tr h="192567">
                <a:tc>
                  <a:txBody>
                    <a:bodyPr/>
                    <a:lstStyle/>
                    <a:p>
                      <a:pPr>
                        <a:lnSpc>
                          <a:spcPct val="115000"/>
                        </a:lnSpc>
                        <a:spcAft>
                          <a:spcPts val="0"/>
                        </a:spcAft>
                      </a:pPr>
                      <a:r>
                        <a:rPr lang="en-US" sz="900" dirty="0">
                          <a:solidFill>
                            <a:srgbClr val="000000"/>
                          </a:solidFill>
                          <a:effectLst/>
                        </a:rPr>
                        <a:t>    10-14 years</a:t>
                      </a:r>
                      <a:endParaRPr lang="en-CA" sz="900" dirty="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dirty="0">
                          <a:solidFill>
                            <a:srgbClr val="000000"/>
                          </a:solidFill>
                          <a:effectLst/>
                        </a:rPr>
                        <a:t>7.0</a:t>
                      </a:r>
                      <a:endParaRPr lang="en-CA" sz="900" dirty="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20.0</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26.6</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11.4</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17.0</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11.4</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22.6</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13.5</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222.09%</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-32.70%</a:t>
                      </a:r>
                      <a:endParaRPr lang="en-CA" sz="900">
                        <a:effectLst/>
                        <a:latin typeface="+mn-lt"/>
                        <a:ea typeface="Calibri" panose="020F0502020204030204" pitchFamily="34" charset="0"/>
                        <a:cs typeface="Times New Roman" panose="02020603050405020304" pitchFamily="18" charset="0"/>
                      </a:endParaRPr>
                    </a:p>
                  </a:txBody>
                  <a:tcPr marL="58618" marR="58618" marT="0" marB="0"/>
                </a:tc>
                <a:extLst>
                  <a:ext uri="{0D108BD9-81ED-4DB2-BD59-A6C34878D82A}">
                    <a16:rowId xmlns:a16="http://schemas.microsoft.com/office/drawing/2014/main" val="2936448470"/>
                  </a:ext>
                </a:extLst>
              </a:tr>
              <a:tr h="192567">
                <a:tc>
                  <a:txBody>
                    <a:bodyPr/>
                    <a:lstStyle/>
                    <a:p>
                      <a:pPr>
                        <a:lnSpc>
                          <a:spcPct val="115000"/>
                        </a:lnSpc>
                        <a:spcAft>
                          <a:spcPts val="0"/>
                        </a:spcAft>
                      </a:pPr>
                      <a:r>
                        <a:rPr lang="en-US" sz="900" dirty="0">
                          <a:solidFill>
                            <a:srgbClr val="000000"/>
                          </a:solidFill>
                          <a:effectLst/>
                        </a:rPr>
                        <a:t>    15-39 years</a:t>
                      </a:r>
                      <a:endParaRPr lang="en-CA" sz="900" dirty="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93.0</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68.0</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108.2</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70.3</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84.9</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64.8</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111.3</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71.4</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19.69%</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5.04%</a:t>
                      </a:r>
                      <a:endParaRPr lang="en-CA" sz="900">
                        <a:effectLst/>
                        <a:latin typeface="+mn-lt"/>
                        <a:ea typeface="Calibri" panose="020F0502020204030204" pitchFamily="34" charset="0"/>
                        <a:cs typeface="Times New Roman" panose="02020603050405020304" pitchFamily="18" charset="0"/>
                      </a:endParaRPr>
                    </a:p>
                  </a:txBody>
                  <a:tcPr marL="58618" marR="58618" marT="0" marB="0"/>
                </a:tc>
                <a:extLst>
                  <a:ext uri="{0D108BD9-81ED-4DB2-BD59-A6C34878D82A}">
                    <a16:rowId xmlns:a16="http://schemas.microsoft.com/office/drawing/2014/main" val="2915353690"/>
                  </a:ext>
                </a:extLst>
              </a:tr>
              <a:tr h="192567">
                <a:tc>
                  <a:txBody>
                    <a:bodyPr/>
                    <a:lstStyle/>
                    <a:p>
                      <a:pPr>
                        <a:lnSpc>
                          <a:spcPct val="115000"/>
                        </a:lnSpc>
                        <a:spcAft>
                          <a:spcPts val="0"/>
                        </a:spcAft>
                      </a:pPr>
                      <a:r>
                        <a:rPr lang="en-US" sz="900" dirty="0">
                          <a:solidFill>
                            <a:srgbClr val="000000"/>
                          </a:solidFill>
                          <a:effectLst/>
                        </a:rPr>
                        <a:t>    40-69 years</a:t>
                      </a:r>
                      <a:endParaRPr lang="en-CA" sz="900" dirty="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914.3</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436.6</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849.1</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419.0</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754.8</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404.0</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675.4</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401.7</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-26.13%</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-8.00%</a:t>
                      </a:r>
                      <a:endParaRPr lang="en-CA" sz="900">
                        <a:effectLst/>
                        <a:latin typeface="+mn-lt"/>
                        <a:ea typeface="Calibri" panose="020F0502020204030204" pitchFamily="34" charset="0"/>
                        <a:cs typeface="Times New Roman" panose="02020603050405020304" pitchFamily="18" charset="0"/>
                      </a:endParaRPr>
                    </a:p>
                  </a:txBody>
                  <a:tcPr marL="58618" marR="58618" marT="0" marB="0"/>
                </a:tc>
                <a:extLst>
                  <a:ext uri="{0D108BD9-81ED-4DB2-BD59-A6C34878D82A}">
                    <a16:rowId xmlns:a16="http://schemas.microsoft.com/office/drawing/2014/main" val="893312454"/>
                  </a:ext>
                </a:extLst>
              </a:tr>
              <a:tr h="192567">
                <a:tc>
                  <a:txBody>
                    <a:bodyPr/>
                    <a:lstStyle/>
                    <a:p>
                      <a:pPr>
                        <a:lnSpc>
                          <a:spcPct val="115000"/>
                        </a:lnSpc>
                        <a:spcAft>
                          <a:spcPts val="0"/>
                        </a:spcAft>
                      </a:pPr>
                      <a:r>
                        <a:rPr lang="en-US" sz="900" dirty="0">
                          <a:solidFill>
                            <a:srgbClr val="000000"/>
                          </a:solidFill>
                          <a:effectLst/>
                        </a:rPr>
                        <a:t>    ≥70 years</a:t>
                      </a:r>
                      <a:endParaRPr lang="en-CA" sz="900" dirty="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7410.1</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5163.2</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7296.3</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5105.0</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7048.2</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4891.2</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6197.7</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4498.8</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-16.36%</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-12.87%</a:t>
                      </a:r>
                      <a:endParaRPr lang="en-CA" sz="900">
                        <a:effectLst/>
                        <a:latin typeface="+mn-lt"/>
                        <a:ea typeface="Calibri" panose="020F0502020204030204" pitchFamily="34" charset="0"/>
                        <a:cs typeface="Times New Roman" panose="02020603050405020304" pitchFamily="18" charset="0"/>
                      </a:endParaRPr>
                    </a:p>
                  </a:txBody>
                  <a:tcPr marL="58618" marR="58618" marT="0" marB="0"/>
                </a:tc>
                <a:extLst>
                  <a:ext uri="{0D108BD9-81ED-4DB2-BD59-A6C34878D82A}">
                    <a16:rowId xmlns:a16="http://schemas.microsoft.com/office/drawing/2014/main" val="4005705387"/>
                  </a:ext>
                </a:extLst>
              </a:tr>
              <a:tr h="192567">
                <a:tc>
                  <a:txBody>
                    <a:bodyPr/>
                    <a:lstStyle/>
                    <a:p>
                      <a:pPr>
                        <a:lnSpc>
                          <a:spcPct val="115000"/>
                        </a:lnSpc>
                        <a:spcAft>
                          <a:spcPts val="0"/>
                        </a:spcAft>
                      </a:pPr>
                      <a:r>
                        <a:rPr lang="en-US" sz="900">
                          <a:solidFill>
                            <a:srgbClr val="000000"/>
                          </a:solidFill>
                          <a:effectLst/>
                        </a:rPr>
                        <a:t>    All age</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913.7</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573.1</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886.6</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564.1</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825.0</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538.8</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744.7</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509.8</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a:solidFill>
                            <a:srgbClr val="000000"/>
                          </a:solidFill>
                          <a:effectLst/>
                        </a:rPr>
                        <a:t>-18.50%</a:t>
                      </a:r>
                      <a:endParaRPr lang="en-CA" sz="900">
                        <a:effectLst/>
                        <a:latin typeface="+mn-lt"/>
                        <a:ea typeface="Calibri" panose="020F0502020204030204" pitchFamily="34" charset="0"/>
                        <a:cs typeface="Times New Roman" panose="02020603050405020304" pitchFamily="18" charset="0"/>
                      </a:endParaRPr>
                    </a:p>
                  </a:txBody>
                  <a:tcPr marL="58618" marR="58618" marT="0" marB="0"/>
                </a:tc>
                <a:tc>
                  <a:txBody>
                    <a:bodyPr/>
                    <a:lstStyle/>
                    <a:p>
                      <a:pPr>
                        <a:lnSpc>
                          <a:spcPct val="115000"/>
                        </a:lnSpc>
                        <a:spcAft>
                          <a:spcPts val="0"/>
                        </a:spcAft>
                      </a:pPr>
                      <a:r>
                        <a:rPr lang="en-US" sz="900" dirty="0">
                          <a:solidFill>
                            <a:srgbClr val="000000"/>
                          </a:solidFill>
                          <a:effectLst/>
                        </a:rPr>
                        <a:t>-11.05%*</a:t>
                      </a:r>
                      <a:endParaRPr lang="en-CA" sz="900" dirty="0">
                        <a:effectLst/>
                        <a:latin typeface="+mn-lt"/>
                        <a:ea typeface="Calibri" panose="020F0502020204030204" pitchFamily="34" charset="0"/>
                        <a:cs typeface="Times New Roman" panose="02020603050405020304" pitchFamily="18" charset="0"/>
                      </a:endParaRPr>
                    </a:p>
                  </a:txBody>
                  <a:tcPr marL="58618" marR="58618" marT="0" marB="0"/>
                </a:tc>
                <a:extLst>
                  <a:ext uri="{0D108BD9-81ED-4DB2-BD59-A6C34878D82A}">
                    <a16:rowId xmlns:a16="http://schemas.microsoft.com/office/drawing/2014/main" val="4105662836"/>
                  </a:ext>
                </a:extLst>
              </a:tr>
            </a:tbl>
          </a:graphicData>
        </a:graphic>
      </p:graphicFrame>
      <p:sp>
        <p:nvSpPr>
          <p:cNvPr id="5" name="Rectangle 2">
            <a:extLst>
              <a:ext uri="{FF2B5EF4-FFF2-40B4-BE49-F238E27FC236}">
                <a16:creationId xmlns:a16="http://schemas.microsoft.com/office/drawing/2014/main" id="{3B722AC5-D540-4048-AC46-C986BE0DD369}"/>
              </a:ext>
            </a:extLst>
          </p:cNvPr>
          <p:cNvSpPr>
            <a:spLocks noChangeArrowheads="1"/>
          </p:cNvSpPr>
          <p:nvPr/>
        </p:nvSpPr>
        <p:spPr bwMode="auto">
          <a:xfrm>
            <a:off x="841931" y="5610222"/>
            <a:ext cx="7463868"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kumimoji="0" lang="en-US" altLang="en-US" sz="1400" b="1" i="0" u="none" strike="noStrike" cap="none" normalizeH="0" baseline="0" dirty="0">
                <a:ln>
                  <a:noFill/>
                </a:ln>
                <a:solidFill>
                  <a:srgbClr val="000000"/>
                </a:solidFill>
                <a:effectLst/>
                <a:ea typeface="Calibri" panose="020F0502020204030204" pitchFamily="34" charset="0"/>
                <a:cs typeface="Arial" panose="020B0604020202020204" pitchFamily="34" charset="0"/>
              </a:rPr>
              <a:t>Table S7</a:t>
            </a:r>
            <a:r>
              <a:rPr kumimoji="0" lang="en-US" altLang="en-US" sz="1400" b="0" i="0" u="none" strike="noStrike" cap="none" normalizeH="0" baseline="0" dirty="0">
                <a:ln>
                  <a:noFill/>
                </a:ln>
                <a:solidFill>
                  <a:srgbClr val="000000"/>
                </a:solidFill>
                <a:effectLst/>
                <a:ea typeface="Calibri" panose="020F0502020204030204" pitchFamily="34" charset="0"/>
                <a:cs typeface="Arial" panose="020B0604020202020204" pitchFamily="34" charset="0"/>
              </a:rPr>
              <a:t>. Age and sex specific all-cause mortality rates</a:t>
            </a:r>
            <a:r>
              <a:rPr kumimoji="0" lang="en-US" altLang="en-US" sz="1400" b="0" i="0" u="none" strike="noStrike" cap="none" normalizeH="0" baseline="0" dirty="0">
                <a:ln>
                  <a:noFill/>
                </a:ln>
                <a:solidFill>
                  <a:schemeClr val="tx1"/>
                </a:solidFill>
                <a:effectLst/>
                <a:ea typeface="Calibri" panose="020F0502020204030204" pitchFamily="34" charset="0"/>
                <a:cs typeface="Arial" panose="020B0604020202020204" pitchFamily="34" charset="0"/>
              </a:rPr>
              <a:t>*(number of deaths per 100,000) </a:t>
            </a:r>
            <a:r>
              <a:rPr kumimoji="0" lang="en-US" altLang="en-US" sz="1400" b="0" i="0" u="none" strike="noStrike" cap="none" normalizeH="0" baseline="0" dirty="0">
                <a:ln>
                  <a:noFill/>
                </a:ln>
                <a:solidFill>
                  <a:srgbClr val="000000"/>
                </a:solidFill>
                <a:effectLst/>
                <a:ea typeface="Calibri" panose="020F0502020204030204" pitchFamily="34" charset="0"/>
                <a:cs typeface="Arial" panose="020B0604020202020204" pitchFamily="34" charset="0"/>
              </a:rPr>
              <a:t>of populations with and without asthma in Alberta in 2000, 2002, 2009, 2015. Comparison of changes in mortality rates between 2000 and 2015.</a:t>
            </a:r>
            <a:r>
              <a:rPr lang="en-CA" altLang="en-US" sz="1400" dirty="0"/>
              <a:t> </a:t>
            </a:r>
            <a:r>
              <a:rPr lang="en-US" altLang="en-US" sz="1400" dirty="0">
                <a:solidFill>
                  <a:srgbClr val="000000"/>
                </a:solidFill>
                <a:cs typeface="Arial" panose="020B0604020202020204" pitchFamily="34" charset="0"/>
              </a:rPr>
              <a:t>Note: r</a:t>
            </a:r>
            <a:r>
              <a:rPr kumimoji="0" lang="en-US" altLang="en-US" sz="1400" b="0" i="0" u="none" strike="noStrike" cap="none" normalizeH="0" baseline="0" dirty="0">
                <a:ln>
                  <a:noFill/>
                </a:ln>
                <a:solidFill>
                  <a:srgbClr val="000000"/>
                </a:solidFill>
                <a:effectLst/>
                <a:ea typeface="Calibri" panose="020F0502020204030204" pitchFamily="34" charset="0"/>
                <a:cs typeface="Arial" panose="020B0604020202020204" pitchFamily="34" charset="0"/>
              </a:rPr>
              <a:t>ates between ages are standardized to 2005 Alberta population. </a:t>
            </a:r>
            <a:endParaRPr kumimoji="0" lang="en-US" altLang="en-US" sz="14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14637181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4795</TotalTime>
  <Words>2743</Words>
  <Application>Microsoft Office PowerPoint</Application>
  <PresentationFormat>Widescreen</PresentationFormat>
  <Paragraphs>1496</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Figures</dc:title>
  <dc:creator>Ana  Bosonea</dc:creator>
  <cp:lastModifiedBy>Nami Palikhe</cp:lastModifiedBy>
  <cp:revision>50</cp:revision>
  <dcterms:created xsi:type="dcterms:W3CDTF">2020-06-15T00:29:24Z</dcterms:created>
  <dcterms:modified xsi:type="dcterms:W3CDTF">2020-06-23T18:34:52Z</dcterms:modified>
</cp:coreProperties>
</file>