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7806D-5585-42F9-82B4-BFCD90EBAC5B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E7E7C-AD03-4B20-99EA-F0D160DC3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140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569F20-1B04-43DC-81CF-C374AE5D36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23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569F20-1B04-43DC-81CF-C374AE5D36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13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569F20-1B04-43DC-81CF-C374AE5D36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50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569F20-1B04-43DC-81CF-C374AE5D36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767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569F20-1B04-43DC-81CF-C374AE5D36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76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569F20-1B04-43DC-81CF-C374AE5D36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33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569F20-1B04-43DC-81CF-C374AE5D36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73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9EA8D-656F-51C1-AAD2-5F8B3C9D9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ACC21B-3323-D049-4045-A12A720677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66B55-3F78-8646-D631-C1681A16A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D079-6F11-4764-B3B7-50350150C1C5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8CF3D-DAA6-4AF0-E23C-CAEED9E3B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50FEC-7241-88B6-05A9-F034CA232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8693-E372-4482-8B72-70FAE7229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46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AEBA1-A2CF-D487-1135-61E73557F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18375-ECDC-1299-AE95-E9596B4BE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A5B78-F340-38F6-6D85-69184610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D079-6F11-4764-B3B7-50350150C1C5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B0FE3-76A9-2EF5-507B-6789E18F8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C91B8-68C1-C4D7-F77E-4B3774EA0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8693-E372-4482-8B72-70FAE7229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1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61C6-55AF-0696-0205-F8936D442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C2221-9830-F86C-BD97-F098CDF43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375FA-D9A2-7495-1305-E684AAF54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D079-6F11-4764-B3B7-50350150C1C5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96ED6-4D0E-299E-5184-0A114EFD2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6B23F-F293-C10E-5F01-961CCBA65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8693-E372-4482-8B72-70FAE7229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85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EDA81-8F86-9969-8DC6-6668908DA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8E2CF-DBE0-3972-662E-F21C6C888D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2887B-7E87-FE80-5960-D2E7ABEDDA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F3740-B0DF-3816-F4DF-58A56AED5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D079-6F11-4764-B3B7-50350150C1C5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15354-DA7D-5047-6B40-57A6D8BC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5E5B16-8FF9-AD46-1229-5D9D0B3DF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8693-E372-4482-8B72-70FAE7229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205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B769F-CD4B-36AB-FE6D-7D5142FF5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68E59-3063-45EB-B7C3-48D745F1C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0A80DA-523C-F170-A86F-BF9645690C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19539C-6A88-DD40-BF84-4179E39587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AFD939-6625-1B12-A26D-1BDEECF476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410CDC-25E9-82AC-892E-A9BADBFED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D079-6F11-4764-B3B7-50350150C1C5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70F604-2791-B556-88E9-1B60063CB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1028E6-D62E-D9DB-326F-5642C2174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8693-E372-4482-8B72-70FAE7229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34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88749-AF1C-CA74-5986-058C3E19C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B158A-162E-C86F-2C99-C5CF75065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D079-6F11-4764-B3B7-50350150C1C5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9CE7BA-F1AF-DF7F-4551-71C2CED95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F66D0F-474C-3C1E-40CE-F5C75F40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8693-E372-4482-8B72-70FAE7229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9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A4A0A4-1C65-5A2C-2540-23867136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D079-6F11-4764-B3B7-50350150C1C5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4F339A-CBC8-5EA3-5161-1E2627CC1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183C33-2DEB-545A-05B4-BD13899F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8693-E372-4482-8B72-70FAE7229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973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DF723-D6A2-AB1C-ABEA-45ACBD627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48968-008A-07CF-F653-5423E7016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65E8F-7382-5E0D-D87D-A84164C510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7BE61-49DE-F45C-4E0D-920DF3C73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D079-6F11-4764-B3B7-50350150C1C5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4D36B-77EC-CC0A-52B1-657DB13AF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7C2460-8970-A7A4-2C9E-F158ED2C6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8693-E372-4482-8B72-70FAE7229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11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56922-864D-01D8-DFC9-10C42495B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6BD9A4-7174-3042-8B83-0234546108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3FAC9-A7E0-BF74-C8B2-D928E5930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000DC-5F33-33A6-B915-7C3E454FA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D079-6F11-4764-B3B7-50350150C1C5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A7153-BC6C-D55B-4684-A63FF2991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FD122-8AE1-5D12-0336-C80E5420F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8693-E372-4482-8B72-70FAE7229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068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2B9B8-DFB5-E812-A394-1D8ADB817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C470BA-3630-86EC-B412-95A3937268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DB8E3-4D7E-D917-9D08-8D408F72C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D079-6F11-4764-B3B7-50350150C1C5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3C152-C074-17B9-6596-E1E71A856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A9E12-6910-A557-F2A2-2045F0831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8693-E372-4482-8B72-70FAE7229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55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BC2801-90F3-A73F-C6BF-8B7611E21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AE11EB-470D-867C-918F-1994A9E25E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CEF89-16BC-B187-469D-B8B546C3B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D079-6F11-4764-B3B7-50350150C1C5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CE184-B68F-DD4E-4904-F121BC155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9A666-D56C-BAEA-659B-2EE857379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8693-E372-4482-8B72-70FAE7229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034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7F469B-20EE-445B-A3A1-CD5335D96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32488-4FE0-4F84-1E1E-AEA6DA35A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EE341-3E82-97B1-7939-4D7D88FD1C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ED079-6F11-4764-B3B7-50350150C1C5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65027-4688-01A7-C234-B9E5035106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552A8-4AF5-DB87-CD9C-94CD3609A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88693-E372-4482-8B72-70FAE7229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91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9CDAFC6-2AA3-4412-9A81-2E3B0CA9B8AD}"/>
              </a:ext>
            </a:extLst>
          </p:cNvPr>
          <p:cNvSpPr txBox="1"/>
          <p:nvPr/>
        </p:nvSpPr>
        <p:spPr>
          <a:xfrm>
            <a:off x="-25061" y="0"/>
            <a:ext cx="5133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Table 1 SNL vs BL left amygdala Day 15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9FBB3AC-3CF5-4AA1-8BDD-A394DC009936}"/>
              </a:ext>
            </a:extLst>
          </p:cNvPr>
          <p:cNvGraphicFramePr>
            <a:graphicFrameLocks noGrp="1"/>
          </p:cNvGraphicFramePr>
          <p:nvPr/>
        </p:nvGraphicFramePr>
        <p:xfrm>
          <a:off x="992778" y="809898"/>
          <a:ext cx="8252464" cy="45438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9709">
                  <a:extLst>
                    <a:ext uri="{9D8B030D-6E8A-4147-A177-3AD203B41FA5}">
                      <a16:colId xmlns:a16="http://schemas.microsoft.com/office/drawing/2014/main" val="4099153331"/>
                    </a:ext>
                  </a:extLst>
                </a:gridCol>
                <a:gridCol w="1278551">
                  <a:extLst>
                    <a:ext uri="{9D8B030D-6E8A-4147-A177-3AD203B41FA5}">
                      <a16:colId xmlns:a16="http://schemas.microsoft.com/office/drawing/2014/main" val="2993967947"/>
                    </a:ext>
                  </a:extLst>
                </a:gridCol>
                <a:gridCol w="1278551">
                  <a:extLst>
                    <a:ext uri="{9D8B030D-6E8A-4147-A177-3AD203B41FA5}">
                      <a16:colId xmlns:a16="http://schemas.microsoft.com/office/drawing/2014/main" val="3654663919"/>
                    </a:ext>
                  </a:extLst>
                </a:gridCol>
                <a:gridCol w="1278551">
                  <a:extLst>
                    <a:ext uri="{9D8B030D-6E8A-4147-A177-3AD203B41FA5}">
                      <a16:colId xmlns:a16="http://schemas.microsoft.com/office/drawing/2014/main" val="900076184"/>
                    </a:ext>
                  </a:extLst>
                </a:gridCol>
                <a:gridCol w="1278551">
                  <a:extLst>
                    <a:ext uri="{9D8B030D-6E8A-4147-A177-3AD203B41FA5}">
                      <a16:colId xmlns:a16="http://schemas.microsoft.com/office/drawing/2014/main" val="898611293"/>
                    </a:ext>
                  </a:extLst>
                </a:gridCol>
                <a:gridCol w="1278551">
                  <a:extLst>
                    <a:ext uri="{9D8B030D-6E8A-4147-A177-3AD203B41FA5}">
                      <a16:colId xmlns:a16="http://schemas.microsoft.com/office/drawing/2014/main" val="3005673748"/>
                    </a:ext>
                  </a:extLst>
                </a:gridCol>
              </a:tblGrid>
              <a:tr h="349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geneid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logFC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logCPM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PValue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FDR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70715613"/>
                  </a:ext>
                </a:extLst>
              </a:tr>
              <a:tr h="349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rno-miR-344a-3p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-1.818681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5.48862739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20.873345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1.35E-05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1.96E-04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7870284"/>
                  </a:ext>
                </a:extLst>
              </a:tr>
              <a:tr h="349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rno-miR-7a-5p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-2.3238985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4.76492363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16.7650209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8.36E-05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9.22E-04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40713"/>
                  </a:ext>
                </a:extLst>
              </a:tr>
              <a:tr h="349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rno-miR-139-5p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-1.1310836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9.83847684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13.705348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3.43E-04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0.00265976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8086064"/>
                  </a:ext>
                </a:extLst>
              </a:tr>
              <a:tr h="349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rno-miR-132-5p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-1.1629616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7.79699194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12.9041141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5.02E-04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0.00372583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5525861"/>
                  </a:ext>
                </a:extLst>
              </a:tr>
              <a:tr h="349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rno-miR-873-3p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-1.3052451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5.41302535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11.6939546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8.95E-04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0.00608183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1955091"/>
                  </a:ext>
                </a:extLst>
              </a:tr>
              <a:tr h="349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rno-miR-195-3p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0.80956716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5.30915111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10.8132187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0.00137365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0.00833347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8262858"/>
                  </a:ext>
                </a:extLst>
              </a:tr>
              <a:tr h="349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rno-miR-27b-5p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0.80968815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5.75118069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10.1273215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0.00192434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0.01040974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74691"/>
                  </a:ext>
                </a:extLst>
              </a:tr>
              <a:tr h="349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rno-miR-495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-1.3439116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5.4917341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7.91381699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0.00586192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0.02634248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0010119"/>
                  </a:ext>
                </a:extLst>
              </a:tr>
              <a:tr h="349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rno-miR-137-3p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-1.827324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4.70875545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6.88852483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0.0099753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0.04222103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3768939"/>
                  </a:ext>
                </a:extLst>
              </a:tr>
              <a:tr h="349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rno-miR-210-3p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0.54716254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6.37003377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6.57417398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0.0117688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0.04707519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8487276"/>
                  </a:ext>
                </a:extLst>
              </a:tr>
              <a:tr h="34952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83027846"/>
                  </a:ext>
                </a:extLst>
              </a:tr>
              <a:tr h="34952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*bolded miRNAs also are DE in plasma EV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3743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008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9CDAFC6-2AA3-4412-9A81-2E3B0CA9B8AD}"/>
              </a:ext>
            </a:extLst>
          </p:cNvPr>
          <p:cNvSpPr txBox="1"/>
          <p:nvPr/>
        </p:nvSpPr>
        <p:spPr>
          <a:xfrm>
            <a:off x="-25061" y="0"/>
            <a:ext cx="5693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Table 2 SNL vs BL left Prefrontal cortex Day 3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AF1B4D1-9628-4E6D-9F3A-12757853222C}"/>
              </a:ext>
            </a:extLst>
          </p:cNvPr>
          <p:cNvGraphicFramePr>
            <a:graphicFrameLocks noGrp="1"/>
          </p:cNvGraphicFramePr>
          <p:nvPr/>
        </p:nvGraphicFramePr>
        <p:xfrm>
          <a:off x="1421440" y="709502"/>
          <a:ext cx="7490784" cy="44681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9899">
                  <a:extLst>
                    <a:ext uri="{9D8B030D-6E8A-4147-A177-3AD203B41FA5}">
                      <a16:colId xmlns:a16="http://schemas.microsoft.com/office/drawing/2014/main" val="3663049815"/>
                    </a:ext>
                  </a:extLst>
                </a:gridCol>
                <a:gridCol w="1126177">
                  <a:extLst>
                    <a:ext uri="{9D8B030D-6E8A-4147-A177-3AD203B41FA5}">
                      <a16:colId xmlns:a16="http://schemas.microsoft.com/office/drawing/2014/main" val="3565389799"/>
                    </a:ext>
                  </a:extLst>
                </a:gridCol>
                <a:gridCol w="1126177">
                  <a:extLst>
                    <a:ext uri="{9D8B030D-6E8A-4147-A177-3AD203B41FA5}">
                      <a16:colId xmlns:a16="http://schemas.microsoft.com/office/drawing/2014/main" val="1464685457"/>
                    </a:ext>
                  </a:extLst>
                </a:gridCol>
                <a:gridCol w="1126177">
                  <a:extLst>
                    <a:ext uri="{9D8B030D-6E8A-4147-A177-3AD203B41FA5}">
                      <a16:colId xmlns:a16="http://schemas.microsoft.com/office/drawing/2014/main" val="992153656"/>
                    </a:ext>
                  </a:extLst>
                </a:gridCol>
                <a:gridCol w="1126177">
                  <a:extLst>
                    <a:ext uri="{9D8B030D-6E8A-4147-A177-3AD203B41FA5}">
                      <a16:colId xmlns:a16="http://schemas.microsoft.com/office/drawing/2014/main" val="1654422796"/>
                    </a:ext>
                  </a:extLst>
                </a:gridCol>
                <a:gridCol w="1126177">
                  <a:extLst>
                    <a:ext uri="{9D8B030D-6E8A-4147-A177-3AD203B41FA5}">
                      <a16:colId xmlns:a16="http://schemas.microsoft.com/office/drawing/2014/main" val="855167032"/>
                    </a:ext>
                  </a:extLst>
                </a:gridCol>
              </a:tblGrid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geneid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logFC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logCPM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PValue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FDR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7224344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rno-miR-25-3p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-0.4501324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9.91767265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8.96674068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0.00343269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0.01135907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86916359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rno-miR-214-3p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-1.2864551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3.81363573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8.35801198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0.00467146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0.01423841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70428142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rno-miR-187-3p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1.13701455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7.58447123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7.73148137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0.006438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0.01845222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4410414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rno-miR-455-3p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-1.051905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5.97897871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7.67506943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0.0066279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0.01884808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26363568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rno-miR-3552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1.55831052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6.33245986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6.78385509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0.0105385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0.02682528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0026629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rno-miR-200c-3p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-2.3986704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6.59293125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6.74097805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0.01087893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0.0271228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4201634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rno-miR-338-5p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-0.6669805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8.0336224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6.56385034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0.01183311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0.02930104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425029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rno-miR-128-1-5p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-0.725137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7.33290587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6.47328732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0.01241329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0.03052999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5505484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rno-miR-204-5p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-1.4480689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14.929814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6.11115814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0.01504736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0.0362731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89337846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rno-miR-182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-2.336243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13.2119828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6.01128141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0.01587236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0.03798282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450940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rno-miR-3099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-0.6620518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8.39221073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6.00037099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0.0159653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0.03798282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56870612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rno-miR-676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-0.6291016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10.5608351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5.73025246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0.01845812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0.04334681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4786948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rno-miR-672-5p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-0.5824467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6.20193905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5.55335942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0.02030941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0.04738862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0084134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rno-miR-365-3p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-0.8045304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3.91523296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5.53354835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0.02052857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0.0475949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5528287"/>
                  </a:ext>
                </a:extLst>
              </a:tr>
              <a:tr h="262831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3019677"/>
                  </a:ext>
                </a:extLst>
              </a:tr>
              <a:tr h="262831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*bolded miRNAs also are DE in plasma EV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0232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35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9CDAFC6-2AA3-4412-9A81-2E3B0CA9B8AD}"/>
              </a:ext>
            </a:extLst>
          </p:cNvPr>
          <p:cNvSpPr txBox="1"/>
          <p:nvPr/>
        </p:nvSpPr>
        <p:spPr>
          <a:xfrm>
            <a:off x="-25061" y="0"/>
            <a:ext cx="5200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Table 3 SNL vs. BL left Thalamus Day 15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D56F9E3-8022-4CD4-8782-5C9620AD6FAF}"/>
              </a:ext>
            </a:extLst>
          </p:cNvPr>
          <p:cNvGraphicFramePr>
            <a:graphicFrameLocks noGrp="1"/>
          </p:cNvGraphicFramePr>
          <p:nvPr/>
        </p:nvGraphicFramePr>
        <p:xfrm>
          <a:off x="211703" y="461392"/>
          <a:ext cx="5575488" cy="61878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9248">
                  <a:extLst>
                    <a:ext uri="{9D8B030D-6E8A-4147-A177-3AD203B41FA5}">
                      <a16:colId xmlns:a16="http://schemas.microsoft.com/office/drawing/2014/main" val="3604698613"/>
                    </a:ext>
                  </a:extLst>
                </a:gridCol>
                <a:gridCol w="929248">
                  <a:extLst>
                    <a:ext uri="{9D8B030D-6E8A-4147-A177-3AD203B41FA5}">
                      <a16:colId xmlns:a16="http://schemas.microsoft.com/office/drawing/2014/main" val="874554523"/>
                    </a:ext>
                  </a:extLst>
                </a:gridCol>
                <a:gridCol w="929248">
                  <a:extLst>
                    <a:ext uri="{9D8B030D-6E8A-4147-A177-3AD203B41FA5}">
                      <a16:colId xmlns:a16="http://schemas.microsoft.com/office/drawing/2014/main" val="2756815943"/>
                    </a:ext>
                  </a:extLst>
                </a:gridCol>
                <a:gridCol w="929248">
                  <a:extLst>
                    <a:ext uri="{9D8B030D-6E8A-4147-A177-3AD203B41FA5}">
                      <a16:colId xmlns:a16="http://schemas.microsoft.com/office/drawing/2014/main" val="1538492528"/>
                    </a:ext>
                  </a:extLst>
                </a:gridCol>
                <a:gridCol w="929248">
                  <a:extLst>
                    <a:ext uri="{9D8B030D-6E8A-4147-A177-3AD203B41FA5}">
                      <a16:colId xmlns:a16="http://schemas.microsoft.com/office/drawing/2014/main" val="3939730073"/>
                    </a:ext>
                  </a:extLst>
                </a:gridCol>
                <a:gridCol w="929248">
                  <a:extLst>
                    <a:ext uri="{9D8B030D-6E8A-4147-A177-3AD203B41FA5}">
                      <a16:colId xmlns:a16="http://schemas.microsoft.com/office/drawing/2014/main" val="16529779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geneid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logFC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logCPM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PValue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FDR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895056226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rno-miR-370-3p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1.69344425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5.36387142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22.5019552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6.68E-06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1.74E-04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587055677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rno-let-7e-3p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-1.3474729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7.57312924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18.2391735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4.30E-05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6.37E-04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330296832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rno-miR-93-5p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-1.0311875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8.69359751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16.7063769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8.58E-05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0.00100799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392766572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rno-miR-540-3p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1.32876579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8.66048277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16.2756069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1.04E-04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0.00115201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629896627"/>
                  </a:ext>
                </a:extLst>
              </a:tr>
              <a:tr h="1263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rno-miR-125b-2-3p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0.84590164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10.6913948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16.0846467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1.14E-04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0.00118518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756276325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rno-miR-16-5p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-1.7427651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10.9099292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15.1576173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1.75E-04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0.00176449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191245221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rno-miR-483-3p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2.44361829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4.97986643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14.2021644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2.72E-04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0.00253929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4097793747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rno-let-7c-1-3p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1.79405972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4.2488598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13.7318237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3.39E-04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0.00282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895628692"/>
                  </a:ext>
                </a:extLst>
              </a:tr>
              <a:tr h="1263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rno-miR-664-2-5p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1.44391065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7.87308395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13.5116121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3.76E-04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0.00297714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664043253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rno-miR-764-5p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-3.5047861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4.33197452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13.194465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4.37E-04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0.00323818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489784648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rno-miR-26a-5p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-1.3228307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14.7422267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13.1154565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4.54E-04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0.00323818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230827552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rno-miR-148b-3p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-0.9645777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9.15580218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12.2778472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6.76E-04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0.00424368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150788551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rno-miR-434-5p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-1.1758917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8.85899942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11.9801018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7.80E-04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0.00465489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657632379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rno-miR-425-5p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-0.9556098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8.71930624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11.8955067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8.12E-04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0.00469439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262340125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rno-miR-218a-5p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-2.5348967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7.21342274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11.7572031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8.68E-04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0.00474061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010446380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rno-miR-181c-3p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0.68521425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8.08144167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11.7167713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8.86E-04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0.00474061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561186073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rno-miR-338-3p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-1.9696666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9.49925296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11.6373375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9.20E-04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0.00485462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27235577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rno-miR-181c-5p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-0.8876186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11.1373797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11.4211344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0.00102175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0.00518539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639465934"/>
                  </a:ext>
                </a:extLst>
              </a:tr>
              <a:tr h="1263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rno-miR-128-1-5p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1.20873197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7.33290587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11.4132194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0.00102568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0.00518539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4178446989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rno-miR-194-5p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-1.8536986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5.44623547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11.27618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0.00109621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0.00540228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289114731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rno-miR-221-5p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-2.3203503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4.82483969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11.219082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0.00112704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0.00546992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793692134"/>
                  </a:ext>
                </a:extLst>
              </a:tr>
              <a:tr h="1263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rno-miR-1843b-3p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1.9385733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5.56287514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10.827573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0.00136404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0.00648413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4073200255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rno-miR-300-3p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-0.9437725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9.33303945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10.7415007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0.0014227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0.00663927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184380601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rno-miR-30e-5p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-1.2445157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9.80543788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10.6699711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0.00147342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0.00666944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888125183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rno-miR-199a-3p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-1.4867419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6.85043716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10.6557842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0.0014837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0.00666944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866239174"/>
                  </a:ext>
                </a:extLst>
              </a:tr>
              <a:tr h="1263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rno-miR-344b-1-3p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0.8650045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8.74108768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10.6551923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0.00148413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0.00666944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279907260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rno-miR-210-5p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-3.0618992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3.19261386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10.5862045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0.00154075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0.00675703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591475906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rno-miR-212-5p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-1.2783669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7.97257428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10.3591596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0.00171643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0.00741752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062731002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rno-miR-532-5p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1.23323859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5.11927706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10.3406847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0.00173211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0.00741752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68711185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rno-miR-130a-3p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0.52651306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9.16764784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10.150552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0.00190238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0.0079594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721549999"/>
                  </a:ext>
                </a:extLst>
              </a:tr>
              <a:tr h="1263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rno-miR-218a-2-3p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-5.8628363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3.50352976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10.3537309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0.00198885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0.00800033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348702137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rno-miR-486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1.64990479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13.8082102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10.0318241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0.00201738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0.00800033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956216450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rno-miR-672-5p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0.9887743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6.20193905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9.76471215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0.00230307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0.00890448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368130660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rno-miR-100-5p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-1.3345066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10.3130106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9.62614401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0.00246742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0.00925919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214681916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rno-miR-323-3p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1.35394196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11.3611698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9.54865771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0.00256456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0.00952549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735861543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rno-miR-125a-5p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0.9731173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14.5960349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9.36345878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0.00281305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0.0102395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386674095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rno-miR-149-5p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1.91486295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13.6579384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9.31782454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0.00287802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0.01037226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707397025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rno-miR-27a-3p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-0.9660907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6.78229326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8.83343521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0.00367127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0.0129742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375868162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rno-miR-135a-3p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1.00292328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4.71907124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9.5473646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0.00392017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0.0137206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728254446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rno-miR-186-5p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-0.7620298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11.020651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8.42752985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0.00450917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0.01563179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241176570"/>
                  </a:ext>
                </a:extLst>
              </a:tr>
              <a:tr h="1263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rno-miR-1843a-5p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0.5489076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8.32175538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8.37366774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0.00463439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0.01591432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559070201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rno-miR-135a-5p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-3.592964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3.76489154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8.26198117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0.00490566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0.0166884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4078292549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rno-miR-126a-3p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-1.0871322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8.71802952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8.22370996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0.00500235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0.01683051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908753533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rno-miR-425-3p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-1.2202825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4.60640551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11.492058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0.0050399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0.01683051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726044805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rno-miR-874-5p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-1.6326294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4.157428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9.32202254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0.00522202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0.01709265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432362055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rno-let-7f-1-3p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-2.2488226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3.34401122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8.8591874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0.00525928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0.01709265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42858975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rno-miR-301a-3p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-2.1615037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4.72094331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8.01398549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0.00556847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0.01793738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4259192161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rno-miR-150-5p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1.6037193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14.1141973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7.97918041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0.00566867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0.01809996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620340302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4627234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61777AE-3131-19C6-E989-EAF06958FD2A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461392"/>
          <a:ext cx="5575488" cy="38295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9248">
                  <a:extLst>
                    <a:ext uri="{9D8B030D-6E8A-4147-A177-3AD203B41FA5}">
                      <a16:colId xmlns:a16="http://schemas.microsoft.com/office/drawing/2014/main" val="3604698613"/>
                    </a:ext>
                  </a:extLst>
                </a:gridCol>
                <a:gridCol w="929248">
                  <a:extLst>
                    <a:ext uri="{9D8B030D-6E8A-4147-A177-3AD203B41FA5}">
                      <a16:colId xmlns:a16="http://schemas.microsoft.com/office/drawing/2014/main" val="874554523"/>
                    </a:ext>
                  </a:extLst>
                </a:gridCol>
                <a:gridCol w="929248">
                  <a:extLst>
                    <a:ext uri="{9D8B030D-6E8A-4147-A177-3AD203B41FA5}">
                      <a16:colId xmlns:a16="http://schemas.microsoft.com/office/drawing/2014/main" val="2756815943"/>
                    </a:ext>
                  </a:extLst>
                </a:gridCol>
                <a:gridCol w="929248">
                  <a:extLst>
                    <a:ext uri="{9D8B030D-6E8A-4147-A177-3AD203B41FA5}">
                      <a16:colId xmlns:a16="http://schemas.microsoft.com/office/drawing/2014/main" val="1538492528"/>
                    </a:ext>
                  </a:extLst>
                </a:gridCol>
                <a:gridCol w="929248">
                  <a:extLst>
                    <a:ext uri="{9D8B030D-6E8A-4147-A177-3AD203B41FA5}">
                      <a16:colId xmlns:a16="http://schemas.microsoft.com/office/drawing/2014/main" val="3939730073"/>
                    </a:ext>
                  </a:extLst>
                </a:gridCol>
                <a:gridCol w="929248">
                  <a:extLst>
                    <a:ext uri="{9D8B030D-6E8A-4147-A177-3AD203B41FA5}">
                      <a16:colId xmlns:a16="http://schemas.microsoft.com/office/drawing/2014/main" val="16529779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geneid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logFC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logCPM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PValue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FDR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895056226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rno-miR-30d-5p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-0.5434868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13.9593616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7.94088749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0.00578107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0.01829835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122188289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rno-miR-29b-5p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1.03365943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5.05659708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7.89842568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0.00590842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0.01854021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634933125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rno-miR-770-3p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1.60376652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3.77492538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7.8377123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0.00609558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0.01896402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115879074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rno-miR-344a-3p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1.04661007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5.48862739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7.75231536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0.0063693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0.01964768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345247528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rno-let-7b-3p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-0.6473176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9.32627354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7.62934143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0.00678609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0.02075746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974975648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rno-miR-26b-5p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-1.358372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8.4629696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7.48470533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0.00731279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0.02215768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339432330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rno-miR-320-3p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0.7717054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9.55929426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7.47080433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0.0073656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0.02215768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108615366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rno-miR-485-3p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1.01505809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9.39494532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7.4490085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0.0074492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0.0222255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996166408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rno-miR-873-5p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0.78765376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6.89301008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7.33384987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0.00790759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0.02340132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95119617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rno-miR-6328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1.3798457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3.84728273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7.28259046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0.00812097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0.02383897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950845969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rno-miR-488-3p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-1.2503473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5.70825546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7.2641809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0.00819906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0.02387565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897703613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rno-miR-361-3p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-0.7026176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8.81571434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7.09959757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0.00893287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0.02560287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317422228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rno-miR-133a-3p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-1.3530152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7.37877811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7.02474389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0.00928892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0.02641537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734327157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rno-miR-496-3p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-1.0013627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6.80732422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6.92217576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0.00980097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0.02765545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085737869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rno-miR-410-3p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-0.6013654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12.4386815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6.90463169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0.00989146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0.02769608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744853888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rno-miR-328a-3p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-1.0116152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13.0421128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6.8554169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0.01014997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0.02820298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875574409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rno-miR-494-3p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1.5666578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3.95325531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6.77972643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0.01056139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0.02912383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624133708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rno-miR-455-3p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-1.3549498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5.97897871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6.67068124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0.01118492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0.03061136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491565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rno-miR-124-3p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-0.9545781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9.74643303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6.61427542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0.01152241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0.03106783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4280851370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rno-miR-140-3p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-0.3605326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10.9433552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6.599649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0.01161165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0.03107823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033509275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rno-miR-27b-3p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-0.8612933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12.413387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6.5412014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0.0119755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0.03181813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836472567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rno-miR-7a-1-3p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-2.1960506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3.81141114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6.45703293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0.01252053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0.03302516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158243819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rno-miR-582-5p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-2.1687124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4.31695752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6.31297673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0.0135143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0.0352568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85967740"/>
                  </a:ext>
                </a:extLst>
              </a:tr>
              <a:tr h="1263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rno-miR-138-2-3p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0.87932098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5.03315019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6.3065791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0.01356031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0.0352568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612342610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rno-miR-325-3p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-0.8027716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6.15543305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6.16669267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0.01460817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0.03755629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2008193919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rno-miR-760-3p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0.85644845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7.98570253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6.16119052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0.01465108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0.03755629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182816091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rno-miR-331-3p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-0.6415758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8.60196413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6.13706986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0.01484075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0.03777644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847232170"/>
                  </a:ext>
                </a:extLst>
              </a:tr>
              <a:tr h="1263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rno-miR-219a-2-3p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1.13076303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11.7381378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6.08500293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0.01525897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0.03857128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1371811616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rno-miR-6324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-1.4361123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4.4798303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5.965676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0.01626469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0.04082998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201172681"/>
                  </a:ext>
                </a:extLst>
              </a:tr>
              <a:tr h="7860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23" marR="1423" marT="1423" marB="0" anchor="b"/>
                </a:tc>
                <a:extLst>
                  <a:ext uri="{0D108BD9-81ED-4DB2-BD59-A6C34878D82A}">
                    <a16:rowId xmlns:a16="http://schemas.microsoft.com/office/drawing/2014/main" val="346272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3483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9CDAFC6-2AA3-4412-9A81-2E3B0CA9B8AD}"/>
              </a:ext>
            </a:extLst>
          </p:cNvPr>
          <p:cNvSpPr txBox="1"/>
          <p:nvPr/>
        </p:nvSpPr>
        <p:spPr>
          <a:xfrm>
            <a:off x="-25061" y="0"/>
            <a:ext cx="531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Table 4 SNL vs BL  right amygdala Day 15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7F07475-68E7-45BB-8BE3-362F43AC8110}"/>
              </a:ext>
            </a:extLst>
          </p:cNvPr>
          <p:cNvGraphicFramePr>
            <a:graphicFrameLocks noGrp="1"/>
          </p:cNvGraphicFramePr>
          <p:nvPr/>
        </p:nvGraphicFramePr>
        <p:xfrm>
          <a:off x="499295" y="449794"/>
          <a:ext cx="4859568" cy="62402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9928">
                  <a:extLst>
                    <a:ext uri="{9D8B030D-6E8A-4147-A177-3AD203B41FA5}">
                      <a16:colId xmlns:a16="http://schemas.microsoft.com/office/drawing/2014/main" val="3930097328"/>
                    </a:ext>
                  </a:extLst>
                </a:gridCol>
                <a:gridCol w="809928">
                  <a:extLst>
                    <a:ext uri="{9D8B030D-6E8A-4147-A177-3AD203B41FA5}">
                      <a16:colId xmlns:a16="http://schemas.microsoft.com/office/drawing/2014/main" val="325703325"/>
                    </a:ext>
                  </a:extLst>
                </a:gridCol>
                <a:gridCol w="809928">
                  <a:extLst>
                    <a:ext uri="{9D8B030D-6E8A-4147-A177-3AD203B41FA5}">
                      <a16:colId xmlns:a16="http://schemas.microsoft.com/office/drawing/2014/main" val="163022408"/>
                    </a:ext>
                  </a:extLst>
                </a:gridCol>
                <a:gridCol w="809928">
                  <a:extLst>
                    <a:ext uri="{9D8B030D-6E8A-4147-A177-3AD203B41FA5}">
                      <a16:colId xmlns:a16="http://schemas.microsoft.com/office/drawing/2014/main" val="3288369935"/>
                    </a:ext>
                  </a:extLst>
                </a:gridCol>
                <a:gridCol w="809928">
                  <a:extLst>
                    <a:ext uri="{9D8B030D-6E8A-4147-A177-3AD203B41FA5}">
                      <a16:colId xmlns:a16="http://schemas.microsoft.com/office/drawing/2014/main" val="914476599"/>
                    </a:ext>
                  </a:extLst>
                </a:gridCol>
                <a:gridCol w="809928">
                  <a:extLst>
                    <a:ext uri="{9D8B030D-6E8A-4147-A177-3AD203B41FA5}">
                      <a16:colId xmlns:a16="http://schemas.microsoft.com/office/drawing/2014/main" val="1735184123"/>
                    </a:ext>
                  </a:extLst>
                </a:gridCol>
              </a:tblGrid>
              <a:tr h="448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geneid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logFC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logCPM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PValue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FDR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67069550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rno-miR-490-3p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1.83481516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8.1168002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44.6854939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1.16E-09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8.25E-08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161155320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rno-miR-181a-5p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1.39297899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17.6492392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35.8443125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3.05E-08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9.26E-07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46623514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rno-miR-151-3p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1.85241595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13.1273063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32.7355005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1.02E-07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2.64E-06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622450808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rno-miR-30e-3p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1.13146874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9.32536568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30.9628154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2.04E-07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4.65E-06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015825763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rno-miR-146a-5p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2.53355503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6.15370684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26.8195387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1.09E-06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2.09E-05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634027980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rno-let-7b-3p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1.14082669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9.32627354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22.2057234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7.58E-06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1.24E-04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938414768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rno-miR-141-3p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7.0923635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4.93531837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22.4954671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7.82E-06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1.24E-04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855073924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rno-miR-369-5p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-0.9235564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9.20937679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21.2767643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1.13E-05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1.72E-04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357391086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rno-miR-211-5p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2.30462046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6.15140376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20.6506539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1.49E-05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2.09E-04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465204741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rno-miR-487b-3p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-1.7388758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10.5798417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20.136605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1.86E-05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2.42E-04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820463739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rno-miR-128-1-5p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1.66562413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7.33290587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19.7452478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2.21E-05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2.77E-04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4052558155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rno-miR-490-5p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1.98821273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5.02473013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19.0418952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3.01E-05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0.00036547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083935377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rno-miR-99a-5p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1.73946811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9.51904255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18.4079628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3.99E-05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4.69E-04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63912839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rno-miR-3552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-4.3819481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6.33245986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17.8566666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5.11E-05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5.81E-04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4251391904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rno-miR-764-3p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-2.7860188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6.2051346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17.2940404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6.58E-05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7.26E-04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631163660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rno-miR-30a-3p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0.73719117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9.0391936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16.7230495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8.52E-05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9.12E-04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13186821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rno-miR-673-3p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1.49256958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7.47361266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16.3971382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9.88E-05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0.00102763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012686832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rno-miR-31a-5p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-1.9303389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9.30466709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15.9158735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1.23E-04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0.00121115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924456540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rno-miR-191a-5p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1.53745794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14.68113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15.5648864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1.45E-04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0.00136863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992844545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rno-miR-181b-5p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1.08867292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14.3011683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15.4799685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1.50E-04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0.00136863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094380414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rno-miR-298-3p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-2.9790245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3.59605268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15.220591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1.70E-04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0.00150489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950266927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rno-miR-129-1-3p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1.23199999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6.29709319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15.0588889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1.83E-04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0.00158307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4289357845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rno-miR-28-3p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1.05677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9.84620926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15.0031923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1.87E-04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0.00158663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227476155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rno-miR-129-5p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0.83453544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10.9942371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14.9395952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1.93E-04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0.00159248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078859957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rno-miR-23a-3p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1.00157643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8.59323959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14.8971121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1.97E-04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0.00159248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454147298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rno-miR-195-5p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1.41171141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6.60193975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14.530375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2.33E-04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0.00184724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995369653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rno-miR-324-3p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-0.932402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7.39681974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14.193384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2.73E-04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0.00211573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870075548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rno-miR-322-3p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-1.1916555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6.53860675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13.9004231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3.13E-04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0.00237631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953134002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rno-miR-758-3p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-1.7454146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9.23925773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13.153706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4.46E-04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0.00312031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910868723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rno-miR-339-3p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-1.2202686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5.33181712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16.8788866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4.46E-04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0.00312031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650299140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rno-miR-300-3p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-1.1949896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9.33303945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12.7628657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5.36E-04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0.00368396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023617097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rno-miR-3102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1.41045062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7.66529375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12.2204528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6.95E-04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0.00468513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270853521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rno-miR-448-5p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-3.4643472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5.61430291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11.4499236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0.0010076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0.00666847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537689444"/>
                  </a:ext>
                </a:extLst>
              </a:tr>
              <a:tr h="448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rno-miR-431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-0.7516746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8.31245797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10.9367917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0.00129318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0.00840564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511128055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rno-miR-337-5p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-0.8769711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8.07164536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10.8106206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0.00137539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0.00878322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533684635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rno-miR-539-5p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-1.1786155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6.16457509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10.073575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0.00197615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0.01198862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817092048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rno-miR-3084a-3p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1.82488555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3.89995613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12.8456413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0.00203065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0.01211729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504166530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rno-miR-106b-3p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0.84396821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7.41271659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9.35448372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0.00282571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0.0163263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040994151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rno-miR-667-3p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-2.4428998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11.8344304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9.18737195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0.00307242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0.01747439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430412862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rno-miR-323-3p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-1.6763432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11.3611698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9.03007728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0.003325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0.01862002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634511187"/>
                  </a:ext>
                </a:extLst>
              </a:tr>
              <a:tr h="4488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189629876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787E56-3A41-87D2-17B8-048B2314AB6B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449794"/>
          <a:ext cx="4859568" cy="43005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9928">
                  <a:extLst>
                    <a:ext uri="{9D8B030D-6E8A-4147-A177-3AD203B41FA5}">
                      <a16:colId xmlns:a16="http://schemas.microsoft.com/office/drawing/2014/main" val="3930097328"/>
                    </a:ext>
                  </a:extLst>
                </a:gridCol>
                <a:gridCol w="809928">
                  <a:extLst>
                    <a:ext uri="{9D8B030D-6E8A-4147-A177-3AD203B41FA5}">
                      <a16:colId xmlns:a16="http://schemas.microsoft.com/office/drawing/2014/main" val="325703325"/>
                    </a:ext>
                  </a:extLst>
                </a:gridCol>
                <a:gridCol w="809928">
                  <a:extLst>
                    <a:ext uri="{9D8B030D-6E8A-4147-A177-3AD203B41FA5}">
                      <a16:colId xmlns:a16="http://schemas.microsoft.com/office/drawing/2014/main" val="163022408"/>
                    </a:ext>
                  </a:extLst>
                </a:gridCol>
                <a:gridCol w="809928">
                  <a:extLst>
                    <a:ext uri="{9D8B030D-6E8A-4147-A177-3AD203B41FA5}">
                      <a16:colId xmlns:a16="http://schemas.microsoft.com/office/drawing/2014/main" val="3288369935"/>
                    </a:ext>
                  </a:extLst>
                </a:gridCol>
                <a:gridCol w="809928">
                  <a:extLst>
                    <a:ext uri="{9D8B030D-6E8A-4147-A177-3AD203B41FA5}">
                      <a16:colId xmlns:a16="http://schemas.microsoft.com/office/drawing/2014/main" val="914476599"/>
                    </a:ext>
                  </a:extLst>
                </a:gridCol>
                <a:gridCol w="809928">
                  <a:extLst>
                    <a:ext uri="{9D8B030D-6E8A-4147-A177-3AD203B41FA5}">
                      <a16:colId xmlns:a16="http://schemas.microsoft.com/office/drawing/2014/main" val="1735184123"/>
                    </a:ext>
                  </a:extLst>
                </a:gridCol>
              </a:tblGrid>
              <a:tr h="448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geneid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logFC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logCPM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PValue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FDR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67069550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rno-miR-543-3p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-1.2879418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7.78975674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8.70941258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0.00390866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0.02041933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504335170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rno-miR-873-3p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-1.3608104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5.41302535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8.7048427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0.0039177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0.02041933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529398438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rno-miR-148a-3p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1.0506076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9.47579539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8.70025971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0.00392679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0.02041933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898655181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rno-miR-100-5p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1.25580901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10.3130106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8.59351204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0.00414487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0.02124973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499214463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rno-miR-344b-5p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-1.2612396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5.39200868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8.51906123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0.00430435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0.02176088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4114131545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rno-miR-434-5p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-1.1114032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8.85899942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8.18275217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0.00510803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0.02547016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4282260647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rno-miR-16-5p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1.24533046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10.9099292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8.10761083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0.00530796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0.0261094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143440223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rno-miR-181a-2-3p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1.05317754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6.51391904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7.97425303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0.00568301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0.02702805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892053453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rno-miR-137-3p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-2.6356382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4.70875545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7.93276006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0.00580522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0.02702805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265189178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rno-miR-433-5p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-1.1190414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6.18717624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7.9254814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0.00582694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0.02702805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361831840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rno-miR-344a-3p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-1.2556556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5.48862739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7.91246988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0.00586598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0.02702805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4043285207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rno-miR-331-3p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-0.832554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8.60196413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7.86401257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0.00601376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0.0273626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574991488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rno-miR-672-5p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0.9353834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6.20193905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7.7445369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0.00639486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0.02873741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814076659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rno-miR-1298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-4.2193353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9.83117067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7.38810369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0.00768809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0.03371643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271021755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rno-miR-34c-5p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-3.4616642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9.59600834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7.22031771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0.00838828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0.03590709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940660253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rno-miR-93-5p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0.70182046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8.69359751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7.22001779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0.00838958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0.03590709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589581893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rno-miR-326-3p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-0.8058257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8.76349046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7.11809684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0.00884708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0.03701539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70296370"/>
                  </a:ext>
                </a:extLst>
              </a:tr>
              <a:tr h="448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rno-miR-877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-2.1825298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7.41343228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6.93275277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0.00974683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0.04031644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797786666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rno-miR-409a-5p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-2.4732397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3.95542734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6.82919038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0.0102906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0.0420874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469616900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rno-miR-149-5p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-2.1176768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13.6579384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6.64932256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0.01131149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0.04513264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469024401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rno-miR-6328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1.35712137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3.84728273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6.63334306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0.01140715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0.04513264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672153292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rno-miR-30c-5p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-0.4867271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13.8493166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6.55329013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0.01189928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0.04657354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357879204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rno-miR-376a-5p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-1.2362778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5.16120568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6.52181848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0.01209878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0.0468506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328307947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rno-miR-27b-3p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0.88417471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12.413387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6.42816268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0.01271339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0.04820493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1341870343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rno-miR-361-5p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1.02073616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7.71426512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6.35785446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0.01319616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0.04896474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4080101248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rno-miR-34c-3p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-4.4395263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4.45923849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6.35681902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0.01320342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0.04896474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2008493422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rno-miR-130b-5p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1.19078329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4.23841797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6.34063005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0.01331733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0.04896474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80786859"/>
                  </a:ext>
                </a:extLst>
              </a:tr>
              <a:tr h="8421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rno-miR-138-5p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-1.1833337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12.5395405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6.28682495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0.01370338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0.04988032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217429212"/>
                  </a:ext>
                </a:extLst>
              </a:tr>
              <a:tr h="4488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21" marR="1621" marT="1621" marB="0" anchor="b"/>
                </a:tc>
                <a:extLst>
                  <a:ext uri="{0D108BD9-81ED-4DB2-BD59-A6C34878D82A}">
                    <a16:rowId xmlns:a16="http://schemas.microsoft.com/office/drawing/2014/main" val="3189629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36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9CDAFC6-2AA3-4412-9A81-2E3B0CA9B8AD}"/>
              </a:ext>
            </a:extLst>
          </p:cNvPr>
          <p:cNvSpPr txBox="1"/>
          <p:nvPr/>
        </p:nvSpPr>
        <p:spPr>
          <a:xfrm>
            <a:off x="-25061" y="0"/>
            <a:ext cx="541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Table 5 SNL vs sham left amygdala Day 15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B467F89-CECD-4763-A82C-0468AD96B5F6}"/>
              </a:ext>
            </a:extLst>
          </p:cNvPr>
          <p:cNvGraphicFramePr>
            <a:graphicFrameLocks noGrp="1"/>
          </p:cNvGraphicFramePr>
          <p:nvPr/>
        </p:nvGraphicFramePr>
        <p:xfrm>
          <a:off x="3362277" y="369332"/>
          <a:ext cx="4192680" cy="5896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8780">
                  <a:extLst>
                    <a:ext uri="{9D8B030D-6E8A-4147-A177-3AD203B41FA5}">
                      <a16:colId xmlns:a16="http://schemas.microsoft.com/office/drawing/2014/main" val="279105739"/>
                    </a:ext>
                  </a:extLst>
                </a:gridCol>
                <a:gridCol w="698780">
                  <a:extLst>
                    <a:ext uri="{9D8B030D-6E8A-4147-A177-3AD203B41FA5}">
                      <a16:colId xmlns:a16="http://schemas.microsoft.com/office/drawing/2014/main" val="3236030178"/>
                    </a:ext>
                  </a:extLst>
                </a:gridCol>
                <a:gridCol w="698780">
                  <a:extLst>
                    <a:ext uri="{9D8B030D-6E8A-4147-A177-3AD203B41FA5}">
                      <a16:colId xmlns:a16="http://schemas.microsoft.com/office/drawing/2014/main" val="1921869411"/>
                    </a:ext>
                  </a:extLst>
                </a:gridCol>
                <a:gridCol w="698780">
                  <a:extLst>
                    <a:ext uri="{9D8B030D-6E8A-4147-A177-3AD203B41FA5}">
                      <a16:colId xmlns:a16="http://schemas.microsoft.com/office/drawing/2014/main" val="2632475449"/>
                    </a:ext>
                  </a:extLst>
                </a:gridCol>
                <a:gridCol w="698780">
                  <a:extLst>
                    <a:ext uri="{9D8B030D-6E8A-4147-A177-3AD203B41FA5}">
                      <a16:colId xmlns:a16="http://schemas.microsoft.com/office/drawing/2014/main" val="3630769381"/>
                    </a:ext>
                  </a:extLst>
                </a:gridCol>
                <a:gridCol w="698780">
                  <a:extLst>
                    <a:ext uri="{9D8B030D-6E8A-4147-A177-3AD203B41FA5}">
                      <a16:colId xmlns:a16="http://schemas.microsoft.com/office/drawing/2014/main" val="4137931084"/>
                    </a:ext>
                  </a:extLst>
                </a:gridCol>
              </a:tblGrid>
              <a:tr h="712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geneid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logFC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logCPM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PValue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FDR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741156060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rno-miR-127-5p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-1.415245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7.01995664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24.7849148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2.54E-06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7.60E-04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287372209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rno-miR-324-3p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-1.2523558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7.39681974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23.5308352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4.31E-06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7.60E-04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1360502611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rno-miR-338-5p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2.07139724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8.0336224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22.0260664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8.19E-06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7.60E-04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440028081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rno-miR-132-5p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-1.8128739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7.79699194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21.4719961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1.04E-05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7.60E-04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1476305176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rno-miR-128-3p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-1.7698332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15.1719688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21.4624928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1.04E-05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7.60E-04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244766159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rno-miR-138-5p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-2.1446675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12.5395405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19.3594462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2.62E-05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0.00158794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2481499282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rno-miR-99a-5p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2.26383788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9.51904255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17.9537566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4.89E-05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0.00253149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1614788829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rno-miR-191a-5p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2.13720672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14.68113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17.6664625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5.56E-05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0.00253149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935942217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rno-miR-337-5p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-1.1458041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8.07164536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17.0245563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7.43E-05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0.00300563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877788067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rno-miR-383-5p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-1.2833771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11.5774979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16.3977036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9.88E-05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0.00331488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1721170573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rno-miR-344a-3p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-1.8804324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5.48862739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16.3670514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1.00E-04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0.00331488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1096419645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rno-miR-487b-3p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-1.4983463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10.5798417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15.3483301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1.60E-04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0.00484737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282394890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rno-miR-494-3p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-3.4310382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3.95325531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14.7753212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2.08E-04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0.00583285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2396140360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rno-miR-376a-5p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-1.7538022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5.16120568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13.2739035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4.21E-04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0.01073755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1339418193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rno-miR-151-3p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1.50043907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13.1273063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13.1683225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4.42E-04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0.01073755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591341118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rno-miR-28-3p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1.20120376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9.84620926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12.906324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5.01E-04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0.01139838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2948729977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rno-miR-125b-5p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1.44401367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13.652332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12.3853781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6.42E-04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0.01263866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028946366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rno-miR-92b-3p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1.69700332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15.7483005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12.3572083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6.51E-04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0.01263866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2891130338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rno-miR-99b-5p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1.94710622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12.9770941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12.3293744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6.60E-04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0.01263866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990482035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rno-miR-100-5p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1.90818425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10.3130106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12.1984313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7.02E-04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0.01278414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616478873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rno-miR-139-5p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-1.2769444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9.83847684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11.96413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7.86E-04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0.01350514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137493649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rno-miR-211-5p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2.31514844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6.15140376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11.8859326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8.16E-04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0.01350514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2136445746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rno-miR-3085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-2.1849199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7.75367419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11.7262715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8.82E-04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0.0139516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178307924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rno-miR-326-3p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-1.0621336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8.76349046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11.2596747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0.00110503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0.01675962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161189487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rno-miR-127-3p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1.45495533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16.449839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11.0479794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0.00122492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0.01783482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2534407489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rno-let-7b-3p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0.95701011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9.32627354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10.5657087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0.00155072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0.02171005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116714456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rno-miR-1843b-5p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-1.0553632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6.15082204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10.4268362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0.00166021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0.0223821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4066487047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rno-miR-652-3p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0.96125078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8.09538763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9.71685507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0.00235852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0.03020562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2109182201"/>
                  </a:ext>
                </a:extLst>
              </a:tr>
              <a:tr h="712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3.42769257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3.73725564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9.67637237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0.00240649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0.03020562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71520492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rno-miR-30c-5p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-0.626612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13.8493166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9.41507654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0.00274139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0.03326217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856340661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rno-miR-187-3p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-1.9217155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7.58447123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9.25555444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0.00296918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0.03486387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2072505929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rno-miR-101b-3p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-1.4711945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6.10486788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9.18977483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0.00306872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0.03490669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887599767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rno-miR-103-3p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-0.6441295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12.3113415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9.07021317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0.00325858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0.03594312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2466547588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rno-miR-331-3p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-0.8994462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8.60196413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8.34352338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0.00470604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0.04838229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1788502003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rno-miR-137-5p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-2.153498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3.57290944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8.33013584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0.00473822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0.04838229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871295611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rno-miR-30e-3p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0.70450156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9.32536568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8.28679011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0.00484401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0.04838229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969614191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rno-miR-7a-5p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-1.8639523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4.76492363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8.15279702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0.00518678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0.04838229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016746539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rno-miR-497-5p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-0.9694527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8.79565393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8.15123689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0.00519091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0.04838229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1306801835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rno-miR-344b-5p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-1.2714883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5.39200868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8.11602837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0.00528516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0.04838229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1066156831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rno-miR-674-5p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-1.0565737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6.1204842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8.10089805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0.00532621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0.04838229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099272694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rno-miR-3102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1.43100357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7.66529375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7.97486613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0.00568122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0.04838229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1382901384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rno-miR-873-5p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-1.0070894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6.89301008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7.96988266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0.00569575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0.04838229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2973331049"/>
                  </a:ext>
                </a:extLst>
              </a:tr>
              <a:tr h="1336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rno-miR-183-5p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5.70531263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11.1227977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7.96313479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0.00571549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0.04838229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931599249"/>
                  </a:ext>
                </a:extLst>
              </a:tr>
              <a:tr h="71250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3" marR="2533" marT="2533" marB="0" anchor="b"/>
                </a:tc>
                <a:extLst>
                  <a:ext uri="{0D108BD9-81ED-4DB2-BD59-A6C34878D82A}">
                    <a16:rowId xmlns:a16="http://schemas.microsoft.com/office/drawing/2014/main" val="3084918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460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9CDAFC6-2AA3-4412-9A81-2E3B0CA9B8AD}"/>
              </a:ext>
            </a:extLst>
          </p:cNvPr>
          <p:cNvSpPr txBox="1"/>
          <p:nvPr/>
        </p:nvSpPr>
        <p:spPr>
          <a:xfrm>
            <a:off x="-25061" y="0"/>
            <a:ext cx="5542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Supplemental Table </a:t>
            </a:r>
            <a:r>
              <a:rPr lang="en-US" dirty="0"/>
              <a:t>6 SNL vs sham right amygdala Day 15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43EA044-66EA-486B-A455-E258CCC59666}"/>
              </a:ext>
            </a:extLst>
          </p:cNvPr>
          <p:cNvGraphicFramePr>
            <a:graphicFrameLocks noGrp="1"/>
          </p:cNvGraphicFramePr>
          <p:nvPr/>
        </p:nvGraphicFramePr>
        <p:xfrm>
          <a:off x="2466336" y="653342"/>
          <a:ext cx="7259328" cy="48343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9888">
                  <a:extLst>
                    <a:ext uri="{9D8B030D-6E8A-4147-A177-3AD203B41FA5}">
                      <a16:colId xmlns:a16="http://schemas.microsoft.com/office/drawing/2014/main" val="3792849806"/>
                    </a:ext>
                  </a:extLst>
                </a:gridCol>
                <a:gridCol w="1209888">
                  <a:extLst>
                    <a:ext uri="{9D8B030D-6E8A-4147-A177-3AD203B41FA5}">
                      <a16:colId xmlns:a16="http://schemas.microsoft.com/office/drawing/2014/main" val="902522843"/>
                    </a:ext>
                  </a:extLst>
                </a:gridCol>
                <a:gridCol w="1209888">
                  <a:extLst>
                    <a:ext uri="{9D8B030D-6E8A-4147-A177-3AD203B41FA5}">
                      <a16:colId xmlns:a16="http://schemas.microsoft.com/office/drawing/2014/main" val="738814034"/>
                    </a:ext>
                  </a:extLst>
                </a:gridCol>
                <a:gridCol w="1209888">
                  <a:extLst>
                    <a:ext uri="{9D8B030D-6E8A-4147-A177-3AD203B41FA5}">
                      <a16:colId xmlns:a16="http://schemas.microsoft.com/office/drawing/2014/main" val="2932492897"/>
                    </a:ext>
                  </a:extLst>
                </a:gridCol>
                <a:gridCol w="1209888">
                  <a:extLst>
                    <a:ext uri="{9D8B030D-6E8A-4147-A177-3AD203B41FA5}">
                      <a16:colId xmlns:a16="http://schemas.microsoft.com/office/drawing/2014/main" val="2150128056"/>
                    </a:ext>
                  </a:extLst>
                </a:gridCol>
                <a:gridCol w="1209888">
                  <a:extLst>
                    <a:ext uri="{9D8B030D-6E8A-4147-A177-3AD203B41FA5}">
                      <a16:colId xmlns:a16="http://schemas.microsoft.com/office/drawing/2014/main" val="4165642532"/>
                    </a:ext>
                  </a:extLst>
                </a:gridCol>
              </a:tblGrid>
              <a:tr h="206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geneid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logFC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logCPM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PValue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FDR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4124566885"/>
                  </a:ext>
                </a:extLst>
              </a:tr>
              <a:tr h="402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rno-miR-106b-3p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1.2624161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7.41271659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17.9159526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4.97E-05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0.01810673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3449608434"/>
                  </a:ext>
                </a:extLst>
              </a:tr>
              <a:tr h="402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rno-miR-195-3p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1.18894923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5.30915111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14.6437574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2.21E-04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0.03290581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3204857107"/>
                  </a:ext>
                </a:extLst>
              </a:tr>
              <a:tr h="402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rno-miR-140-3p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0.60774387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10.9433552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14.2089747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2.71E-04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0.03290581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2716917283"/>
                  </a:ext>
                </a:extLst>
              </a:tr>
              <a:tr h="402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rno-miR-496-3p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-1.6599334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6.80732422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12.8153953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5.23E-04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0.04257481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2546590306"/>
                  </a:ext>
                </a:extLst>
              </a:tr>
              <a:tr h="402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rno-miR-130b-5p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1.98877573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4.23841797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12.5815131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5.85E-04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0.04257481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2402439514"/>
                  </a:ext>
                </a:extLst>
              </a:tr>
              <a:tr h="402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rno-miR-379-3p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-1.123603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7.11394463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11.4992618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9.84E-04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0.04570267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1575318436"/>
                  </a:ext>
                </a:extLst>
              </a:tr>
              <a:tr h="402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rno-miR-379-5p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-1.6866648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5.42937084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11.4668348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9.99E-04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0.04570267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2971103686"/>
                  </a:ext>
                </a:extLst>
              </a:tr>
              <a:tr h="402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rno-miR-378a-3p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0.58576905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12.3770543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11.4563747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0.00100445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0.04570267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4191005120"/>
                  </a:ext>
                </a:extLst>
              </a:tr>
              <a:tr h="402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rno-miR-338-5p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-1.395362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8.0336224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11.1191688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0.00118318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0.04785288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2046611691"/>
                  </a:ext>
                </a:extLst>
              </a:tr>
              <a:tr h="402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rno-miR-423-3p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1.27709264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10.6777918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10.686953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0.00146122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0.04842421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657577886"/>
                  </a:ext>
                </a:extLst>
              </a:tr>
              <a:tr h="402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rno-miR-497-5p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1.03842773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8.79565393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10.6839462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0.00146337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0.04842421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1747148910"/>
                  </a:ext>
                </a:extLst>
              </a:tr>
              <a:tr h="206107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3" marR="9153" marT="9153" marB="0" anchor="b"/>
                </a:tc>
                <a:extLst>
                  <a:ext uri="{0D108BD9-81ED-4DB2-BD59-A6C34878D82A}">
                    <a16:rowId xmlns:a16="http://schemas.microsoft.com/office/drawing/2014/main" val="3644545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2990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9CDAFC6-2AA3-4412-9A81-2E3B0CA9B8AD}"/>
              </a:ext>
            </a:extLst>
          </p:cNvPr>
          <p:cNvSpPr txBox="1"/>
          <p:nvPr/>
        </p:nvSpPr>
        <p:spPr>
          <a:xfrm>
            <a:off x="-25061" y="0"/>
            <a:ext cx="404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Table 7 SNL vs sham left thalamus Day 15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E28108B-EACE-4F00-8C83-9302EB68A8BB}"/>
              </a:ext>
            </a:extLst>
          </p:cNvPr>
          <p:cNvGraphicFramePr>
            <a:graphicFrameLocks noGrp="1"/>
          </p:cNvGraphicFramePr>
          <p:nvPr/>
        </p:nvGraphicFramePr>
        <p:xfrm>
          <a:off x="282619" y="369333"/>
          <a:ext cx="3340692" cy="32753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3320">
                  <a:extLst>
                    <a:ext uri="{9D8B030D-6E8A-4147-A177-3AD203B41FA5}">
                      <a16:colId xmlns:a16="http://schemas.microsoft.com/office/drawing/2014/main" val="641639606"/>
                    </a:ext>
                  </a:extLst>
                </a:gridCol>
                <a:gridCol w="480616">
                  <a:extLst>
                    <a:ext uri="{9D8B030D-6E8A-4147-A177-3AD203B41FA5}">
                      <a16:colId xmlns:a16="http://schemas.microsoft.com/office/drawing/2014/main" val="3039885408"/>
                    </a:ext>
                  </a:extLst>
                </a:gridCol>
                <a:gridCol w="552197">
                  <a:extLst>
                    <a:ext uri="{9D8B030D-6E8A-4147-A177-3AD203B41FA5}">
                      <a16:colId xmlns:a16="http://schemas.microsoft.com/office/drawing/2014/main" val="4172550285"/>
                    </a:ext>
                  </a:extLst>
                </a:gridCol>
                <a:gridCol w="552197">
                  <a:extLst>
                    <a:ext uri="{9D8B030D-6E8A-4147-A177-3AD203B41FA5}">
                      <a16:colId xmlns:a16="http://schemas.microsoft.com/office/drawing/2014/main" val="1685009072"/>
                    </a:ext>
                  </a:extLst>
                </a:gridCol>
                <a:gridCol w="501068">
                  <a:extLst>
                    <a:ext uri="{9D8B030D-6E8A-4147-A177-3AD203B41FA5}">
                      <a16:colId xmlns:a16="http://schemas.microsoft.com/office/drawing/2014/main" val="2159491768"/>
                    </a:ext>
                  </a:extLst>
                </a:gridCol>
                <a:gridCol w="511294">
                  <a:extLst>
                    <a:ext uri="{9D8B030D-6E8A-4147-A177-3AD203B41FA5}">
                      <a16:colId xmlns:a16="http://schemas.microsoft.com/office/drawing/2014/main" val="914963220"/>
                    </a:ext>
                  </a:extLst>
                </a:gridCol>
              </a:tblGrid>
              <a:tr h="8235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 dirty="0" err="1">
                          <a:effectLst/>
                        </a:rPr>
                        <a:t>geneid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logFC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logCPM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PValue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FDR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18072583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rno-miR-323-3p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2.26469155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11.3611698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22.8467324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5.76E-06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5.63E-04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00394043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rno-miR-490-5p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-2.8333027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5.02473013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22.4954557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6.70E-06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5.63E-04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51697288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rno-let-7b-5p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1.5352937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12.5827525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22.3757854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7.05E-06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5.63E-04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63761300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rno-miR-322-5p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-2.8001556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5.91384815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22.083583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7.99E-06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5.63E-04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780393522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rno-miR-342-3p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2.85576915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10.4266981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21.7903649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9.07E-06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5.63E-04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91228703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rno-miR-434-3p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2.08263948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16.8627227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21.2363293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1.15E-05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5.63E-04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8643627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rno-miR-3577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2.00048646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8.81619127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21.1085783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1.22E-05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5.63E-04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801586484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rno-miR-221-3p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-2.358396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10.3178974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21.0705639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1.24E-05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5.63E-04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00696359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rno-miR-582-3p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1.22199825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9.06653708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19.9056468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2.06E-05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7.83E-04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661040112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rno-miR-325-5p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-2.7256514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5.78768203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19.8055727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2.15E-05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7.83E-04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13235469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rno-miR-540-3p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1.53870621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8.66048277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19.2157555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2.79E-05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9.11E-04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039540013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rno-miR-125a-5p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1.47392147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14.5960349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19.0135155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3.05E-05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9.11E-04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75150559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rno-let-7c-5p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1.24650491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14.0789375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18.8687472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3.25E-05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9.11E-04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59493641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rno-miR-16-5p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-2.0057412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10.9099292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18.6124072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3.64E-05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9.48E-04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54614872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rno-miR-218a-5p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-3.2737533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7.21342274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18.2103009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4.36E-05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0.00105814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16987698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rno-miR-1843a-3p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1.71719099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6.36547293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17.5127033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5.96E-05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0.00123463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90038262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rno-miR-1843b-3p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2.68755192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5.56287514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17.4794676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6.05E-05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0.00123463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94722379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rno-miR-541-5p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1.69916301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11.289547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17.4244754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6.20E-05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0.00123463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93175819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rno-miR-125b-2-3p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0.92845307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10.6913948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17.3400124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6.44E-05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0.00123463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539078804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rno-miR-673-3p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1.51369674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7.47361266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17.1038277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7.17E-05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0.0013049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730375515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rno-miR-99b-3p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0.88772669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6.80354256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16.8963479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7.88E-05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0.00136512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51505903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rno-miR-26b-5p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-2.15478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8.4629696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16.6784357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8.69E-05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0.00143848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85776035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rno-miR-93-5p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-1.0611914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8.69359751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16.5398287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9.26E-05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0.00146543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50664377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B58DF4-2B4D-7867-6A30-A04FC749FAF3}"/>
              </a:ext>
            </a:extLst>
          </p:cNvPr>
          <p:cNvGraphicFramePr>
            <a:graphicFrameLocks noGrp="1"/>
          </p:cNvGraphicFramePr>
          <p:nvPr/>
        </p:nvGraphicFramePr>
        <p:xfrm>
          <a:off x="4165853" y="369332"/>
          <a:ext cx="3063507" cy="5804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1645">
                  <a:extLst>
                    <a:ext uri="{9D8B030D-6E8A-4147-A177-3AD203B41FA5}">
                      <a16:colId xmlns:a16="http://schemas.microsoft.com/office/drawing/2014/main" val="641639606"/>
                    </a:ext>
                  </a:extLst>
                </a:gridCol>
                <a:gridCol w="440738">
                  <a:extLst>
                    <a:ext uri="{9D8B030D-6E8A-4147-A177-3AD203B41FA5}">
                      <a16:colId xmlns:a16="http://schemas.microsoft.com/office/drawing/2014/main" val="3039885408"/>
                    </a:ext>
                  </a:extLst>
                </a:gridCol>
                <a:gridCol w="506380">
                  <a:extLst>
                    <a:ext uri="{9D8B030D-6E8A-4147-A177-3AD203B41FA5}">
                      <a16:colId xmlns:a16="http://schemas.microsoft.com/office/drawing/2014/main" val="4172550285"/>
                    </a:ext>
                  </a:extLst>
                </a:gridCol>
                <a:gridCol w="506380">
                  <a:extLst>
                    <a:ext uri="{9D8B030D-6E8A-4147-A177-3AD203B41FA5}">
                      <a16:colId xmlns:a16="http://schemas.microsoft.com/office/drawing/2014/main" val="1685009072"/>
                    </a:ext>
                  </a:extLst>
                </a:gridCol>
                <a:gridCol w="459493">
                  <a:extLst>
                    <a:ext uri="{9D8B030D-6E8A-4147-A177-3AD203B41FA5}">
                      <a16:colId xmlns:a16="http://schemas.microsoft.com/office/drawing/2014/main" val="2159491768"/>
                    </a:ext>
                  </a:extLst>
                </a:gridCol>
                <a:gridCol w="468871">
                  <a:extLst>
                    <a:ext uri="{9D8B030D-6E8A-4147-A177-3AD203B41FA5}">
                      <a16:colId xmlns:a16="http://schemas.microsoft.com/office/drawing/2014/main" val="914963220"/>
                    </a:ext>
                  </a:extLst>
                </a:gridCol>
              </a:tblGrid>
              <a:tr h="12389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geneid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logFC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logCPM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PValue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FDR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180725837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rno-miR-29a-3p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-1.5693671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11.9754149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16.3028233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1.03E-04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0.00156447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561599020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rno-miR-222-3p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-1.336547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9.0445213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15.9800587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1.20E-04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0.00171406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016525692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rno-let-7e-5p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1.07018348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12.0177293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15.826075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1.28E-04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0.00171406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050344283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rno-miR-1839-3p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-2.1796176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4.83906366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15.765546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1.32E-04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0.00171406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113433432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rno-miR-409a-3p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1.13203287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11.3138159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15.735168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1.34E-04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0.00171406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89857701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rno-miR-30c-2-3p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1.37771212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7.73152423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15.6312551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1.40E-04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0.00171406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736116454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rno-miR-26a-5p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-1.4979684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14.7422267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15.6160902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1.41E-04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0.00171406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944931369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rno-miR-300-3p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-1.1797471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9.33303945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15.4507701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1.52E-04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0.00176014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47105472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 dirty="0">
                          <a:effectLst/>
                        </a:rPr>
                        <a:t>rno-miR-877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2.63912493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7.41343228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15.4104532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1.55E-04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0.00176014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808888204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 dirty="0">
                          <a:effectLst/>
                        </a:rPr>
                        <a:t>rno-miR-411-3p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1.59385355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7.11858219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15.3514546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1.60E-04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0.00176014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065573174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rno-let-7a-5p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1.03161357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13.225914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15.0997191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1.79E-04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0.00191897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348654617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rno-miR-128-1-5p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1.47358219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7.33290587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15.0210224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1.86E-04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0.00193327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02473819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rno-miR-132-3p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1.38472005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13.3881451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14.6660203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2.19E-04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0.00221601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981046803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 dirty="0">
                          <a:effectLst/>
                        </a:rPr>
                        <a:t>rno-miR-194-5p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-2.1546784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5.44623547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14.4580239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2.41E-04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0.00237528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922678334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rno-miR-138-1-3p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1.76148758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7.24951294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14.3250784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2.57E-04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0.0024607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740517926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rno-miR-150-5p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2.32134907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14.1141973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14.2569143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2.65E-04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0.00247515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496025689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rno-miR-667-3p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2.45957747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11.8344304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14.1834117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2.74E-04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0.0024976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093280922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rno-miR-425-5p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-1.0769888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8.71930624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14.0277746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2.95E-04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0.00262079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64670032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rno-miR-181c-3p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0.78667924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8.08144167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13.9072971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3.12E-04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0.00270704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870460861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rno-miR-344b-1-3p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1.02972572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8.74108768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13.5087341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3.77E-04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0.00318918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061075655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rno-miR-148b-3p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-1.042976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9.15580218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13.3616077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4.04E-04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0.00334077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968794906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rno-miR-338-3p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-2.1772461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9.49925296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13.2878938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4.18E-04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0.0033455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042255152"/>
                  </a:ext>
                </a:extLst>
              </a:tr>
              <a:tr h="2469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rno-miR-488-3p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-1.7353224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5.70825546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13.2645616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4.23E-04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0.0033455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14169633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DBFD0D6-9A68-FC90-7304-7A9287AFBE0F}"/>
              </a:ext>
            </a:extLst>
          </p:cNvPr>
          <p:cNvGraphicFramePr>
            <a:graphicFrameLocks noGrp="1"/>
          </p:cNvGraphicFramePr>
          <p:nvPr/>
        </p:nvGraphicFramePr>
        <p:xfrm>
          <a:off x="7878135" y="97605"/>
          <a:ext cx="3520180" cy="66627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6524">
                  <a:extLst>
                    <a:ext uri="{9D8B030D-6E8A-4147-A177-3AD203B41FA5}">
                      <a16:colId xmlns:a16="http://schemas.microsoft.com/office/drawing/2014/main" val="641639606"/>
                    </a:ext>
                  </a:extLst>
                </a:gridCol>
                <a:gridCol w="603171">
                  <a:extLst>
                    <a:ext uri="{9D8B030D-6E8A-4147-A177-3AD203B41FA5}">
                      <a16:colId xmlns:a16="http://schemas.microsoft.com/office/drawing/2014/main" val="3039885408"/>
                    </a:ext>
                  </a:extLst>
                </a:gridCol>
                <a:gridCol w="581866">
                  <a:extLst>
                    <a:ext uri="{9D8B030D-6E8A-4147-A177-3AD203B41FA5}">
                      <a16:colId xmlns:a16="http://schemas.microsoft.com/office/drawing/2014/main" val="4172550285"/>
                    </a:ext>
                  </a:extLst>
                </a:gridCol>
                <a:gridCol w="581866">
                  <a:extLst>
                    <a:ext uri="{9D8B030D-6E8A-4147-A177-3AD203B41FA5}">
                      <a16:colId xmlns:a16="http://schemas.microsoft.com/office/drawing/2014/main" val="1685009072"/>
                    </a:ext>
                  </a:extLst>
                </a:gridCol>
                <a:gridCol w="527989">
                  <a:extLst>
                    <a:ext uri="{9D8B030D-6E8A-4147-A177-3AD203B41FA5}">
                      <a16:colId xmlns:a16="http://schemas.microsoft.com/office/drawing/2014/main" val="2159491768"/>
                    </a:ext>
                  </a:extLst>
                </a:gridCol>
                <a:gridCol w="538764">
                  <a:extLst>
                    <a:ext uri="{9D8B030D-6E8A-4147-A177-3AD203B41FA5}">
                      <a16:colId xmlns:a16="http://schemas.microsoft.com/office/drawing/2014/main" val="914963220"/>
                    </a:ext>
                  </a:extLst>
                </a:gridCol>
              </a:tblGrid>
              <a:tr h="11789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geneid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logFC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logCPM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PValue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FDR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180725837"/>
                  </a:ext>
                </a:extLst>
              </a:tr>
              <a:tr h="11455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rno-miR-149-5p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2.47470291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13.6579384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13.2084101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4.34E-04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0.00335098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089446609"/>
                  </a:ext>
                </a:extLst>
              </a:tr>
              <a:tr h="8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rno-miR-381-3p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0.96470298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9.48336443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13.1709602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4.42E-04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0.00335098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187635105"/>
                  </a:ext>
                </a:extLst>
              </a:tr>
              <a:tr h="8373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rno-let-7c-1-3p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1.85675839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4.2488598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13.1276218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4.51E-04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0.00335098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873531481"/>
                  </a:ext>
                </a:extLst>
              </a:tr>
              <a:tr h="8947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rno-miR-7a-2-3p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-2.0918552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6.6322386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13.0315722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4.72E-04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0.00343694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093432208"/>
                  </a:ext>
                </a:extLst>
              </a:tr>
              <a:tr h="10497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rno-miR-486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1.95447603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13.8082102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12.2129744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6.98E-04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0.00494021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164736313"/>
                  </a:ext>
                </a:extLst>
              </a:tr>
              <a:tr h="8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rno-miR-126a-3p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-1.3804576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8.71802952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12.1886002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7.06E-04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0.00494021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895505079"/>
                  </a:ext>
                </a:extLst>
              </a:tr>
              <a:tr h="8373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rno-let-7d-5p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0.88898921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11.8039655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12.0796345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7.44E-04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0.00504063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230272264"/>
                  </a:ext>
                </a:extLst>
              </a:tr>
              <a:tr h="9922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rno-miR-26b-3p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2.16668436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5.38993756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12.0680509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7.48E-04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0.00504063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452679487"/>
                  </a:ext>
                </a:extLst>
              </a:tr>
              <a:tr h="9748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rno-miR-664-2-5p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1.44282395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7.87308395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11.9201859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8.03E-04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0.0053137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032533169"/>
                  </a:ext>
                </a:extLst>
              </a:tr>
              <a:tr h="8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rno-miR-199a-3p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-1.6135081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6.85043716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11.8271578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8.40E-04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0.00545797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577912620"/>
                  </a:ext>
                </a:extLst>
              </a:tr>
              <a:tr h="8373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rno-miR-186-5p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-0.9384244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11.020651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11.7679684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8.64E-04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0.00547741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300913810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rno-miR-30e-5p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-1.3518496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9.80543788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11.7470199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8.73E-04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0.00547741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850712620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1.42721386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9.95055682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11.5681012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9.52E-04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0.00579856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623335564"/>
                  </a:ext>
                </a:extLst>
              </a:tr>
              <a:tr h="10096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rno-miR-758-3p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-1.4253334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9.23925773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11.5547442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9.58E-04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0.00579856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066168783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rno-miR-764-5p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-3.3390328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4.33197452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11.5247604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9.72E-04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0.00579856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039596094"/>
                  </a:ext>
                </a:extLst>
              </a:tr>
              <a:tr h="8373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rno-miR-879-3p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-1.589593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4.77924245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11.3797026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0.00104249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0.00612041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281211599"/>
                  </a:ext>
                </a:extLst>
              </a:tr>
              <a:tr h="10654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rno-miR-181a-2-3p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1.21357635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6.51391904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11.1254901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0.00117954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0.00681512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526939862"/>
                  </a:ext>
                </a:extLst>
              </a:tr>
              <a:tr h="8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rno-miR-301a-3p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-2.5787882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4.72094331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11.0903784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0.00119988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0.00682431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9421571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rno-miR-218a-2-3p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-6.1441213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3.50352976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11.7924432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0.00125271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0.00701515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633182155"/>
                  </a:ext>
                </a:extLst>
              </a:tr>
              <a:tr h="8698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rno-miR-135a-5p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-4.0767641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3.76489154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10.8321905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0.00136097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0.00750593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604153362"/>
                  </a:ext>
                </a:extLst>
              </a:tr>
              <a:tr h="8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rno-miR-542-5p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1.51527638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4.38770989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10.7935411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0.00138693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0.00753497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230928819"/>
                  </a:ext>
                </a:extLst>
              </a:tr>
              <a:tr h="8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rno-miR-134-5p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-1.1249398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8.48654182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10.6246588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0.00150652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0.00806429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504549120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rno-miR-487b-3p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1.04679126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10.5798417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10.5760293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0.00154288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0.00813927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794074935"/>
                  </a:ext>
                </a:extLst>
              </a:tr>
              <a:tr h="8698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rno-miR-323-5p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1.3252201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6.58069697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10.4638271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0.00163029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0.0084775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429669897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rno-miR-320-3p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0.96197388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9.55929426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10.4090472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0.0016748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0.0085863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735859752"/>
                  </a:ext>
                </a:extLst>
              </a:tr>
              <a:tr h="8698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rno-miR-3085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1.67796492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7.75367419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9.86133109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0.0021952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0.01098512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937520096"/>
                  </a:ext>
                </a:extLst>
              </a:tr>
              <a:tr h="8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rno-miR-370-3p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1.17724579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5.36387142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9.83275954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0.00222654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0.01098512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052502917"/>
                  </a:ext>
                </a:extLst>
              </a:tr>
              <a:tr h="9748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rno-miR-434-5p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-1.0958942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8.85899942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9.82671011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0.00223324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0.01098512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625321918"/>
                  </a:ext>
                </a:extLst>
              </a:tr>
              <a:tr h="9748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rno-miR-15b-5p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-0.9425957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6.294235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9.78284292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0.00228242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0.01107735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574069140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rno-miR-872-3p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1.60266947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8.11112361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9.61801673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0.00247743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0.01186558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123769767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rno-miR-330-5p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-0.7241121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9.08627973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9.55996602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0.00255014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0.0120552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92688380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rno-miR-181c-5p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-0.8363049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11.1373797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9.4937949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0.00263571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0.01226375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210739304"/>
                  </a:ext>
                </a:extLst>
              </a:tr>
              <a:tr h="9522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rno-miR-376b-5p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-1.87403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4.24522138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9.47418451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0.00266164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0.01226375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873890404"/>
                  </a:ext>
                </a:extLst>
              </a:tr>
              <a:tr h="9748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rno-miR-543-3p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1.14013406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7.78975674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9.38050471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0.00278917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0.01269074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000330481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rno-miR-27b-3p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-1.068394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12.413387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9.26041855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0.00296195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0.01325371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276620465"/>
                  </a:ext>
                </a:extLst>
              </a:tr>
              <a:tr h="8698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rno-miR-100-5p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-1.3482646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10.3130106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9.24446126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0.00298573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0.01325371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389862936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rno-miR-1839-5p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0.97379631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8.33155109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9.19412163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0.00306204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0.01342869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564415644"/>
                  </a:ext>
                </a:extLst>
              </a:tr>
              <a:tr h="8698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rno-miR-219a-2-3p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1.47261678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11.7381378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9.11150743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0.00319167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0.01383057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789175603"/>
                  </a:ext>
                </a:extLst>
              </a:tr>
              <a:tr h="9748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rno-miR-505-5p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1.63461129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3.51023052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9.07292229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0.00325415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0.0139354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29664120"/>
                  </a:ext>
                </a:extLst>
              </a:tr>
              <a:tr h="8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rno-miR-361-5p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-1.2743407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7.71426512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9.04278636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0.00330382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0.01398361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861635438"/>
                  </a:ext>
                </a:extLst>
              </a:tr>
              <a:tr h="9748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rno-miR-674-3p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-1.4336293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8.24041891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8.87750244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0.00359056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0.01502257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017893735"/>
                  </a:ext>
                </a:extLst>
              </a:tr>
              <a:tr h="8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rno-miR-664-3p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-1.0330975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9.56081721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8.82177015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0.00369295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0.01527538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053476620"/>
                  </a:ext>
                </a:extLst>
              </a:tr>
              <a:tr h="9748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rno-miR-212-3p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-0.905531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9.9030492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8.79106159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0.00375065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0.01533974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880833863"/>
                  </a:ext>
                </a:extLst>
              </a:tr>
              <a:tr h="8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rno-miR-380-3p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-1.742088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6.98055016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8.75481011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0.00381997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0.01544967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348531170"/>
                  </a:ext>
                </a:extLst>
              </a:tr>
              <a:tr h="10723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rno-let-7e-3p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-0.9469019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7.57312924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8.69512669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0.003937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0.01574801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778499364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rno-let-7g-5p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-1.0215409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11.4122421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8.3234076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0.00475449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0.01881123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890325474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rno-miR-23b-3p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-0.7332688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9.45694349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8.29279796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0.0048292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0.0189014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957685241"/>
                  </a:ext>
                </a:extLst>
              </a:tr>
              <a:tr h="862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rno-miR-376b-3p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-1.4834003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7.10690513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8.20462815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0.0050513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0.01956035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189104939"/>
                  </a:ext>
                </a:extLst>
              </a:tr>
              <a:tr h="8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rno-miR-384-5p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-1.1448711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7.33977523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8.11763079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0.00528083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0.02011388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287564773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rno-miR-344b-3p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2.06516448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3.63005882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8.09798562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0.00533415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0.02011388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93719085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rno-miR-329-3p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0.86791762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6.85183141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8.08852477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0.00536002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0.02011388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741344627"/>
                  </a:ext>
                </a:extLst>
              </a:tr>
              <a:tr h="862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rno-miR-494-3p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1.80814367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3.95325531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8.04425594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0.00548282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0.02036477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187111362"/>
                  </a:ext>
                </a:extLst>
              </a:tr>
              <a:tr h="9748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rno-miR-221-5p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-2.0128204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4.82483969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8.00693427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0.00558862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0.02054807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788332750"/>
                  </a:ext>
                </a:extLst>
              </a:tr>
              <a:tr h="877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rno-miR-27a-3p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-0.9414437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6.78229326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7.88165457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0.00595951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0.02169263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381984336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rno-miR-29b-5p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1.08227237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5.05659708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7.82231784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0.00614401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0.02205489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959889000"/>
                  </a:ext>
                </a:extLst>
              </a:tr>
              <a:tr h="7874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rno-miR-339-3p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0.6995404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5.33181712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7.81088879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0.00618022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0.02205489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466432323"/>
                  </a:ext>
                </a:extLst>
              </a:tr>
              <a:tr h="862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rno-miR-450a-5p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-1.8854665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5.07076875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7.78377919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0.006267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0.02214745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727055787"/>
                  </a:ext>
                </a:extLst>
              </a:tr>
              <a:tr h="10618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rno-miR-154-5p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-1.3798262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5.22362234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7.72085961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0.00647332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0.02265662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60749524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rno-miR-212-5p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-1.1163665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7.97257428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7.51392406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0.00720307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0.02497063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82869567"/>
                  </a:ext>
                </a:extLst>
              </a:tr>
              <a:tr h="10287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rno-miR-210-5p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-2.7710932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3.19261386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8.13075941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0.00735801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0.02526714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4207614249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rno-miR-138-2-3p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0.99660622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5.03315019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7.35944547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0.00780323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0.02654558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279733790"/>
                  </a:ext>
                </a:extLst>
              </a:tr>
              <a:tr h="10287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rno-miR-448-5p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1.82477941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5.61430291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7.23996057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0.00830298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0.02798413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76940950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rno-miR-6331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1.02093178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7.56680943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7.20988814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0.00843393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0.02816469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495226480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rno-miR-770-3p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1.60806828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3.77492538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7.14888187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0.00870622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0.02855846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96088630"/>
                  </a:ext>
                </a:extLst>
              </a:tr>
              <a:tr h="8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2.36425716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3.73725564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7.14832254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0.00870876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0.02855846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328145628"/>
                  </a:ext>
                </a:extLst>
              </a:tr>
              <a:tr h="905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rno-miR-1249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1.05279206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10.2791275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6.7727008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0.01060045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0.03445145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861347585"/>
                  </a:ext>
                </a:extLst>
              </a:tr>
              <a:tr h="10110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rno-miR-106b-5p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-2.2664519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3.7911652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6.60820967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0.01155933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0.03723537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07987267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rno-miR-378a-3p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0.39751822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12.3770543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6.59040472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0.01166842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0.03725706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22214451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C6D7D2E-186F-74DE-4867-EBEDFA317C55}"/>
              </a:ext>
            </a:extLst>
          </p:cNvPr>
          <p:cNvGraphicFramePr>
            <a:graphicFrameLocks noGrp="1"/>
          </p:cNvGraphicFramePr>
          <p:nvPr/>
        </p:nvGraphicFramePr>
        <p:xfrm>
          <a:off x="282618" y="3778085"/>
          <a:ext cx="3340692" cy="29760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1520">
                  <a:extLst>
                    <a:ext uri="{9D8B030D-6E8A-4147-A177-3AD203B41FA5}">
                      <a16:colId xmlns:a16="http://schemas.microsoft.com/office/drawing/2014/main" val="641639606"/>
                    </a:ext>
                  </a:extLst>
                </a:gridCol>
                <a:gridCol w="572416">
                  <a:extLst>
                    <a:ext uri="{9D8B030D-6E8A-4147-A177-3AD203B41FA5}">
                      <a16:colId xmlns:a16="http://schemas.microsoft.com/office/drawing/2014/main" val="3039885408"/>
                    </a:ext>
                  </a:extLst>
                </a:gridCol>
                <a:gridCol w="552197">
                  <a:extLst>
                    <a:ext uri="{9D8B030D-6E8A-4147-A177-3AD203B41FA5}">
                      <a16:colId xmlns:a16="http://schemas.microsoft.com/office/drawing/2014/main" val="4172550285"/>
                    </a:ext>
                  </a:extLst>
                </a:gridCol>
                <a:gridCol w="552197">
                  <a:extLst>
                    <a:ext uri="{9D8B030D-6E8A-4147-A177-3AD203B41FA5}">
                      <a16:colId xmlns:a16="http://schemas.microsoft.com/office/drawing/2014/main" val="1685009072"/>
                    </a:ext>
                  </a:extLst>
                </a:gridCol>
                <a:gridCol w="501068">
                  <a:extLst>
                    <a:ext uri="{9D8B030D-6E8A-4147-A177-3AD203B41FA5}">
                      <a16:colId xmlns:a16="http://schemas.microsoft.com/office/drawing/2014/main" val="2159491768"/>
                    </a:ext>
                  </a:extLst>
                </a:gridCol>
                <a:gridCol w="511294">
                  <a:extLst>
                    <a:ext uri="{9D8B030D-6E8A-4147-A177-3AD203B41FA5}">
                      <a16:colId xmlns:a16="http://schemas.microsoft.com/office/drawing/2014/main" val="914963220"/>
                    </a:ext>
                  </a:extLst>
                </a:gridCol>
              </a:tblGrid>
              <a:tr h="11056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geneid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logFC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logCPM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PValue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FDR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180725837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rno-miR-369-5p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-0.4557491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9.20937679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6.52455737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0.01208128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0.03820667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396406842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rno-miR-124-3p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-0.9801275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9.74643303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6.50982059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0.01217575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0.03820667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72332436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rno-miR-30d-5p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-0.5083201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13.9593616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6.4458741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0.01259471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0.03867205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690834306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rno-miR-98-5p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0.97962223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8.24034118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6.43900536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0.0126406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0.03867205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111904804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rno-miR-133a-3p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-1.3326321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7.37877811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6.43867811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0.01264279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0.03867205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066828492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rno-miR-425-3p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-1.1037743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4.60640551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8.92744957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0.01303336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0.03953452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044326785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rno-miR-379-5p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-1.0590097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5.42937084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6.3642904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0.01315119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0.03956224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960610937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rno-miR-181a-1-3p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0.43076354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10.5869809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6.2306298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0.0141191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0.04187263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3893468051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rno-let-7f-1-3p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-2.0893869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3.34401122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7.27724954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0.01414927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0.04187263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194488777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rno-miR-872-5p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-1.359008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5.67878101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6.18015154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0.01450377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0.04257558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461634202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rno-miR-339-5p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-1.0469303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5.12874885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6.09225829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0.01519996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0.04426228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779775200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rno-miR-10b-5p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1.57019836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8.81763774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5.99547558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0.01600719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0.04624301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198034377"/>
                  </a:ext>
                </a:extLst>
              </a:tr>
              <a:tr h="22042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rno-miR-485-3p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0.96055322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9.39494532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5.95019734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0.01640015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</a:rPr>
                        <a:t>0.04700515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" marR="885" marT="885" marB="0" anchor="b"/>
                </a:tc>
                <a:extLst>
                  <a:ext uri="{0D108BD9-81ED-4DB2-BD59-A6C34878D82A}">
                    <a16:rowId xmlns:a16="http://schemas.microsoft.com/office/drawing/2014/main" val="22154805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940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2461</Words>
  <Application>Microsoft Office PowerPoint</Application>
  <PresentationFormat>Widescreen</PresentationFormat>
  <Paragraphs>2188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Sosanya, Natasha M CTR USARMY USAISR (USA)</dc:creator>
  <cp:lastModifiedBy>Sosanya, Natasha M CTR USARMY USAISR (USA)</cp:lastModifiedBy>
  <cp:revision>2</cp:revision>
  <dcterms:created xsi:type="dcterms:W3CDTF">2024-03-18T17:24:50Z</dcterms:created>
  <dcterms:modified xsi:type="dcterms:W3CDTF">2024-03-18T17:26:22Z</dcterms:modified>
</cp:coreProperties>
</file>