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5E38B-4ADB-73E9-C6E7-50C12A4E3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51294-EF32-14E1-9235-27529F282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2F863-8B61-F202-CB33-E23E756F4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53BF0-8937-5C9A-35BE-EB63A5609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9FB64-1022-F327-78E7-298D8E7CD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07DE-F7DE-8B1E-140C-737571EF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73655-6BC6-34C2-F875-194F73DA9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EF251-D2AA-B3FC-F670-A1F97A33B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0970D-FEE5-6BCE-283F-1362FDB8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DC606-E238-EFAA-6B4A-E166E9DE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5047-2219-C945-40F9-1DBA311C4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77BBF-89CB-364A-51DC-ADE836144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9AE12-DAC7-220C-6D79-B2DC66BB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700D3-59B2-98E1-E92E-B4391F7B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0B117-BA49-1773-9E89-B543E4BD5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5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A7FD5-10CC-38EF-2D23-E52119D9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FFA97-E842-EBC3-DEF4-71CC6C049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D5520-9505-6190-05FD-D24D2A6BA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E6C6ED-8FE5-B0E9-09FB-791302EC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8824F-B515-1FA3-1D4C-CCBA70EAD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659F5-B53D-CB45-3BB9-2E79A9BB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6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BD80-9A42-0E47-C218-8E0EC6E1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0EADB-7E0E-E48F-283C-AB3ADCAEE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15C44-BFFE-78EC-3787-EDB00496C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7D08E-43BF-3456-EA5D-57F693FF6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C75701-72E7-BC6D-DEFD-FBB6B66224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90D61-06EF-B364-C22E-A25E17A39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C23050-B7DB-BA32-1800-5F4BDCFA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1DE982-E2C4-BCC4-9F0A-180A7664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5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ED79-AC00-093F-BFF6-1CBBC128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D3A3A2-D35B-0681-C510-35F6A292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E92AA-096F-82FF-453E-78A95F0F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0692A-3746-CA6B-9EF0-9E2F6241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1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B15C52-6081-3EFC-13C9-02B6D9247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9A6B9-305B-D863-F064-5E977E3B8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2FBFC-B979-A3D9-76D3-80C1236A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D4964-11A2-DDB0-0D4B-AEEB85ACE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243E2-E197-CDB5-01B6-B57E0B8FD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1165D-581A-856F-F3C8-D11A5C7C5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00474-33AE-CDEF-8148-6C8A58A8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302A2-D119-1102-C90A-98C28377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0CAA7-EF95-44EA-6C6A-2E4CC55A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8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A15C-9320-A519-F83A-05AA711E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619048-F3A6-D635-26B5-48D692482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A57D2-66E3-FB89-5A9D-4398BE3E6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BA592-EE43-0685-EB52-1155009E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6D2C1-DED6-EC4F-5DFF-37FD3910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B18A2-5097-CCC0-4D2A-C48568F94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15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FED1-1C99-C409-DA4A-1772E374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BD257-DB09-1F46-832E-AD0D30BBF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7C89D-7AC3-84CE-00E9-5F01282B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85F0D-C176-A58A-084B-81250D31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02E63-0506-5332-5F6F-D468C140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5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3461E-F2C0-C05E-F072-9A85A28824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1E42F-5E96-BE64-4B04-465E333E7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7FCCF-68BA-BEFD-E33A-7B6E27C3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C9F2-10BF-34F4-3E2E-E8CB06561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A63D2-3EC5-BF0D-0699-D4C70BC5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7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16448-6A16-2330-1614-CB998417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EFDB4-02BF-2412-6DB5-CF1EFED2F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8A409-29B2-8EF7-5677-781E98281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326E6-6F7F-5D45-8A58-9D5280C2722B}" type="datetimeFigureOut">
              <a:rPr lang="en-US" smtClean="0"/>
              <a:t>1/28/24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55FFF-1364-4431-53D9-CF8051449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EB4BE-B1FF-317C-7737-09A582933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F060E-8020-A641-A3CD-A4F9AE29F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5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3A134-89EF-9074-0657-C394AD58CD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Full Unedited Blots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93B66-E651-FECD-1237-2EA25FBAE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Delenko et al</a:t>
            </a:r>
          </a:p>
        </p:txBody>
      </p:sp>
    </p:spTree>
    <p:extLst>
      <p:ext uri="{BB962C8B-B14F-4D97-AF65-F5344CB8AC3E}">
        <p14:creationId xmlns:p14="http://schemas.microsoft.com/office/powerpoint/2010/main" val="358357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D40DA3-AD59-B32B-C7E9-E8331F26BCD7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82444F-5303-9B97-AFE3-509B9E381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47" y="2422354"/>
            <a:ext cx="3899038" cy="29121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462C54-F92F-76E9-BF0E-2EF8333C0875}"/>
              </a:ext>
            </a:extLst>
          </p:cNvPr>
          <p:cNvSpPr txBox="1"/>
          <p:nvPr/>
        </p:nvSpPr>
        <p:spPr>
          <a:xfrm>
            <a:off x="371219" y="82602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3C2A4E-3EDC-29F4-5FA4-8B19DB648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927" y="2422354"/>
            <a:ext cx="3899036" cy="2912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D089ED-7D63-6E74-851F-3AC7DF1A9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963" y="2422355"/>
            <a:ext cx="3899037" cy="29121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EBF66F-C67A-E5CB-6DB4-8DD49DF4BE9E}"/>
              </a:ext>
            </a:extLst>
          </p:cNvPr>
          <p:cNvSpPr txBox="1"/>
          <p:nvPr/>
        </p:nvSpPr>
        <p:spPr>
          <a:xfrm>
            <a:off x="0" y="1927654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5B9CCD-1F3C-A599-A189-86B680085B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4"/>
          <a:stretch/>
        </p:blipFill>
        <p:spPr>
          <a:xfrm>
            <a:off x="1018090" y="1782584"/>
            <a:ext cx="3375838" cy="6179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A96D1E-10ED-6544-8319-360324507F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4"/>
          <a:stretch/>
        </p:blipFill>
        <p:spPr>
          <a:xfrm>
            <a:off x="4849548" y="1782583"/>
            <a:ext cx="3375838" cy="6179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9A84D4-30D5-E189-DE5E-CA4F4705B1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4"/>
          <a:stretch/>
        </p:blipFill>
        <p:spPr>
          <a:xfrm>
            <a:off x="8816161" y="1782582"/>
            <a:ext cx="3375838" cy="6179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86A05C-4114-2AD9-AC6E-CCDCFCCFF4A2}"/>
              </a:ext>
            </a:extLst>
          </p:cNvPr>
          <p:cNvSpPr txBox="1"/>
          <p:nvPr/>
        </p:nvSpPr>
        <p:spPr>
          <a:xfrm>
            <a:off x="1742303" y="5644503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pAKT</a:t>
            </a:r>
            <a:r>
              <a:rPr lang="en-US" dirty="0"/>
              <a:t> (S473)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C622BD-1645-C379-426D-E342CE59D3FB}"/>
              </a:ext>
            </a:extLst>
          </p:cNvPr>
          <p:cNvSpPr txBox="1"/>
          <p:nvPr/>
        </p:nvSpPr>
        <p:spPr>
          <a:xfrm>
            <a:off x="5987316" y="5644503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AKT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343998-9645-F274-7949-F0FFC7AB2134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291277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BACDC-6878-1D91-4BCA-E3487E503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163B09-98A1-E5E9-3B68-199541E55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69" y="2316679"/>
            <a:ext cx="3771064" cy="30890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22C0F6-677B-4064-2931-1A7E58EE9194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5DE06-8BCF-C38B-0757-9761BF686985}"/>
              </a:ext>
            </a:extLst>
          </p:cNvPr>
          <p:cNvSpPr txBox="1"/>
          <p:nvPr/>
        </p:nvSpPr>
        <p:spPr>
          <a:xfrm>
            <a:off x="371219" y="82602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727A08-CD00-AD2F-5A2A-02E0984581E8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AFA9C4-AA11-333C-0573-AE8B8484A0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4"/>
          <a:stretch/>
        </p:blipFill>
        <p:spPr>
          <a:xfrm>
            <a:off x="979144" y="1735842"/>
            <a:ext cx="3375838" cy="6179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6470AB-166B-072E-5F7A-B6700135E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4"/>
          <a:stretch/>
        </p:blipFill>
        <p:spPr>
          <a:xfrm>
            <a:off x="4958552" y="1782581"/>
            <a:ext cx="3375838" cy="6179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684411-2A0E-00AD-5395-8F9C9FCA0E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4"/>
          <a:stretch/>
        </p:blipFill>
        <p:spPr>
          <a:xfrm>
            <a:off x="8816161" y="1782582"/>
            <a:ext cx="3375838" cy="6179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271980-7E5F-4ED6-F7DA-00048B9A79AD}"/>
              </a:ext>
            </a:extLst>
          </p:cNvPr>
          <p:cNvSpPr txBox="1"/>
          <p:nvPr/>
        </p:nvSpPr>
        <p:spPr>
          <a:xfrm>
            <a:off x="1742303" y="5644503"/>
            <a:ext cx="1438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pERK1 (T202)</a:t>
            </a:r>
          </a:p>
          <a:p>
            <a:r>
              <a:rPr lang="en-US" dirty="0"/>
              <a:t>pERK2 (Y204)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B76198-AA14-F492-E723-BCA702EC6C77}"/>
              </a:ext>
            </a:extLst>
          </p:cNvPr>
          <p:cNvSpPr txBox="1"/>
          <p:nvPr/>
        </p:nvSpPr>
        <p:spPr>
          <a:xfrm>
            <a:off x="5987316" y="5644503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ERK1</a:t>
            </a:r>
          </a:p>
          <a:p>
            <a:r>
              <a:rPr lang="en-US" dirty="0"/>
              <a:t>ERK2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978B57-97A9-60A7-AF14-E203C248F99F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0B047D-BC95-F674-8925-0FA905EFD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017" y="2400488"/>
            <a:ext cx="3697830" cy="3005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5E43FC-9C32-742C-D9BB-9FB059D3C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732" y="2482827"/>
            <a:ext cx="3697830" cy="297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94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E607-08F1-179E-D399-CDC321488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617288-9684-E99F-F537-21F3824CFB02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9B55E-D0C0-EB65-992D-DE5AA80DCF8F}"/>
              </a:ext>
            </a:extLst>
          </p:cNvPr>
          <p:cNvSpPr txBox="1"/>
          <p:nvPr/>
        </p:nvSpPr>
        <p:spPr>
          <a:xfrm>
            <a:off x="371219" y="82602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872871-5D1A-0FB8-50EF-49692BDD3A58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3D9367-02BD-A0E5-9479-BA9983AD0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4"/>
          <a:stretch/>
        </p:blipFill>
        <p:spPr>
          <a:xfrm>
            <a:off x="979144" y="1735842"/>
            <a:ext cx="3375838" cy="6179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7594E3-E3E1-9E4C-8A73-4FCFE6411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4"/>
          <a:stretch/>
        </p:blipFill>
        <p:spPr>
          <a:xfrm>
            <a:off x="4817067" y="1782582"/>
            <a:ext cx="3375838" cy="6179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1075CD-4E53-B416-4C52-2C6F68630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4"/>
          <a:stretch/>
        </p:blipFill>
        <p:spPr>
          <a:xfrm>
            <a:off x="8657859" y="1819193"/>
            <a:ext cx="3375838" cy="6179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7AEA5A7-2C6E-D7B5-C977-F38B5B06BB2C}"/>
              </a:ext>
            </a:extLst>
          </p:cNvPr>
          <p:cNvSpPr txBox="1"/>
          <p:nvPr/>
        </p:nvSpPr>
        <p:spPr>
          <a:xfrm>
            <a:off x="1742303" y="5644503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pPRAS40 (T246)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C18B22-4B36-CEBB-F0F2-88F0AFC06FE4}"/>
              </a:ext>
            </a:extLst>
          </p:cNvPr>
          <p:cNvSpPr txBox="1"/>
          <p:nvPr/>
        </p:nvSpPr>
        <p:spPr>
          <a:xfrm>
            <a:off x="5987316" y="5644503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PRAS40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1A036A-F04E-D457-3713-4B2D78593F27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9F1593-4277-CAEF-A4F8-157E1B26F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79" y="2353749"/>
            <a:ext cx="3830167" cy="29945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095DA1-2DCD-67A1-CA4D-82283BCA8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047" y="2400488"/>
            <a:ext cx="3982344" cy="3075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893EAC-4602-4597-5C0F-166D8D131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390" y="2447226"/>
            <a:ext cx="3884282" cy="29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3C98D-3289-ADA0-4C9B-8FD0DA69E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57623B-944F-61A8-F5D3-B26C4FCF8AFC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7A3113-FAE0-3C23-A2ED-3C19116B7707}"/>
              </a:ext>
            </a:extLst>
          </p:cNvPr>
          <p:cNvSpPr txBox="1"/>
          <p:nvPr/>
        </p:nvSpPr>
        <p:spPr>
          <a:xfrm>
            <a:off x="371219" y="82602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1BBA09-9E35-34F3-7134-8EF9B6DA3F2A}"/>
              </a:ext>
            </a:extLst>
          </p:cNvPr>
          <p:cNvSpPr txBox="1"/>
          <p:nvPr/>
        </p:nvSpPr>
        <p:spPr>
          <a:xfrm>
            <a:off x="0" y="1927654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AD4EDB-101B-FBA9-DC30-4E2A0FC56B1E}"/>
              </a:ext>
            </a:extLst>
          </p:cNvPr>
          <p:cNvSpPr txBox="1"/>
          <p:nvPr/>
        </p:nvSpPr>
        <p:spPr>
          <a:xfrm>
            <a:off x="1742303" y="5644503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pAKT</a:t>
            </a:r>
            <a:r>
              <a:rPr lang="en-US" dirty="0"/>
              <a:t> (S473)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CEAD86-D5E6-3274-8610-BFE6A22F5266}"/>
              </a:ext>
            </a:extLst>
          </p:cNvPr>
          <p:cNvSpPr txBox="1"/>
          <p:nvPr/>
        </p:nvSpPr>
        <p:spPr>
          <a:xfrm>
            <a:off x="5987316" y="5644503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AKT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64467D-AB55-F59E-E493-12DDA8437DFD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F206FB-4B19-68D6-4E6F-0CF00FAC4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1" y="2314745"/>
            <a:ext cx="3807329" cy="31828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134C77-5DF2-A202-C41B-527756579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873" y="1441563"/>
            <a:ext cx="1489008" cy="3790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BBF651-509F-ADF0-9CAC-359828536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060" y="1421747"/>
            <a:ext cx="1647942" cy="4194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0E24652-DCD3-9E13-D905-C5BB34CFA0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29427" b="-8519"/>
          <a:stretch/>
        </p:blipFill>
        <p:spPr>
          <a:xfrm>
            <a:off x="2999390" y="1421746"/>
            <a:ext cx="1177317" cy="43661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513BADD-7519-B4FF-2878-D842269CFA93}"/>
              </a:ext>
            </a:extLst>
          </p:cNvPr>
          <p:cNvSpPr txBox="1"/>
          <p:nvPr/>
        </p:nvSpPr>
        <p:spPr>
          <a:xfrm>
            <a:off x="1510382" y="82602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DC84-B0B9-9C73-6F1B-A4BB7ECCC92E}"/>
              </a:ext>
            </a:extLst>
          </p:cNvPr>
          <p:cNvSpPr txBox="1"/>
          <p:nvPr/>
        </p:nvSpPr>
        <p:spPr>
          <a:xfrm>
            <a:off x="3130064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8168FF-3A2D-3FD3-1A4F-E3F0EA8DB071}"/>
              </a:ext>
            </a:extLst>
          </p:cNvPr>
          <p:cNvSpPr txBox="1"/>
          <p:nvPr/>
        </p:nvSpPr>
        <p:spPr>
          <a:xfrm>
            <a:off x="5316536" y="82829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E1A7C5-0A65-5B3B-59A4-B309D0E23C21}"/>
              </a:ext>
            </a:extLst>
          </p:cNvPr>
          <p:cNvSpPr txBox="1"/>
          <p:nvPr/>
        </p:nvSpPr>
        <p:spPr>
          <a:xfrm>
            <a:off x="6927023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0045111-6854-B9E5-F1CE-65189D8F5F09}"/>
              </a:ext>
            </a:extLst>
          </p:cNvPr>
          <p:cNvSpPr txBox="1"/>
          <p:nvPr/>
        </p:nvSpPr>
        <p:spPr>
          <a:xfrm>
            <a:off x="8918731" y="878939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8A7556-61CC-AAD6-57B0-3259A9345E81}"/>
              </a:ext>
            </a:extLst>
          </p:cNvPr>
          <p:cNvSpPr txBox="1"/>
          <p:nvPr/>
        </p:nvSpPr>
        <p:spPr>
          <a:xfrm>
            <a:off x="10562222" y="878939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B8329D6-13C6-388C-B74F-7E9AF01D2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37" y="1410412"/>
            <a:ext cx="1804322" cy="4592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49E4558-3FE1-E57B-B38D-935BF7AEA4D8}"/>
              </a:ext>
            </a:extLst>
          </p:cNvPr>
          <p:cNvSpPr txBox="1"/>
          <p:nvPr/>
        </p:nvSpPr>
        <p:spPr>
          <a:xfrm>
            <a:off x="4202119" y="6470220"/>
            <a:ext cx="326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 patient shown in manuscript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AA5E3A2-A7DA-F94E-B186-7AA1F17D5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6520" y="2116566"/>
            <a:ext cx="4172715" cy="335640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1AF1DAD-EEE5-4E43-9FFA-0D62F6A44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849" y="2128869"/>
            <a:ext cx="4149399" cy="33564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A8F4D68-C5A0-9CD9-531D-AFEE946D9A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29427" b="-8519"/>
          <a:stretch/>
        </p:blipFill>
        <p:spPr>
          <a:xfrm>
            <a:off x="6411388" y="1466302"/>
            <a:ext cx="1056625" cy="39185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4E93FB1-AE9B-215D-EAEB-5EFB987ADC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29427" b="-8519"/>
          <a:stretch/>
        </p:blipFill>
        <p:spPr>
          <a:xfrm>
            <a:off x="10127648" y="1502542"/>
            <a:ext cx="1028402" cy="3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44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5271F-1DA5-A7B3-D2DC-E4287745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95AD19-FBAF-2159-787B-283C8997A3BE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6A57E5-B0C7-4DAF-47D9-F4A5635B8858}"/>
              </a:ext>
            </a:extLst>
          </p:cNvPr>
          <p:cNvSpPr txBox="1"/>
          <p:nvPr/>
        </p:nvSpPr>
        <p:spPr>
          <a:xfrm>
            <a:off x="371219" y="82602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1A8361-58D8-E2F7-0D74-7762D037A387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CB766-A3ED-84E1-39B5-77877717D580}"/>
              </a:ext>
            </a:extLst>
          </p:cNvPr>
          <p:cNvSpPr txBox="1"/>
          <p:nvPr/>
        </p:nvSpPr>
        <p:spPr>
          <a:xfrm>
            <a:off x="1742303" y="5644503"/>
            <a:ext cx="1438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pERK1 (T202)</a:t>
            </a:r>
          </a:p>
          <a:p>
            <a:r>
              <a:rPr lang="en-US" dirty="0"/>
              <a:t>pERK2 (Y204)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735F32-0870-DD7E-8EBB-68245A2DC288}"/>
              </a:ext>
            </a:extLst>
          </p:cNvPr>
          <p:cNvSpPr txBox="1"/>
          <p:nvPr/>
        </p:nvSpPr>
        <p:spPr>
          <a:xfrm>
            <a:off x="5987316" y="5644503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ERK1</a:t>
            </a:r>
          </a:p>
          <a:p>
            <a:r>
              <a:rPr lang="en-US" dirty="0"/>
              <a:t>ERK2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51D29A-809C-0C1B-D9C3-5D16A5B071D2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D2BF2-2BCE-55AC-8A51-05E5246F9B08}"/>
              </a:ext>
            </a:extLst>
          </p:cNvPr>
          <p:cNvSpPr txBox="1"/>
          <p:nvPr/>
        </p:nvSpPr>
        <p:spPr>
          <a:xfrm>
            <a:off x="4202119" y="6470220"/>
            <a:ext cx="326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 patient shown in manuscript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9E2BE5-0A09-62ED-CA2F-08EF11F0D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07" y="1661754"/>
            <a:ext cx="2095500" cy="533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0A2977-65B6-C922-141C-EEE2FD431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457" y="1678653"/>
            <a:ext cx="1804322" cy="4592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ED85F1F-1101-3B80-DA4A-8C6002E53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739" y="1642168"/>
            <a:ext cx="1647942" cy="41947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376B0B8-8BCF-118C-2914-43EC21438002}"/>
              </a:ext>
            </a:extLst>
          </p:cNvPr>
          <p:cNvSpPr txBox="1"/>
          <p:nvPr/>
        </p:nvSpPr>
        <p:spPr>
          <a:xfrm>
            <a:off x="1510382" y="82602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581AA6-0A65-786E-86B4-0B6B1BD880A8}"/>
              </a:ext>
            </a:extLst>
          </p:cNvPr>
          <p:cNvSpPr txBox="1"/>
          <p:nvPr/>
        </p:nvSpPr>
        <p:spPr>
          <a:xfrm>
            <a:off x="3130064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3576FD-33F6-C8EC-B90D-EF65D039825A}"/>
              </a:ext>
            </a:extLst>
          </p:cNvPr>
          <p:cNvSpPr txBox="1"/>
          <p:nvPr/>
        </p:nvSpPr>
        <p:spPr>
          <a:xfrm>
            <a:off x="5316536" y="82829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2FC89F-D26F-0241-D42B-31271040F281}"/>
              </a:ext>
            </a:extLst>
          </p:cNvPr>
          <p:cNvSpPr txBox="1"/>
          <p:nvPr/>
        </p:nvSpPr>
        <p:spPr>
          <a:xfrm>
            <a:off x="6927023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BDF51F-4DC8-8DC3-F01E-3939192FF0CD}"/>
              </a:ext>
            </a:extLst>
          </p:cNvPr>
          <p:cNvSpPr txBox="1"/>
          <p:nvPr/>
        </p:nvSpPr>
        <p:spPr>
          <a:xfrm>
            <a:off x="8918731" y="878939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0CB857-EBE9-D993-0E40-CA56B59FCFD7}"/>
              </a:ext>
            </a:extLst>
          </p:cNvPr>
          <p:cNvSpPr txBox="1"/>
          <p:nvPr/>
        </p:nvSpPr>
        <p:spPr>
          <a:xfrm>
            <a:off x="10562222" y="878939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0DA05AE-9052-DCFF-0D0B-2E4F8461CA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10587688" y="1705959"/>
            <a:ext cx="1028402" cy="38138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45A4CC4-F2A5-B675-74BA-BAE720B38C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7188417" y="1769451"/>
            <a:ext cx="1028402" cy="38138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0491344-1B7B-B016-B09A-DF2089E59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3042237" y="1782354"/>
            <a:ext cx="1028402" cy="3813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1BAD166-850A-ED49-8A8B-B9CD5EB51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61" y="2267000"/>
            <a:ext cx="4257173" cy="3179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91A39D2-9BC4-9F4E-9D82-638982068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302" y="2163742"/>
            <a:ext cx="4257174" cy="3179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5A41CC7-9C10-F04E-9634-662152332C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3770" y="2226634"/>
            <a:ext cx="4008254" cy="308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6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B4F19-E42A-D1AC-902E-0C6FB9F1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747999-D74C-D831-EC04-144B63C5EF07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6. Quercetin inhibits AKT and ERK1/2 phosphorylation and signaling and promotes p53 (Ser46) phosphorylation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E80349-EAE6-54D2-4F9A-84F6E1DFC94D}"/>
              </a:ext>
            </a:extLst>
          </p:cNvPr>
          <p:cNvSpPr txBox="1"/>
          <p:nvPr/>
        </p:nvSpPr>
        <p:spPr>
          <a:xfrm>
            <a:off x="371219" y="82602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FDBEDB-2E8B-203E-55A2-03ED5877BC41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A9D012-E092-E553-004C-9EA3ACDB43F1}"/>
              </a:ext>
            </a:extLst>
          </p:cNvPr>
          <p:cNvSpPr txBox="1"/>
          <p:nvPr/>
        </p:nvSpPr>
        <p:spPr>
          <a:xfrm>
            <a:off x="1742303" y="5644503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pPRAS40 (T246)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ED12D6-3C3E-42D8-712A-F044B838B76D}"/>
              </a:ext>
            </a:extLst>
          </p:cNvPr>
          <p:cNvSpPr txBox="1"/>
          <p:nvPr/>
        </p:nvSpPr>
        <p:spPr>
          <a:xfrm>
            <a:off x="5987316" y="5644503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PRAS40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C97185-2553-F728-D55C-7BDC82238E23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94A504-64CE-EE71-4ABD-40A1CC835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104" y="1716552"/>
            <a:ext cx="1663165" cy="4233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5EDED9-1AFF-1E48-1BB9-40502BDAC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905" y="1589551"/>
            <a:ext cx="1804322" cy="459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84E2DB-CB9C-F71A-35DD-D368E36DC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913" y="1509801"/>
            <a:ext cx="1647942" cy="41947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50F920D-2CC9-A2C8-6518-C46EA824C15D}"/>
              </a:ext>
            </a:extLst>
          </p:cNvPr>
          <p:cNvSpPr txBox="1"/>
          <p:nvPr/>
        </p:nvSpPr>
        <p:spPr>
          <a:xfrm>
            <a:off x="1510382" y="82602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7795B7-9A1F-811C-CE4C-8F685F909B54}"/>
              </a:ext>
            </a:extLst>
          </p:cNvPr>
          <p:cNvSpPr txBox="1"/>
          <p:nvPr/>
        </p:nvSpPr>
        <p:spPr>
          <a:xfrm>
            <a:off x="3130064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3C0356-E77B-A758-7BFF-07A21876248E}"/>
              </a:ext>
            </a:extLst>
          </p:cNvPr>
          <p:cNvSpPr txBox="1"/>
          <p:nvPr/>
        </p:nvSpPr>
        <p:spPr>
          <a:xfrm>
            <a:off x="5316536" y="82829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10E451-7E21-5994-0E83-1C4C8A7FE47B}"/>
              </a:ext>
            </a:extLst>
          </p:cNvPr>
          <p:cNvSpPr txBox="1"/>
          <p:nvPr/>
        </p:nvSpPr>
        <p:spPr>
          <a:xfrm>
            <a:off x="6927023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9A5A48-4334-A1A9-7089-7B64C414828A}"/>
              </a:ext>
            </a:extLst>
          </p:cNvPr>
          <p:cNvSpPr txBox="1"/>
          <p:nvPr/>
        </p:nvSpPr>
        <p:spPr>
          <a:xfrm>
            <a:off x="8918731" y="878939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59AB82-416B-CD74-9370-770A04C4CFB0}"/>
              </a:ext>
            </a:extLst>
          </p:cNvPr>
          <p:cNvSpPr txBox="1"/>
          <p:nvPr/>
        </p:nvSpPr>
        <p:spPr>
          <a:xfrm>
            <a:off x="10562222" y="878939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9B5AF3-0C5B-003D-0028-DA37A79F3805}"/>
              </a:ext>
            </a:extLst>
          </p:cNvPr>
          <p:cNvSpPr txBox="1"/>
          <p:nvPr/>
        </p:nvSpPr>
        <p:spPr>
          <a:xfrm>
            <a:off x="4202119" y="6470220"/>
            <a:ext cx="326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 patient shown in manuscript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7D2BBB5-FAFE-7CEE-3869-F5BF9AE68C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10167629" y="1628498"/>
            <a:ext cx="1028402" cy="38138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6EA33C6-EF31-C071-B19F-38A54F979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6675788" y="1655051"/>
            <a:ext cx="1028402" cy="38138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900EA4F-9220-3B84-2622-7D3DE2E7C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2757359" y="1776614"/>
            <a:ext cx="1028402" cy="3813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AAD4092-8644-FCCF-6465-B9398FBAD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37" y="2259519"/>
            <a:ext cx="4190200" cy="29749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8FC392-1316-64FB-7F7F-DDD9FB019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455" y="2280197"/>
            <a:ext cx="4054086" cy="302791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F5CDC33-BAE6-3C0F-D4F9-68AF67400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6535" y="2351846"/>
            <a:ext cx="3862223" cy="28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2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4769-DAE7-FCC4-1186-BA3E0AB8C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2989BE-261B-E0E8-77C6-62AB8B7080DC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7. Quercetin induces p53, which contributes to decidualization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E3D73A-17B7-09FB-8D34-42F72AC0FA9D}"/>
              </a:ext>
            </a:extLst>
          </p:cNvPr>
          <p:cNvSpPr txBox="1"/>
          <p:nvPr/>
        </p:nvSpPr>
        <p:spPr>
          <a:xfrm>
            <a:off x="371219" y="826024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4 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1DD620-56F9-A9AC-0C7D-65EA0D5DE0A5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990E4A-B581-4E01-6914-E1485D898BF9}"/>
              </a:ext>
            </a:extLst>
          </p:cNvPr>
          <p:cNvSpPr txBox="1"/>
          <p:nvPr/>
        </p:nvSpPr>
        <p:spPr>
          <a:xfrm>
            <a:off x="2729123" y="555443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p53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C1A92A-3F32-F768-A0C6-863E2E56C2DC}"/>
              </a:ext>
            </a:extLst>
          </p:cNvPr>
          <p:cNvSpPr txBox="1"/>
          <p:nvPr/>
        </p:nvSpPr>
        <p:spPr>
          <a:xfrm>
            <a:off x="8593728" y="579439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2B969B-39EE-5437-5D5D-734972563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47" y="1669297"/>
            <a:ext cx="4682695" cy="3867348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FE793C98-03C5-799E-D136-1D3C8653D1B0}"/>
              </a:ext>
            </a:extLst>
          </p:cNvPr>
          <p:cNvSpPr txBox="1"/>
          <p:nvPr/>
        </p:nvSpPr>
        <p:spPr>
          <a:xfrm>
            <a:off x="4883757" y="3148739"/>
            <a:ext cx="590285" cy="29829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p53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CCE942-7B0B-A143-B4C3-E8F57DBBE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172" y="1561081"/>
            <a:ext cx="5144126" cy="41144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13A45E-F76E-CB93-E1B0-E2884F832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342" y="760981"/>
            <a:ext cx="4076700" cy="8001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8116C1D-1FA9-96EB-1E08-C0371FEDA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378" y="610640"/>
            <a:ext cx="40767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9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62F77-AF41-6991-075C-FC962656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4A60B-5F83-76E6-5D25-0399BA6F3C18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7. Quercetin induces p53, which contributes to decidualization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DCF96-EF31-5B67-707C-EDF6B718A65C}"/>
              </a:ext>
            </a:extLst>
          </p:cNvPr>
          <p:cNvSpPr txBox="1"/>
          <p:nvPr/>
        </p:nvSpPr>
        <p:spPr>
          <a:xfrm>
            <a:off x="371219" y="826024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 2 Days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AD295E-D2AD-3DE5-C93D-97EB3AA77DD0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714D62-9563-BBF8-B80E-095181343D9F}"/>
              </a:ext>
            </a:extLst>
          </p:cNvPr>
          <p:cNvSpPr txBox="1"/>
          <p:nvPr/>
        </p:nvSpPr>
        <p:spPr>
          <a:xfrm>
            <a:off x="2729123" y="555443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p53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9B7D78-F5EF-7B52-3096-213FEBE9962B}"/>
              </a:ext>
            </a:extLst>
          </p:cNvPr>
          <p:cNvSpPr txBox="1"/>
          <p:nvPr/>
        </p:nvSpPr>
        <p:spPr>
          <a:xfrm>
            <a:off x="8593728" y="579439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22836D-A5CF-7276-43E9-4F78CA912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37"/>
          <a:stretch/>
        </p:blipFill>
        <p:spPr>
          <a:xfrm>
            <a:off x="1977381" y="1046387"/>
            <a:ext cx="3422520" cy="5503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E74FE7-8C1E-7370-7E53-77496DF5E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0731">
            <a:off x="1112444" y="1692573"/>
            <a:ext cx="4784939" cy="3669562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7A77240C-28A1-62F5-2AC2-28D144768496}"/>
              </a:ext>
            </a:extLst>
          </p:cNvPr>
          <p:cNvSpPr txBox="1"/>
          <p:nvPr/>
        </p:nvSpPr>
        <p:spPr>
          <a:xfrm>
            <a:off x="5104759" y="3130705"/>
            <a:ext cx="590285" cy="29829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p53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2E94B4-0820-64EE-F49B-A0F925B3E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37"/>
          <a:stretch/>
        </p:blipFill>
        <p:spPr>
          <a:xfrm>
            <a:off x="6994380" y="1046387"/>
            <a:ext cx="3422520" cy="5503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E7B62C-00CC-0408-F3CF-A7401F908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365" y="1819193"/>
            <a:ext cx="4777074" cy="33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8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5B4FD-A681-7AD5-64D6-B6C874A7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47AE7C4-9C01-2B81-A056-4FE4BF4F114B}"/>
              </a:ext>
            </a:extLst>
          </p:cNvPr>
          <p:cNvSpPr txBox="1"/>
          <p:nvPr/>
        </p:nvSpPr>
        <p:spPr>
          <a:xfrm>
            <a:off x="371219" y="82602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228273-7368-D605-53FA-AB24FE6C626E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953A7A-0091-0A6A-C5C9-EC1321AE7CC1}"/>
              </a:ext>
            </a:extLst>
          </p:cNvPr>
          <p:cNvSpPr txBox="1"/>
          <p:nvPr/>
        </p:nvSpPr>
        <p:spPr>
          <a:xfrm>
            <a:off x="3271560" y="554991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p53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AA4FF9-8291-C710-C8FC-E4D015A1E135}"/>
              </a:ext>
            </a:extLst>
          </p:cNvPr>
          <p:cNvSpPr txBox="1"/>
          <p:nvPr/>
        </p:nvSpPr>
        <p:spPr>
          <a:xfrm>
            <a:off x="7546882" y="5873874"/>
            <a:ext cx="86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C56A1-47DD-08F0-D77E-B4B2F008F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725" y="1554764"/>
            <a:ext cx="1804322" cy="459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25F461-37DD-B7A7-D285-5D404570B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611" y="1487576"/>
            <a:ext cx="1647942" cy="41947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6409F6-D6D2-634D-6705-D3845B4DDD54}"/>
              </a:ext>
            </a:extLst>
          </p:cNvPr>
          <p:cNvSpPr txBox="1"/>
          <p:nvPr/>
        </p:nvSpPr>
        <p:spPr>
          <a:xfrm>
            <a:off x="1510382" y="826024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BBCBB0-9E1C-DE16-BD55-D102ADB0F469}"/>
              </a:ext>
            </a:extLst>
          </p:cNvPr>
          <p:cNvSpPr txBox="1"/>
          <p:nvPr/>
        </p:nvSpPr>
        <p:spPr>
          <a:xfrm>
            <a:off x="3130064" y="81243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FEFCE7-A0BF-8660-AD6C-7539BEC1D696}"/>
              </a:ext>
            </a:extLst>
          </p:cNvPr>
          <p:cNvSpPr txBox="1"/>
          <p:nvPr/>
        </p:nvSpPr>
        <p:spPr>
          <a:xfrm>
            <a:off x="6927023" y="984126"/>
            <a:ext cx="148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1**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C41481-30EB-60A9-8098-1753B772854B}"/>
              </a:ext>
            </a:extLst>
          </p:cNvPr>
          <p:cNvSpPr txBox="1"/>
          <p:nvPr/>
        </p:nvSpPr>
        <p:spPr>
          <a:xfrm>
            <a:off x="8769975" y="981303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Patient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56BE15-6B13-FAE6-B3A4-A9C99BCD17B7}"/>
              </a:ext>
            </a:extLst>
          </p:cNvPr>
          <p:cNvSpPr txBox="1"/>
          <p:nvPr/>
        </p:nvSpPr>
        <p:spPr>
          <a:xfrm>
            <a:off x="4202119" y="6470220"/>
            <a:ext cx="326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 patient shown in manuscript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7DF6DB3-8B34-ED21-A4DB-F24A1E546D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8141126" y="1512800"/>
            <a:ext cx="1028402" cy="38138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9D87C60-A9BC-4719-1F46-EA5D91AE63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9427" b="-8519"/>
          <a:stretch/>
        </p:blipFill>
        <p:spPr>
          <a:xfrm>
            <a:off x="3027625" y="1650052"/>
            <a:ext cx="1028402" cy="381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9E1C12-7178-794A-84FA-F14B5EC64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39" y="2048834"/>
            <a:ext cx="4003867" cy="3318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A41CC7-9C10-F04E-9634-662152332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064" y="1936152"/>
            <a:ext cx="4992789" cy="3846356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C9894FC4-8678-B543-89D9-11F7AC40DBA0}"/>
              </a:ext>
            </a:extLst>
          </p:cNvPr>
          <p:cNvSpPr txBox="1"/>
          <p:nvPr/>
        </p:nvSpPr>
        <p:spPr>
          <a:xfrm>
            <a:off x="3651856" y="3494862"/>
            <a:ext cx="590285" cy="29829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p53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AC2DAC6-3EDC-4C2D-420B-201C8A534696}"/>
              </a:ext>
            </a:extLst>
          </p:cNvPr>
          <p:cNvSpPr txBox="1"/>
          <p:nvPr/>
        </p:nvSpPr>
        <p:spPr>
          <a:xfrm>
            <a:off x="3666091" y="3744363"/>
            <a:ext cx="590285" cy="29829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ERK1</a:t>
            </a:r>
          </a:p>
          <a:p>
            <a:pPr algn="ctr"/>
            <a:r>
              <a:rPr lang="en-US" sz="1200" dirty="0"/>
              <a:t>ERK2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87A9A4-285F-A6BB-CAE9-4E83317C490D}"/>
              </a:ext>
            </a:extLst>
          </p:cNvPr>
          <p:cNvSpPr txBox="1"/>
          <p:nvPr/>
        </p:nvSpPr>
        <p:spPr>
          <a:xfrm>
            <a:off x="106132" y="203114"/>
            <a:ext cx="1208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Figure 7. Quercetin induces p53, which contributes to decidualization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742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76315-DB50-AA3B-34AF-82FAC8EA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B5F899-027C-E8C8-479D-506DF6ECB114}"/>
              </a:ext>
            </a:extLst>
          </p:cNvPr>
          <p:cNvSpPr txBox="1"/>
          <p:nvPr/>
        </p:nvSpPr>
        <p:spPr>
          <a:xfrm>
            <a:off x="371219" y="826024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C1423D-2014-9F1A-E352-F7197715DAD5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734B4D-7320-25BB-5984-EBD631915E6F}"/>
              </a:ext>
            </a:extLst>
          </p:cNvPr>
          <p:cNvSpPr txBox="1"/>
          <p:nvPr/>
        </p:nvSpPr>
        <p:spPr>
          <a:xfrm>
            <a:off x="106132" y="203114"/>
            <a:ext cx="12085867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8. eSCs show evidence of senescence phenotype, which is reversed by quercetin.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DED4D6-DEB8-5D1C-5A72-F0E6FC17B1D7}"/>
              </a:ext>
            </a:extLst>
          </p:cNvPr>
          <p:cNvSpPr txBox="1"/>
          <p:nvPr/>
        </p:nvSpPr>
        <p:spPr>
          <a:xfrm>
            <a:off x="1742303" y="5644503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MMP3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AFED75-1BF2-285A-C237-00DB07D3255C}"/>
              </a:ext>
            </a:extLst>
          </p:cNvPr>
          <p:cNvSpPr txBox="1"/>
          <p:nvPr/>
        </p:nvSpPr>
        <p:spPr>
          <a:xfrm>
            <a:off x="5987316" y="564450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IL-6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87B1B-7839-904B-7883-C4697EE2C730}"/>
              </a:ext>
            </a:extLst>
          </p:cNvPr>
          <p:cNvSpPr txBox="1"/>
          <p:nvPr/>
        </p:nvSpPr>
        <p:spPr>
          <a:xfrm>
            <a:off x="9693073" y="564450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C8FB47-85A3-3384-972E-8444F19B2A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83"/>
          <a:stretch/>
        </p:blipFill>
        <p:spPr>
          <a:xfrm>
            <a:off x="4447330" y="2095120"/>
            <a:ext cx="3403469" cy="26995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03339D-6385-0F11-038B-D33CB186A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31" y="2095120"/>
            <a:ext cx="3943037" cy="29881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416039-803D-F6C7-3D29-44D1ED7A9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178" y="2410158"/>
            <a:ext cx="3558937" cy="24030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05FBE3-384C-4CC7-E2C3-7E13855561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36" y="1273237"/>
            <a:ext cx="4102803" cy="6695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2D30F-F138-7DB8-EE87-6B919D1F7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137" y="1244064"/>
            <a:ext cx="3558937" cy="5808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4AB8248-25EF-0E55-57C2-395F32AD4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074" y="1244063"/>
            <a:ext cx="3558937" cy="58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5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F9628-44DC-F88B-7B81-905731518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AF4DC9-3B6E-12C9-EDC1-8F84EE50D413}"/>
              </a:ext>
            </a:extLst>
          </p:cNvPr>
          <p:cNvSpPr txBox="1"/>
          <p:nvPr/>
        </p:nvSpPr>
        <p:spPr>
          <a:xfrm>
            <a:off x="371219" y="826024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0FEB55-2744-E95D-676D-7E1EF5E8C72E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5B6730-BEE4-D53F-C2B5-1E20344AFC8F}"/>
              </a:ext>
            </a:extLst>
          </p:cNvPr>
          <p:cNvSpPr txBox="1"/>
          <p:nvPr/>
        </p:nvSpPr>
        <p:spPr>
          <a:xfrm>
            <a:off x="106132" y="203114"/>
            <a:ext cx="12085867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8. eSCs show evidence of senescence phenotype, which is reversed by quercetin.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0EA18-14FE-40A3-62B8-D0E66467A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8742">
            <a:off x="781096" y="2059807"/>
            <a:ext cx="4289660" cy="31166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254DB9-CBEA-EE4B-A78C-735820C5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1898">
            <a:off x="6293690" y="2047263"/>
            <a:ext cx="4771622" cy="3332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982B45-3591-99A0-6714-F69F81276BE9}"/>
              </a:ext>
            </a:extLst>
          </p:cNvPr>
          <p:cNvSpPr txBox="1"/>
          <p:nvPr/>
        </p:nvSpPr>
        <p:spPr>
          <a:xfrm>
            <a:off x="2570205" y="6005384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9ACF2-AC44-52DF-AE04-CFEB20466D78}"/>
              </a:ext>
            </a:extLst>
          </p:cNvPr>
          <p:cNvSpPr txBox="1"/>
          <p:nvPr/>
        </p:nvSpPr>
        <p:spPr>
          <a:xfrm>
            <a:off x="8187525" y="6118485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4220D9-0614-0BB1-D7DA-B8C1AD720494}"/>
              </a:ext>
            </a:extLst>
          </p:cNvPr>
          <p:cNvSpPr/>
          <p:nvPr/>
        </p:nvSpPr>
        <p:spPr>
          <a:xfrm>
            <a:off x="1038996" y="1195356"/>
            <a:ext cx="505599" cy="281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7E7DCAC-DA8A-2079-A0D7-9520D9782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52" y="1004098"/>
            <a:ext cx="4254500" cy="812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10440C-15BB-9DF6-226D-60219B764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845" y="1006393"/>
            <a:ext cx="4254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44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32E7A-225B-594E-153D-00C56E2B2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6D2014-58DD-CD88-97E2-F698F043585F}"/>
              </a:ext>
            </a:extLst>
          </p:cNvPr>
          <p:cNvSpPr txBox="1"/>
          <p:nvPr/>
        </p:nvSpPr>
        <p:spPr>
          <a:xfrm>
            <a:off x="371219" y="826024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58E71D-C49F-E6F1-4862-416DAFD2E15A}"/>
              </a:ext>
            </a:extLst>
          </p:cNvPr>
          <p:cNvSpPr txBox="1"/>
          <p:nvPr/>
        </p:nvSpPr>
        <p:spPr>
          <a:xfrm>
            <a:off x="56858" y="1819193"/>
            <a:ext cx="820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MWM</a:t>
            </a:r>
          </a:p>
          <a:p>
            <a:endParaRPr lang="en-US" dirty="0"/>
          </a:p>
          <a:p>
            <a:r>
              <a:rPr lang="en-US" dirty="0"/>
              <a:t>198</a:t>
            </a:r>
          </a:p>
          <a:p>
            <a:endParaRPr lang="en-US" dirty="0"/>
          </a:p>
          <a:p>
            <a:r>
              <a:rPr lang="en-US" dirty="0"/>
              <a:t>98</a:t>
            </a:r>
          </a:p>
          <a:p>
            <a:endParaRPr lang="en-US" dirty="0"/>
          </a:p>
          <a:p>
            <a:r>
              <a:rPr lang="en-US" dirty="0"/>
              <a:t>62</a:t>
            </a:r>
          </a:p>
          <a:p>
            <a:r>
              <a:rPr lang="en-US" dirty="0"/>
              <a:t>49</a:t>
            </a:r>
          </a:p>
          <a:p>
            <a:r>
              <a:rPr lang="en-US" dirty="0"/>
              <a:t>38</a:t>
            </a:r>
          </a:p>
          <a:p>
            <a:r>
              <a:rPr lang="en-US" dirty="0"/>
              <a:t>28</a:t>
            </a:r>
          </a:p>
          <a:p>
            <a:endParaRPr lang="en-US" dirty="0"/>
          </a:p>
          <a:p>
            <a:r>
              <a:rPr lang="en-US" dirty="0"/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9493A9-D67A-6786-9806-4D2733D1B440}"/>
              </a:ext>
            </a:extLst>
          </p:cNvPr>
          <p:cNvSpPr txBox="1"/>
          <p:nvPr/>
        </p:nvSpPr>
        <p:spPr>
          <a:xfrm>
            <a:off x="106132" y="203114"/>
            <a:ext cx="12085867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8. eSCs show evidence of senescence phenotype, which is reversed by quercetin.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D18DC-B547-6D15-01DD-C75EC0F9B405}"/>
              </a:ext>
            </a:extLst>
          </p:cNvPr>
          <p:cNvSpPr txBox="1"/>
          <p:nvPr/>
        </p:nvSpPr>
        <p:spPr>
          <a:xfrm>
            <a:off x="2311131" y="6061356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LaminB1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CD73E3-1055-FFB9-35FC-C854E80F0FED}"/>
              </a:ext>
            </a:extLst>
          </p:cNvPr>
          <p:cNvSpPr txBox="1"/>
          <p:nvPr/>
        </p:nvSpPr>
        <p:spPr>
          <a:xfrm>
            <a:off x="9621795" y="591203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GAPDH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8791D7-9332-56C0-E2CD-3DAD7B226402}"/>
              </a:ext>
            </a:extLst>
          </p:cNvPr>
          <p:cNvSpPr/>
          <p:nvPr/>
        </p:nvSpPr>
        <p:spPr>
          <a:xfrm>
            <a:off x="1038996" y="1195356"/>
            <a:ext cx="505599" cy="281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C8CE20-3B01-0249-AD4C-B097CA112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52" y="1195356"/>
            <a:ext cx="3253384" cy="6215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9DE217-D0C4-9F39-0A0E-B0B78A564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000" y="1025337"/>
            <a:ext cx="3253384" cy="6215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B76356-2C07-72C5-9C9B-F0D6FE996A8D}"/>
              </a:ext>
            </a:extLst>
          </p:cNvPr>
          <p:cNvSpPr txBox="1"/>
          <p:nvPr/>
        </p:nvSpPr>
        <p:spPr>
          <a:xfrm>
            <a:off x="5962903" y="6017103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MMP3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5EF02-CE76-2DB8-3A33-FC7033706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2637" y="980479"/>
            <a:ext cx="3567464" cy="681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9841DF-4B93-CDFA-4853-B7205B2B6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63237">
            <a:off x="575128" y="2129822"/>
            <a:ext cx="3991303" cy="3278572"/>
          </a:xfrm>
          <a:prstGeom prst="rect">
            <a:avLst/>
          </a:prstGeom>
        </p:spPr>
      </p:pic>
      <p:sp>
        <p:nvSpPr>
          <p:cNvPr id="10" name="TextBox 30">
            <a:extLst>
              <a:ext uri="{FF2B5EF4-FFF2-40B4-BE49-F238E27FC236}">
                <a16:creationId xmlns:a16="http://schemas.microsoft.com/office/drawing/2014/main" id="{AADDAF3E-DEC2-476A-9116-C9C487A0E37F}"/>
              </a:ext>
              <a:ext uri="{147F2762-F138-4A5C-976F-8EAC2B608ADB}">
                <a16:predDERef xmlns:a16="http://schemas.microsoft.com/office/drawing/2014/main" pred="{D3EE2B0B-D304-4EBE-A198-BFD849CFC53C}"/>
              </a:ext>
            </a:extLst>
          </p:cNvPr>
          <p:cNvSpPr txBox="1"/>
          <p:nvPr/>
        </p:nvSpPr>
        <p:spPr>
          <a:xfrm>
            <a:off x="3552301" y="3173841"/>
            <a:ext cx="910698" cy="31024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1400" dirty="0">
                <a:solidFill>
                  <a:schemeClr val="dk1"/>
                </a:solidFill>
                <a:latin typeface="+mn-lt"/>
                <a:ea typeface="+mn-lt"/>
                <a:cs typeface="+mn-lt"/>
              </a:rPr>
              <a:t>Laminin B1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909E22A-D5C0-9C58-7607-220C164A1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36107">
            <a:off x="4579085" y="2080038"/>
            <a:ext cx="3927166" cy="31782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1582AA-723A-F042-A56D-F56E59E1E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67919">
            <a:off x="8503363" y="1899272"/>
            <a:ext cx="3540276" cy="342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189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473</Words>
  <Application>Microsoft Macintosh PowerPoint</Application>
  <PresentationFormat>Widescreen</PresentationFormat>
  <Paragraphs>238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Full Unedited Blots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Delenko, Julia</dc:creator>
  <cp:lastModifiedBy>Delenko, Julia</cp:lastModifiedBy>
  <cp:revision>2</cp:revision>
  <dcterms:created xsi:type="dcterms:W3CDTF">2024-01-28T12:58:48Z</dcterms:created>
  <dcterms:modified xsi:type="dcterms:W3CDTF">2024-01-28T14:20:09Z</dcterms:modified>
</cp:coreProperties>
</file>