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1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418B-B0F9-4D07-9BE5-4268C73A54D2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B62-6E3C-4A5D-98F3-695355BBB0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107E84-A1C8-0092-107D-58B8DEA29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3EBE32-53F8-7294-4FEA-5F0063217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3030FA-40B8-C773-EE47-542C09D4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AA1-0A74-A466-FEE6-1B1701F8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83D1AD-173A-25F9-F1ED-806AC191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6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5D48FB-F371-81CD-61B4-1743908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8E0F4D-3032-87C3-56B6-22A6101D9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751B6-2FDB-899B-BA14-3218108D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AED40-C9DF-9B9F-2C31-2B787372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528AA-6DC6-DC94-8AF5-B901AA1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A16F5D-2263-9FBA-FDE6-12B5340D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0B645F-60FC-4EF3-66DA-F6DD567F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FDC0B-9A2C-79F3-AAD1-548293C1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ED52B-EFE0-5DD9-FAC8-E8090E0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D9601A-47C4-9063-D2D0-520A1A1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F99245-842D-395A-F209-145CB89C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89CF18-14C1-8D1F-BBD5-284A2233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01750-CFDA-8F46-7019-F337F383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A38E0-443D-DECB-BF58-8B1F5E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7C583-40C2-1819-EBE6-944651E3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3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94757-15D7-B15E-4509-31762164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67433-B24F-09BC-46B4-C7C168D4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ED3AF-F7B8-3FF5-F7B8-36333127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2E7-E7E4-7B65-8BAF-FA5FF026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FBA6F-135F-1422-11F2-F29601B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859D4-33AB-287E-6D8A-3625439C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B6C33-A9A0-4341-4BB3-6D407DC45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A15843-363A-10D8-3E10-F480D281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0EFB4A-48E2-E8B2-8AA6-E67D7B77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26E6AD-527D-3731-5B1E-C750AB48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E1AE59-76B1-3290-6A4E-1A1B6A2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3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E1D06-1D5E-0940-4473-7CF8A77C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15C93D-193D-7051-29F2-46FB7014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3CBCA8-73A2-8B82-8E3B-DB32CFE2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6B2956-5EFA-3212-997E-55B873446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3DE37F-0FE7-EA2A-DAD9-ED60D314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E2851-5F68-7A58-300B-E4CECDE6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3BC5D9B-C105-CC21-3AF7-05D6877A8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B2597-1985-553F-205E-98423BD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57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6F263-477D-CC97-F820-A92739F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10001A-2513-5342-87E3-E9389C8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AE9C11-F711-D588-EF9A-2F2F93AA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0DFD2-85B2-3AB6-6010-CF27B4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1611C2-8AF4-7829-7975-58D00B3D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016034-AF12-EC38-1388-AB4CB4B2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59817-5A15-BBAD-3F88-5A7C2387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CDF47-FA06-7340-9607-C7BA8510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AE71F-632E-56F7-F16C-40C9C247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07624-EFCF-27AA-5B21-0BAD575AB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67270-3A67-AA02-7453-D8BBD1DF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DCAF4-B4E5-8B7D-AB39-22AC1E1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03585-920D-3119-BB9B-8E73415B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7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0409-504D-DD4A-338F-9787AE0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8406F-CF29-8210-1BC5-D54F8AD5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5FFB52-C651-E6DF-B685-3B94AC34D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787EA-AB46-FA2C-9FE8-9926F985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37ABB-6B0A-7B99-AA86-5A3D6681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220934-8411-306A-19DF-9A82D70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57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8A6949-60AD-902B-F997-FF7C8E7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559E29-44CD-6CFC-7C7D-2F89D474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14FC5-AACD-73F9-5037-FBCE16BD4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9C0F1-D5D9-EE2D-E8C1-70686D988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595C4-40E7-97F9-9BDF-466071815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40F7563-FED3-118F-5ACF-BED7BE34CEB4}"/>
              </a:ext>
            </a:extLst>
          </p:cNvPr>
          <p:cNvSpPr/>
          <p:nvPr/>
        </p:nvSpPr>
        <p:spPr>
          <a:xfrm>
            <a:off x="2915439" y="5272190"/>
            <a:ext cx="16995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Fisher's exact test</a:t>
            </a:r>
            <a:endParaRPr lang="ja-JP" altLang="en-US" sz="14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4977C00-6A6B-5420-1A88-27DF121EC8CA}"/>
              </a:ext>
            </a:extLst>
          </p:cNvPr>
          <p:cNvSpPr/>
          <p:nvPr/>
        </p:nvSpPr>
        <p:spPr>
          <a:xfrm>
            <a:off x="1124370" y="5274399"/>
            <a:ext cx="1576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400" dirty="0">
                <a:latin typeface="+mn-ea"/>
                <a:cs typeface="Times New Roman" panose="02020603050405020304" pitchFamily="18" charset="0"/>
              </a:rPr>
              <a:t>Chi-squared test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7988A1-8833-44B8-D1FD-EC57F3712E50}"/>
              </a:ext>
            </a:extLst>
          </p:cNvPr>
          <p:cNvSpPr/>
          <p:nvPr/>
        </p:nvSpPr>
        <p:spPr>
          <a:xfrm>
            <a:off x="2700442" y="5288025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43C9A8F-631F-4394-F13C-5EE32B01F7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109978"/>
              </p:ext>
            </p:extLst>
          </p:nvPr>
        </p:nvGraphicFramePr>
        <p:xfrm>
          <a:off x="982531" y="1939151"/>
          <a:ext cx="10226938" cy="3173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2772">
                  <a:extLst>
                    <a:ext uri="{9D8B030D-6E8A-4147-A177-3AD203B41FA5}">
                      <a16:colId xmlns:a16="http://schemas.microsoft.com/office/drawing/2014/main" val="3266103753"/>
                    </a:ext>
                  </a:extLst>
                </a:gridCol>
                <a:gridCol w="1069522">
                  <a:extLst>
                    <a:ext uri="{9D8B030D-6E8A-4147-A177-3AD203B41FA5}">
                      <a16:colId xmlns:a16="http://schemas.microsoft.com/office/drawing/2014/main" val="4259412034"/>
                    </a:ext>
                  </a:extLst>
                </a:gridCol>
                <a:gridCol w="2293257">
                  <a:extLst>
                    <a:ext uri="{9D8B030D-6E8A-4147-A177-3AD203B41FA5}">
                      <a16:colId xmlns:a16="http://schemas.microsoft.com/office/drawing/2014/main" val="1742388705"/>
                    </a:ext>
                  </a:extLst>
                </a:gridCol>
                <a:gridCol w="2231241">
                  <a:extLst>
                    <a:ext uri="{9D8B030D-6E8A-4147-A177-3AD203B41FA5}">
                      <a16:colId xmlns:a16="http://schemas.microsoft.com/office/drawing/2014/main" val="2448723305"/>
                    </a:ext>
                  </a:extLst>
                </a:gridCol>
                <a:gridCol w="1510146">
                  <a:extLst>
                    <a:ext uri="{9D8B030D-6E8A-4147-A177-3AD203B41FA5}">
                      <a16:colId xmlns:a16="http://schemas.microsoft.com/office/drawing/2014/main" val="401939435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endParaRPr kumimoji="1" lang="ja-JP" alt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 err="1">
                          <a:solidFill>
                            <a:schemeClr val="tx1"/>
                          </a:solidFill>
                        </a:rPr>
                        <a:t>Contorol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 group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(n=56)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Early support group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(n=58)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7812" marR="87812" marT="43906" marB="4390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0" i="0" dirty="0">
                          <a:solidFill>
                            <a:schemeClr val="tx1"/>
                          </a:solidFill>
                          <a:latin typeface="+mn-lt"/>
                        </a:rPr>
                        <a:t>p</a:t>
                      </a:r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 value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8744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Diarrhea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Yes(%)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12 (37.5)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 (10)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0.017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0" marR="90020" marT="45010" marB="4501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4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r"/>
                      <a:endParaRPr kumimoji="1" lang="en-US" altLang="ja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No(%)</a:t>
                      </a: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20 (62.5)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27 (90)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24148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Vomiting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Yes(%)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8 (25)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 (10)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0.122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0" marR="90020" marT="45010" marB="4501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7152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r"/>
                      <a:endParaRPr kumimoji="1" lang="en-US" altLang="ja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No(%)</a:t>
                      </a: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24 (75)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27 (90)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89753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Interruptions due to increased residual gastric volume</a:t>
                      </a: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Yes(%)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7 (21.9)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 (6.7)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0.149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0" marR="90020" marT="45010" marB="4501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9833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r"/>
                      <a:endParaRPr kumimoji="1" lang="en-US" altLang="ja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No(%)</a:t>
                      </a: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25 (78.1)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28 (93.3)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36567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Interruptions due to deteriorating vital signs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Yes(%)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4 (12.5)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 (10)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1.000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0020" marR="90020" marT="45010" marB="4501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754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r"/>
                      <a:endParaRPr kumimoji="1" lang="en-US" altLang="ja-JP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No(%)</a:t>
                      </a: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28 (87.5)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27 (90)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8533" marR="88533" marT="44267" marB="4426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726284"/>
                  </a:ext>
                </a:extLst>
              </a:tr>
            </a:tbl>
          </a:graphicData>
        </a:graphic>
      </p:graphicFrame>
      <p:sp>
        <p:nvSpPr>
          <p:cNvPr id="8" name="テキスト ボックス 3">
            <a:extLst>
              <a:ext uri="{FF2B5EF4-FFF2-40B4-BE49-F238E27FC236}">
                <a16:creationId xmlns:a16="http://schemas.microsoft.com/office/drawing/2014/main" id="{53EAD7EC-469D-3C54-06D7-BBF2CF387488}"/>
              </a:ext>
            </a:extLst>
          </p:cNvPr>
          <p:cNvSpPr txBox="1">
            <a:spLocks/>
          </p:cNvSpPr>
          <p:nvPr/>
        </p:nvSpPr>
        <p:spPr>
          <a:xfrm>
            <a:off x="892482" y="1405751"/>
            <a:ext cx="7749353" cy="533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Table.5 </a:t>
            </a:r>
            <a:r>
              <a:rPr lang="en-US" spc="-95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</a:t>
            </a:r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omplications in tube feeding management up to day 7 in the EICU</a:t>
            </a:r>
            <a:endParaRPr lang="ja-JP" sz="1600" spc="-95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8F69E11-3777-0D04-4DB2-3554E74349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809464" y="5216678"/>
            <a:ext cx="454433" cy="33869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B554E14-284D-D74E-AEA9-44D6C846FC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9930384" y="2558231"/>
            <a:ext cx="331687" cy="24721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C954164-937C-C310-1ACD-8F924549D7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06" b="47589"/>
          <a:stretch/>
        </p:blipFill>
        <p:spPr>
          <a:xfrm>
            <a:off x="9930384" y="3166367"/>
            <a:ext cx="331687" cy="247212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CF2D85-3335-AF8F-038D-8C6F4EF2E0A8}"/>
              </a:ext>
            </a:extLst>
          </p:cNvPr>
          <p:cNvSpPr/>
          <p:nvPr/>
        </p:nvSpPr>
        <p:spPr>
          <a:xfrm>
            <a:off x="9930384" y="3834852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8781314-60FA-08B1-E3E1-02EEA5AA1441}"/>
              </a:ext>
            </a:extLst>
          </p:cNvPr>
          <p:cNvSpPr/>
          <p:nvPr/>
        </p:nvSpPr>
        <p:spPr>
          <a:xfrm>
            <a:off x="9930384" y="4565552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Times New Roman" panose="02020603050405020304" pitchFamily="18" charset="0"/>
              </a:rPr>
              <a:t>†</a:t>
            </a:r>
            <a:endParaRPr lang="en-US" altLang="ja-JP" sz="1200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82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23668</TotalTime>
  <Words>139</Words>
  <Application>Microsoft Office PowerPoint</Application>
  <PresentationFormat>ワイド画面</PresentationFormat>
  <Paragraphs>43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mamoru hayashi</dc:creator>
  <cp:lastModifiedBy>mamoru hayashi</cp:lastModifiedBy>
  <cp:revision>16</cp:revision>
  <dcterms:created xsi:type="dcterms:W3CDTF">2023-10-24T05:30:12Z</dcterms:created>
  <dcterms:modified xsi:type="dcterms:W3CDTF">2024-03-28T10:26:07Z</dcterms:modified>
</cp:coreProperties>
</file>