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513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6" y="28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F418B-B0F9-4D07-9BE5-4268C73A54D2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10B62-6E3C-4A5D-98F3-695355BBB0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56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107E84-A1C8-0092-107D-58B8DEA29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A3EBE32-53F8-7294-4FEA-5F0063217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3030FA-40B8-C773-EE47-542C09D4A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897AA1-0A74-A466-FEE6-1B1701F8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83D1AD-173A-25F9-F1ED-806AC191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76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5D48FB-F371-81CD-61B4-174390885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E8E0F4D-3032-87C3-56B6-22A6101D9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B751B6-2FDB-899B-BA14-3218108DE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BAED40-C9DF-9B9F-2C31-2B787372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1528AA-6DC6-DC94-8AF5-B901AA171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719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BA16F5D-2263-9FBA-FDE6-12B5340DF4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70B645F-60FC-4EF3-66DA-F6DD567F1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EFDC0B-9A2C-79F3-AAD1-548293C18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1ED52B-EFE0-5DD9-FAC8-E8090E04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D9601A-47C4-9063-D2D0-520A1A166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02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F99245-842D-395A-F209-145CB89CC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89CF18-14C1-8D1F-BBD5-284A22332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101750-CFDA-8F46-7019-F337F383E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5A38E0-443D-DECB-BF58-8B1F5ECA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37C583-40C2-1819-EBE6-944651E3A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33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894757-15D7-B15E-4509-31762164A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867433-B24F-09BC-46B4-C7C168D4C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9ED3AF-F7B8-3FF5-F7B8-363331275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8802E7-E7E4-7B65-8BAF-FA5FF026D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3FBA6F-135F-1422-11F2-F29601B2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61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859D4-33AB-287E-6D8A-3625439C1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3B6C33-A9A0-4341-4BB3-6D407DC45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0A15843-363A-10D8-3E10-F480D281C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40EFB4A-48E2-E8B2-8AA6-E67D7B773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26E6AD-527D-3731-5B1E-C750AB48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7E1AE59-76B1-3290-6A4E-1A1B6A2A8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396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AE1D06-1D5E-0940-4473-7CF8A77C3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D15C93D-193D-7051-29F2-46FB70146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A3CBCA8-73A2-8B82-8E3B-DB32CFE21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66B2956-5EFA-3212-997E-55B8734465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C3DE37F-0FE7-EA2A-DAD9-ED60D3144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62E2851-5F68-7A58-300B-E4CECDE6E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3BC5D9B-C105-CC21-3AF7-05D6877A8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21B2597-1985-553F-205E-98423BDE5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57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A6F263-477D-CC97-F820-A92739FEE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E10001A-2513-5342-87E3-E9389C861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5AE9C11-F711-D588-EF9A-2F2F93AA9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220DFD2-85B2-3AB6-6010-CF27B4FAE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60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21611C2-8AF4-7829-7975-58D00B3DB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1016034-AF12-EC38-1388-AB4CB4B2F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659817-5A15-BBAD-3F88-5A7C23879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62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4CDF47-FA06-7340-9607-C7BA8510B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0AE71F-632E-56F7-F16C-40C9C2479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2707624-EFCF-27AA-5B21-0BAD575AB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E67270-3A67-AA02-7453-D8BBD1DF8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2DCAF4-B4E5-8B7D-AB39-22AC1E1C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D203585-920D-3119-BB9B-8E73415B0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173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E10409-504D-DD4A-338F-9787AE062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138406F-CF29-8210-1BC5-D54F8AD5A9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65FFB52-C651-E6DF-B685-3B94AC34D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4787EA-AB46-FA2C-9FE8-9926F9854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0237ABB-6B0A-7B99-AA86-5A3D66818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220934-8411-306A-19DF-9A82D70F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57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E8A6949-60AD-902B-F997-FF7C8E78C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8559E29-44CD-6CFC-7C7D-2F89D474D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814FC5-AACD-73F9-5037-FBCE16BD48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79C0F1-D5D9-EE2D-E8C1-70686D988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4595C4-40E7-97F9-9BDF-466071815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1344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9">
            <a:extLst>
              <a:ext uri="{FF2B5EF4-FFF2-40B4-BE49-F238E27FC236}">
                <a16:creationId xmlns:a16="http://schemas.microsoft.com/office/drawing/2014/main" id="{4EC0F983-376F-988A-9E3A-5D1FB4F4FD72}"/>
              </a:ext>
            </a:extLst>
          </p:cNvPr>
          <p:cNvSpPr txBox="1">
            <a:spLocks/>
          </p:cNvSpPr>
          <p:nvPr/>
        </p:nvSpPr>
        <p:spPr>
          <a:xfrm>
            <a:off x="2829564" y="1288709"/>
            <a:ext cx="674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3080" indent="-513080" algn="just"/>
            <a:r>
              <a:rPr lang="en-US" kern="1200" spc="-95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+mn-cs"/>
              </a:rPr>
              <a:t>Table.4  A linear mixed model analysis adjusted for covariates </a:t>
            </a:r>
          </a:p>
        </p:txBody>
      </p:sp>
      <p:sp>
        <p:nvSpPr>
          <p:cNvPr id="80" name="テキスト ボックス 8">
            <a:extLst>
              <a:ext uri="{FF2B5EF4-FFF2-40B4-BE49-F238E27FC236}">
                <a16:creationId xmlns:a16="http://schemas.microsoft.com/office/drawing/2014/main" id="{333581FE-BC63-7BB0-5D45-2FD19A426393}"/>
              </a:ext>
            </a:extLst>
          </p:cNvPr>
          <p:cNvSpPr txBox="1">
            <a:spLocks/>
          </p:cNvSpPr>
          <p:nvPr/>
        </p:nvSpPr>
        <p:spPr>
          <a:xfrm>
            <a:off x="2936305" y="5046070"/>
            <a:ext cx="25888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kern="1200" spc="-95" dirty="0">
                <a:solidFill>
                  <a:srgbClr val="000000"/>
                </a:solidFill>
                <a:effectLst/>
                <a:ea typeface="ＭＳ 明朝" panose="02020609040205080304" pitchFamily="17" charset="-128"/>
                <a:cs typeface="+mn-cs"/>
              </a:rPr>
              <a:t>Partial regression coefficient (SE)</a:t>
            </a:r>
            <a:endParaRPr lang="ja-JP" sz="2000" spc="-95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81" name="テキスト ボックス 4">
            <a:extLst>
              <a:ext uri="{FF2B5EF4-FFF2-40B4-BE49-F238E27FC236}">
                <a16:creationId xmlns:a16="http://schemas.microsoft.com/office/drawing/2014/main" id="{BAF59FCD-C0B8-1AAA-4964-C4A0E14ABCF7}"/>
              </a:ext>
            </a:extLst>
          </p:cNvPr>
          <p:cNvSpPr txBox="1">
            <a:spLocks/>
          </p:cNvSpPr>
          <p:nvPr/>
        </p:nvSpPr>
        <p:spPr>
          <a:xfrm>
            <a:off x="6385895" y="5009459"/>
            <a:ext cx="3190875" cy="381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just"/>
            <a:r>
              <a:rPr lang="nn-NO" sz="1400" kern="1200" spc="-95" dirty="0">
                <a:solidFill>
                  <a:srgbClr val="000000"/>
                </a:solidFill>
                <a:effectLst/>
                <a:ea typeface="ＭＳ 明朝" panose="02020609040205080304" pitchFamily="17" charset="-128"/>
                <a:cs typeface="+mn-cs"/>
              </a:rPr>
              <a:t>*** p &lt; 0.001 ,  ** p &lt; 0.01 ,  * p &lt; 0.05</a:t>
            </a:r>
            <a:endParaRPr lang="ja-JP" sz="2000" spc="-95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82" name="テキスト ボックス 1">
            <a:extLst>
              <a:ext uri="{FF2B5EF4-FFF2-40B4-BE49-F238E27FC236}">
                <a16:creationId xmlns:a16="http://schemas.microsoft.com/office/drawing/2014/main" id="{2602FDE5-6126-6FA3-EFB8-F0EDFF61623D}"/>
              </a:ext>
            </a:extLst>
          </p:cNvPr>
          <p:cNvSpPr txBox="1"/>
          <p:nvPr/>
        </p:nvSpPr>
        <p:spPr>
          <a:xfrm>
            <a:off x="2936305" y="5250547"/>
            <a:ext cx="6909549" cy="7772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1600"/>
              </a:lnSpc>
            </a:pPr>
            <a:r>
              <a:rPr lang="en-US" sz="1400" spc="-95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Dependent Variable</a:t>
            </a:r>
            <a:r>
              <a:rPr lang="ja-JP" sz="1400" spc="-95" dirty="0">
                <a:effectLst/>
                <a:ea typeface="游ゴシック" panose="020B0400000000000000" pitchFamily="50" charset="-128"/>
                <a:cs typeface="Times New Roman" panose="02020603050405020304" pitchFamily="18" charset="0"/>
              </a:rPr>
              <a:t>：</a:t>
            </a:r>
            <a:r>
              <a:rPr lang="en-US" sz="1400" spc="-95" dirty="0">
                <a:effectLst/>
                <a:ea typeface="游ゴシック" panose="020B0400000000000000" pitchFamily="50" charset="-128"/>
                <a:cs typeface="Times New Roman" panose="02020603050405020304" pitchFamily="18" charset="0"/>
              </a:rPr>
              <a:t>Energy and Protein sufficiency up to day 7 of EICU admission</a:t>
            </a:r>
            <a:endParaRPr lang="ja-JP" sz="1400" spc="-95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</a:pPr>
            <a:r>
              <a:rPr lang="en-US" sz="1400" spc="-95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Fixed Effects</a:t>
            </a:r>
            <a:r>
              <a:rPr lang="ja-JP" sz="1400" spc="-95" dirty="0">
                <a:effectLst/>
                <a:ea typeface="游ゴシック" panose="020B0400000000000000" pitchFamily="50" charset="-128"/>
                <a:cs typeface="Times New Roman" panose="02020603050405020304" pitchFamily="18" charset="0"/>
              </a:rPr>
              <a:t>：</a:t>
            </a:r>
            <a:r>
              <a:rPr lang="en-US" sz="1400" spc="-95" dirty="0">
                <a:effectLst/>
                <a:ea typeface="游ゴシック" panose="020B0400000000000000" pitchFamily="50" charset="-128"/>
                <a:cs typeface="Times New Roman" panose="02020603050405020304" pitchFamily="18" charset="0"/>
              </a:rPr>
              <a:t>Sex, Age, BMI, APACHE</a:t>
            </a:r>
            <a:r>
              <a:rPr lang="ja-JP" sz="1400" spc="-95" dirty="0">
                <a:effectLst/>
                <a:ea typeface="游ゴシック" panose="020B0400000000000000" pitchFamily="50" charset="-128"/>
                <a:cs typeface="Times New Roman" panose="02020603050405020304" pitchFamily="18" charset="0"/>
              </a:rPr>
              <a:t>Ⅱ </a:t>
            </a:r>
            <a:r>
              <a:rPr lang="en-US" sz="1400" spc="-95" dirty="0">
                <a:effectLst/>
                <a:ea typeface="游ゴシック" panose="020B0400000000000000" pitchFamily="50" charset="-128"/>
                <a:cs typeface="Times New Roman" panose="02020603050405020304" pitchFamily="18" charset="0"/>
              </a:rPr>
              <a:t>score, SOFA score</a:t>
            </a:r>
            <a:endParaRPr lang="ja-JP" sz="1400" spc="-95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</a:pPr>
            <a:r>
              <a:rPr lang="en-US" sz="1400" spc="-95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Random Effects</a:t>
            </a:r>
            <a:r>
              <a:rPr lang="ja-JP" sz="1400" spc="-95" dirty="0">
                <a:effectLst/>
                <a:ea typeface="游ゴシック" panose="020B0400000000000000" pitchFamily="50" charset="-128"/>
                <a:cs typeface="Times New Roman" panose="02020603050405020304" pitchFamily="18" charset="0"/>
              </a:rPr>
              <a:t>：</a:t>
            </a:r>
            <a:r>
              <a:rPr lang="en-US" sz="1400" spc="-95" dirty="0">
                <a:effectLst/>
                <a:ea typeface="游ゴシック" panose="020B0400000000000000" pitchFamily="50" charset="-128"/>
                <a:cs typeface="Times New Roman" panose="02020603050405020304" pitchFamily="18" charset="0"/>
              </a:rPr>
              <a:t>Length of Stay in the EICU</a:t>
            </a:r>
            <a:endParaRPr lang="ja-JP" sz="1400" spc="-95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92" name="表 91">
            <a:extLst>
              <a:ext uri="{FF2B5EF4-FFF2-40B4-BE49-F238E27FC236}">
                <a16:creationId xmlns:a16="http://schemas.microsoft.com/office/drawing/2014/main" id="{F22129D4-9A60-D116-2E25-7F5313CD1C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29222"/>
              </p:ext>
            </p:extLst>
          </p:nvPr>
        </p:nvGraphicFramePr>
        <p:xfrm>
          <a:off x="2936304" y="1874520"/>
          <a:ext cx="621235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1394">
                  <a:extLst>
                    <a:ext uri="{9D8B030D-6E8A-4147-A177-3AD203B41FA5}">
                      <a16:colId xmlns:a16="http://schemas.microsoft.com/office/drawing/2014/main" val="1158830776"/>
                    </a:ext>
                  </a:extLst>
                </a:gridCol>
                <a:gridCol w="2016956">
                  <a:extLst>
                    <a:ext uri="{9D8B030D-6E8A-4147-A177-3AD203B41FA5}">
                      <a16:colId xmlns:a16="http://schemas.microsoft.com/office/drawing/2014/main" val="198246022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92437072"/>
                    </a:ext>
                  </a:extLst>
                </a:gridCol>
              </a:tblGrid>
              <a:tr h="340090">
                <a:tc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0" kern="1200" spc="-95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　　 </a:t>
                      </a:r>
                      <a:r>
                        <a:rPr kumimoji="1" lang="en-US" altLang="ja-JP" sz="1800" b="0" kern="1200" spc="-95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Energy</a:t>
                      </a:r>
                      <a:endParaRPr lang="ja-JP" altLang="ja-JP" sz="1400" b="0" spc="-95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 Protein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3298957"/>
                  </a:ext>
                </a:extLst>
              </a:tr>
              <a:tr h="25885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(Intercept)</a:t>
                      </a:r>
                      <a:endParaRPr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　　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-0.00 (0.09)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0.05 (0.10)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517986"/>
                  </a:ext>
                </a:extLst>
              </a:tr>
              <a:tr h="25885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Day</a:t>
                      </a:r>
                      <a:endParaRPr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　　 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0.07 (0.01)***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0.06 (0.01)***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882001"/>
                  </a:ext>
                </a:extLst>
              </a:tr>
              <a:tr h="25885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Early support group</a:t>
                      </a:r>
                      <a:endParaRPr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　　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-0.02 (0.03)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-0.05 (0.04)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261573"/>
                  </a:ext>
                </a:extLst>
              </a:tr>
              <a:tr h="25885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Day:Early</a:t>
                      </a:r>
                      <a:r>
                        <a:rPr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 support group</a:t>
                      </a:r>
                      <a:endParaRPr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　　 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0.02 (0.01)*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0.05 (0.01)***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4856915"/>
                  </a:ext>
                </a:extLst>
              </a:tr>
              <a:tr h="25885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Sex(Male)</a:t>
                      </a:r>
                      <a:endParaRPr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　　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-0.01 (0.02)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-0.05 (0.03)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7621854"/>
                  </a:ext>
                </a:extLst>
              </a:tr>
              <a:tr h="25885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Age</a:t>
                      </a:r>
                      <a:endParaRPr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　　 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0.00 (0.00)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0.00 (0.00)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4829325"/>
                  </a:ext>
                </a:extLst>
              </a:tr>
              <a:tr h="25885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BMI</a:t>
                      </a:r>
                      <a:endParaRPr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　　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-0.00 (0.00)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-0.01 (0.00)*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436025"/>
                  </a:ext>
                </a:extLst>
              </a:tr>
              <a:tr h="25885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APACHE Ⅱ score</a:t>
                      </a:r>
                      <a:endParaRPr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　　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-0.00 (0.00)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0.00 (0.00)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6201478"/>
                  </a:ext>
                </a:extLst>
              </a:tr>
              <a:tr h="25885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SOFA score</a:t>
                      </a:r>
                      <a:endParaRPr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　　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-0.00 (0.00)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-0.00 (0.00)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9314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283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23668</TotalTime>
  <Words>192</Words>
  <Application>Microsoft Office PowerPoint</Application>
  <PresentationFormat>ワイド画面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明朝</vt:lpstr>
      <vt:lpstr>游ゴシック</vt:lpstr>
      <vt:lpstr>游ゴシック Light</vt:lpstr>
      <vt:lpstr>Arial</vt:lpstr>
      <vt:lpstr>Century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mamoru hayashi</dc:creator>
  <cp:lastModifiedBy>mamoru hayashi</cp:lastModifiedBy>
  <cp:revision>16</cp:revision>
  <dcterms:created xsi:type="dcterms:W3CDTF">2023-10-24T05:30:12Z</dcterms:created>
  <dcterms:modified xsi:type="dcterms:W3CDTF">2024-03-28T10:25:55Z</dcterms:modified>
</cp:coreProperties>
</file>