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14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B849E8C-7796-7FA6-9072-CCE8E52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359987"/>
              </p:ext>
            </p:extLst>
          </p:nvPr>
        </p:nvGraphicFramePr>
        <p:xfrm>
          <a:off x="665335" y="2231854"/>
          <a:ext cx="10861329" cy="2394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7694">
                  <a:extLst>
                    <a:ext uri="{9D8B030D-6E8A-4147-A177-3AD203B41FA5}">
                      <a16:colId xmlns:a16="http://schemas.microsoft.com/office/drawing/2014/main" val="3266103753"/>
                    </a:ext>
                  </a:extLst>
                </a:gridCol>
                <a:gridCol w="2629781">
                  <a:extLst>
                    <a:ext uri="{9D8B030D-6E8A-4147-A177-3AD203B41FA5}">
                      <a16:colId xmlns:a16="http://schemas.microsoft.com/office/drawing/2014/main" val="1742388705"/>
                    </a:ext>
                  </a:extLst>
                </a:gridCol>
                <a:gridCol w="2466109">
                  <a:extLst>
                    <a:ext uri="{9D8B030D-6E8A-4147-A177-3AD203B41FA5}">
                      <a16:colId xmlns:a16="http://schemas.microsoft.com/office/drawing/2014/main" val="2448723305"/>
                    </a:ext>
                  </a:extLst>
                </a:gridCol>
                <a:gridCol w="1357745">
                  <a:extLst>
                    <a:ext uri="{9D8B030D-6E8A-4147-A177-3AD203B41FA5}">
                      <a16:colId xmlns:a16="http://schemas.microsoft.com/office/drawing/2014/main" val="4019394352"/>
                    </a:ext>
                  </a:extLst>
                </a:gridCol>
              </a:tblGrid>
              <a:tr h="756822"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chemeClr val="tx1"/>
                          </a:solidFill>
                        </a:rPr>
                        <a:t>Contorol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 group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(n=56)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Early support group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(n=58)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i="0" dirty="0">
                          <a:solidFill>
                            <a:schemeClr val="tx1"/>
                          </a:solidFill>
                          <a:latin typeface="+mn-lt"/>
                        </a:rPr>
                        <a:t>p</a:t>
                      </a:r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 value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87445"/>
                  </a:ext>
                </a:extLst>
              </a:tr>
              <a:tr h="53574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</a:rPr>
                        <a:t>EICU stay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7.6 ±2.7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8.3 ±4.1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0.307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320627"/>
                  </a:ext>
                </a:extLst>
              </a:tr>
              <a:tr h="53574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</a:rPr>
                        <a:t>Hospital stay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33.5 ±22.7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36.4 ±23.6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0.506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484421"/>
                  </a:ext>
                </a:extLst>
              </a:tr>
              <a:tr h="513191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Discharges and separations [person (%)]</a:t>
                      </a:r>
                    </a:p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/in-hospital deaths [person (%)]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78294" marR="78294" marT="39147" marB="39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45 (80.4) / 11 (19.6)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78294" marR="78294" marT="39147" marB="39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54 (93.1) / 4 (6.9)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78294" marR="78294" marT="39147" marB="39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</a:rPr>
                        <a:t>0.055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78294" marR="78294" marT="39147" marB="39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299358"/>
                  </a:ext>
                </a:extLst>
              </a:tr>
            </a:tbl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E899C5-0337-347C-DB8D-AB801AB704B6}"/>
              </a:ext>
            </a:extLst>
          </p:cNvPr>
          <p:cNvSpPr/>
          <p:nvPr/>
        </p:nvSpPr>
        <p:spPr>
          <a:xfrm>
            <a:off x="3793332" y="4696576"/>
            <a:ext cx="1576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Chi-squared test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9FC5C03-466B-16FD-8180-EF5690FA2F8B}"/>
              </a:ext>
            </a:extLst>
          </p:cNvPr>
          <p:cNvSpPr/>
          <p:nvPr/>
        </p:nvSpPr>
        <p:spPr>
          <a:xfrm>
            <a:off x="2121357" y="4696576"/>
            <a:ext cx="14766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Student's t-test</a:t>
            </a:r>
            <a:endParaRPr lang="ja-JP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B8343B3-41F2-5467-B07A-2842B4B6A981}"/>
              </a:ext>
            </a:extLst>
          </p:cNvPr>
          <p:cNvSpPr/>
          <p:nvPr/>
        </p:nvSpPr>
        <p:spPr>
          <a:xfrm>
            <a:off x="3593978" y="4686815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4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A818835-4036-8B81-86AD-847C7AC41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10187146" y="2949581"/>
            <a:ext cx="454433" cy="338697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C3DA8FF-CF61-CDF0-BA66-A9E0EC38E3B0}"/>
              </a:ext>
            </a:extLst>
          </p:cNvPr>
          <p:cNvSpPr/>
          <p:nvPr/>
        </p:nvSpPr>
        <p:spPr>
          <a:xfrm>
            <a:off x="10242627" y="4093566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4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4B38D84-9763-408D-3619-FD0064A25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10187146" y="3486666"/>
            <a:ext cx="454433" cy="33869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2B43785-A295-8583-0D76-0B881FD481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1865960" y="4625114"/>
            <a:ext cx="454433" cy="338697"/>
          </a:xfrm>
          <a:prstGeom prst="rect">
            <a:avLst/>
          </a:prstGeom>
        </p:spPr>
      </p:pic>
      <p:sp>
        <p:nvSpPr>
          <p:cNvPr id="14" name="テキスト ボックス 3">
            <a:extLst>
              <a:ext uri="{FF2B5EF4-FFF2-40B4-BE49-F238E27FC236}">
                <a16:creationId xmlns:a16="http://schemas.microsoft.com/office/drawing/2014/main" id="{CBF75577-42FD-7EDC-B89B-53D6416FFDD3}"/>
              </a:ext>
            </a:extLst>
          </p:cNvPr>
          <p:cNvSpPr txBox="1">
            <a:spLocks/>
          </p:cNvSpPr>
          <p:nvPr/>
        </p:nvSpPr>
        <p:spPr>
          <a:xfrm>
            <a:off x="608931" y="1698454"/>
            <a:ext cx="7749353" cy="533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Table.6 Duration of EICU stay, Duration of hospital stay, </a:t>
            </a:r>
            <a:r>
              <a:rPr lang="en-US" spc="-95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and</a:t>
            </a:r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spc="-95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</a:t>
            </a:r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utcomes</a:t>
            </a:r>
            <a:endParaRPr lang="ja-JP" sz="1600" spc="-95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FD6885A-F520-EFDB-3A92-97626E162F95}"/>
              </a:ext>
            </a:extLst>
          </p:cNvPr>
          <p:cNvSpPr/>
          <p:nvPr/>
        </p:nvSpPr>
        <p:spPr>
          <a:xfrm>
            <a:off x="608931" y="4696576"/>
            <a:ext cx="11833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Mean ± SD</a:t>
            </a:r>
            <a:endParaRPr lang="ja-JP" altLang="en-US" sz="14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156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90</Words>
  <Application>Microsoft Office PowerPoint</Application>
  <PresentationFormat>ワイド画面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2024-03-28T10:26:16Z</dcterms:modified>
</cp:coreProperties>
</file>