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0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28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F418B-B0F9-4D07-9BE5-4268C73A54D2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10B62-6E3C-4A5D-98F3-695355BBB0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56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107E84-A1C8-0092-107D-58B8DEA29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A3EBE32-53F8-7294-4FEA-5F0063217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3030FA-40B8-C773-EE47-542C09D4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97AA1-0A74-A466-FEE6-1B1701F8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83D1AD-173A-25F9-F1ED-806AC191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76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5D48FB-F371-81CD-61B4-17439088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E8E0F4D-3032-87C3-56B6-22A6101D9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B751B6-2FDB-899B-BA14-3218108DE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BAED40-C9DF-9B9F-2C31-2B787372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1528AA-6DC6-DC94-8AF5-B901AA17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1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BA16F5D-2263-9FBA-FDE6-12B5340DF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0B645F-60FC-4EF3-66DA-F6DD567F1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EFDC0B-9A2C-79F3-AAD1-548293C1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1ED52B-EFE0-5DD9-FAC8-E8090E04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D9601A-47C4-9063-D2D0-520A1A16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2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F99245-842D-395A-F209-145CB89C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89CF18-14C1-8D1F-BBD5-284A22332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101750-CFDA-8F46-7019-F337F383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5A38E0-443D-DECB-BF58-8B1F5ECA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37C583-40C2-1819-EBE6-944651E3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3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894757-15D7-B15E-4509-31762164A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867433-B24F-09BC-46B4-C7C168D4C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9ED3AF-F7B8-3FF5-F7B8-36333127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8802E7-E7E4-7B65-8BAF-FA5FF026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3FBA6F-135F-1422-11F2-F29601B2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6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859D4-33AB-287E-6D8A-3625439C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3B6C33-A9A0-4341-4BB3-6D407DC45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0A15843-363A-10D8-3E10-F480D281C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0EFB4A-48E2-E8B2-8AA6-E67D7B773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26E6AD-527D-3731-5B1E-C750AB48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E1AE59-76B1-3290-6A4E-1A1B6A2A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39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AE1D06-1D5E-0940-4473-7CF8A77C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15C93D-193D-7051-29F2-46FB7014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3CBCA8-73A2-8B82-8E3B-DB32CFE21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66B2956-5EFA-3212-997E-55B8734465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C3DE37F-0FE7-EA2A-DAD9-ED60D3144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62E2851-5F68-7A58-300B-E4CECDE6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3BC5D9B-C105-CC21-3AF7-05D6877A8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1B2597-1985-553F-205E-98423BDE5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57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A6F263-477D-CC97-F820-A92739FEE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E10001A-2513-5342-87E3-E9389C861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5AE9C11-F711-D588-EF9A-2F2F93AA9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220DFD2-85B2-3AB6-6010-CF27B4FAE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60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21611C2-8AF4-7829-7975-58D00B3DB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016034-AF12-EC38-1388-AB4CB4B2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659817-5A15-BBAD-3F88-5A7C2387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62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4CDF47-FA06-7340-9607-C7BA8510B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0AE71F-632E-56F7-F16C-40C9C2479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707624-EFCF-27AA-5B21-0BAD575AB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67270-3A67-AA02-7453-D8BBD1DF8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2DCAF4-B4E5-8B7D-AB39-22AC1E1C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203585-920D-3119-BB9B-8E73415B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73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0409-504D-DD4A-338F-9787AE06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138406F-CF29-8210-1BC5-D54F8AD5A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5FFB52-C651-E6DF-B685-3B94AC34D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4787EA-AB46-FA2C-9FE8-9926F9854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237ABB-6B0A-7B99-AA86-5A3D66818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220934-8411-306A-19DF-9A82D70F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57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E8A6949-60AD-902B-F997-FF7C8E78C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559E29-44CD-6CFC-7C7D-2F89D474D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814FC5-AACD-73F9-5037-FBCE16BD48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79C0F1-D5D9-EE2D-E8C1-70686D988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595C4-40E7-97F9-9BDF-466071815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34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8DE39B1B-6750-822D-7A70-F1068E2DE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465419"/>
              </p:ext>
            </p:extLst>
          </p:nvPr>
        </p:nvGraphicFramePr>
        <p:xfrm>
          <a:off x="733905" y="1255335"/>
          <a:ext cx="10665332" cy="4818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8349">
                  <a:extLst>
                    <a:ext uri="{9D8B030D-6E8A-4147-A177-3AD203B41FA5}">
                      <a16:colId xmlns:a16="http://schemas.microsoft.com/office/drawing/2014/main" val="3266103753"/>
                    </a:ext>
                  </a:extLst>
                </a:gridCol>
                <a:gridCol w="2946546">
                  <a:extLst>
                    <a:ext uri="{9D8B030D-6E8A-4147-A177-3AD203B41FA5}">
                      <a16:colId xmlns:a16="http://schemas.microsoft.com/office/drawing/2014/main" val="1742388705"/>
                    </a:ext>
                  </a:extLst>
                </a:gridCol>
                <a:gridCol w="2904067">
                  <a:extLst>
                    <a:ext uri="{9D8B030D-6E8A-4147-A177-3AD203B41FA5}">
                      <a16:colId xmlns:a16="http://schemas.microsoft.com/office/drawing/2014/main" val="2448723305"/>
                    </a:ext>
                  </a:extLst>
                </a:gridCol>
                <a:gridCol w="1586370">
                  <a:extLst>
                    <a:ext uri="{9D8B030D-6E8A-4147-A177-3AD203B41FA5}">
                      <a16:colId xmlns:a16="http://schemas.microsoft.com/office/drawing/2014/main" val="4019394352"/>
                    </a:ext>
                  </a:extLst>
                </a:gridCol>
              </a:tblGrid>
              <a:tr h="732221">
                <a:tc>
                  <a:txBody>
                    <a:bodyPr/>
                    <a:lstStyle/>
                    <a:p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900" b="0" dirty="0" err="1">
                          <a:solidFill>
                            <a:schemeClr val="tx1"/>
                          </a:solidFill>
                        </a:rPr>
                        <a:t>Contorol</a:t>
                      </a:r>
                      <a:r>
                        <a:rPr kumimoji="1" lang="en-US" altLang="ja-JP" sz="1900" b="0" dirty="0">
                          <a:solidFill>
                            <a:schemeClr val="tx1"/>
                          </a:solidFill>
                        </a:rPr>
                        <a:t> group</a:t>
                      </a:r>
                    </a:p>
                    <a:p>
                      <a:pPr algn="ctr"/>
                      <a:r>
                        <a:rPr kumimoji="1" lang="en-US" altLang="ja-JP" sz="1900" b="0" dirty="0">
                          <a:solidFill>
                            <a:schemeClr val="tx1"/>
                          </a:solidFill>
                        </a:rPr>
                        <a:t>(n=56)</a:t>
                      </a:r>
                      <a:endParaRPr kumimoji="1" lang="ja-JP" alt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900" b="0" dirty="0">
                          <a:solidFill>
                            <a:schemeClr val="tx1"/>
                          </a:solidFill>
                        </a:rPr>
                        <a:t>Early support group</a:t>
                      </a:r>
                    </a:p>
                    <a:p>
                      <a:pPr algn="ctr"/>
                      <a:r>
                        <a:rPr kumimoji="1" lang="en-US" altLang="ja-JP" sz="1900" b="0" dirty="0">
                          <a:solidFill>
                            <a:schemeClr val="tx1"/>
                          </a:solidFill>
                        </a:rPr>
                        <a:t>(n=58)</a:t>
                      </a:r>
                      <a:endParaRPr kumimoji="1" lang="ja-JP" alt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i="0" dirty="0">
                          <a:solidFill>
                            <a:schemeClr val="tx1"/>
                          </a:solidFill>
                        </a:rPr>
                        <a:t>p value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087445"/>
                  </a:ext>
                </a:extLst>
              </a:tr>
              <a:tr h="403733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Sex [Male (%)/Female (%)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36 (64.3) / 20 (35.7)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40 (69.0) / 18(31.0)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0.596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320627"/>
                  </a:ext>
                </a:extLst>
              </a:tr>
              <a:tr h="403733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Age</a:t>
                      </a: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63.7 ±15.0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67.3 ±14.6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0.191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859822"/>
                  </a:ext>
                </a:extLst>
              </a:tr>
              <a:tr h="398619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Height(cm)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161.4 ±9.4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162.4 ±8.5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0.564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409"/>
                  </a:ext>
                </a:extLst>
              </a:tr>
              <a:tr h="403733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Body weight(kg)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66.1 ±19.3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61.4 ±14.2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0.144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3241485"/>
                  </a:ext>
                </a:extLst>
              </a:tr>
              <a:tr h="403733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BMI(kg/m</a:t>
                      </a:r>
                      <a:r>
                        <a:rPr kumimoji="1" lang="en-US" altLang="ja-JP" sz="1700" b="0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25.1 ±5.6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23.1 ±4.1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0.035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715280"/>
                  </a:ext>
                </a:extLst>
              </a:tr>
              <a:tr h="403733">
                <a:tc>
                  <a:txBody>
                    <a:bodyPr/>
                    <a:lstStyle/>
                    <a:p>
                      <a:pPr algn="r"/>
                      <a:r>
                        <a:rPr lang="en-US" altLang="ja-JP" sz="1700" b="0" dirty="0">
                          <a:solidFill>
                            <a:schemeClr val="tx1"/>
                          </a:solidFill>
                        </a:rPr>
                        <a:t>Alb(g/dL)</a:t>
                      </a:r>
                      <a:endParaRPr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3.7 ±0.8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3.8 ±0.7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0.842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897530"/>
                  </a:ext>
                </a:extLst>
              </a:tr>
              <a:tr h="403733">
                <a:tc>
                  <a:txBody>
                    <a:bodyPr/>
                    <a:lstStyle/>
                    <a:p>
                      <a:pPr algn="r"/>
                      <a:r>
                        <a:rPr lang="en-US" altLang="ja-JP" sz="1700" b="0" dirty="0" err="1">
                          <a:solidFill>
                            <a:schemeClr val="tx1"/>
                          </a:solidFill>
                        </a:rPr>
                        <a:t>APACHEⅡ</a:t>
                      </a:r>
                      <a:r>
                        <a:rPr lang="en-US" altLang="ja-JP" sz="1700" b="0" dirty="0">
                          <a:solidFill>
                            <a:schemeClr val="tx1"/>
                          </a:solidFill>
                        </a:rPr>
                        <a:t> score</a:t>
                      </a:r>
                      <a:endParaRPr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26.2 ±8.8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23.3 ±8.1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0.075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856111"/>
                  </a:ext>
                </a:extLst>
              </a:tr>
              <a:tr h="458215">
                <a:tc>
                  <a:txBody>
                    <a:bodyPr/>
                    <a:lstStyle/>
                    <a:p>
                      <a:pPr algn="r"/>
                      <a:r>
                        <a:rPr lang="en-US" altLang="ja-JP" sz="1700" b="0" dirty="0">
                          <a:solidFill>
                            <a:schemeClr val="tx1"/>
                          </a:solidFill>
                        </a:rPr>
                        <a:t>SOFA</a:t>
                      </a:r>
                      <a:r>
                        <a:rPr lang="ja-JP" altLang="en-US" sz="17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ja-JP" sz="1700" b="0" dirty="0">
                          <a:solidFill>
                            <a:schemeClr val="tx1"/>
                          </a:solidFill>
                        </a:rPr>
                        <a:t>score</a:t>
                      </a:r>
                      <a:endParaRPr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6.1 ±3.9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5.1 ±2.9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0.129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590522"/>
                  </a:ext>
                </a:extLst>
              </a:tr>
              <a:tr h="403733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700" b="0" dirty="0" err="1">
                          <a:solidFill>
                            <a:schemeClr val="tx1"/>
                          </a:solidFill>
                        </a:rPr>
                        <a:t>mNUTRIC</a:t>
                      </a:r>
                      <a:r>
                        <a:rPr kumimoji="1" lang="ja-JP" altLang="en-US" sz="17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score</a:t>
                      </a: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4.4 ±2.0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4.2 ±1.9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0.674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81292"/>
                  </a:ext>
                </a:extLst>
              </a:tr>
              <a:tr h="403733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500" b="0" dirty="0">
                          <a:solidFill>
                            <a:schemeClr val="tx1"/>
                          </a:solidFill>
                        </a:rPr>
                        <a:t>Ventilator [Yes (%)/No (%)</a:t>
                      </a: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34 (60.7) / 22 (39.3)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30 (51.7) / 28 (48.3)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b="0" dirty="0">
                          <a:solidFill>
                            <a:schemeClr val="tx1"/>
                          </a:solidFill>
                        </a:rPr>
                        <a:t>0.352</a:t>
                      </a:r>
                      <a:endParaRPr kumimoji="1" lang="ja-JP" altLang="en-US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6501753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C59907-D6E6-4B2F-11BE-625C8A81CA5D}"/>
              </a:ext>
            </a:extLst>
          </p:cNvPr>
          <p:cNvSpPr txBox="1"/>
          <p:nvPr/>
        </p:nvSpPr>
        <p:spPr>
          <a:xfrm>
            <a:off x="9999645" y="1975040"/>
            <a:ext cx="334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*</a:t>
            </a:r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9D72EA-C340-206F-80C4-74FF179F4691}"/>
              </a:ext>
            </a:extLst>
          </p:cNvPr>
          <p:cNvSpPr/>
          <p:nvPr/>
        </p:nvSpPr>
        <p:spPr>
          <a:xfrm>
            <a:off x="636040" y="6100042"/>
            <a:ext cx="11833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400" dirty="0">
                <a:latin typeface="+mn-ea"/>
                <a:cs typeface="Times New Roman" panose="02020603050405020304" pitchFamily="18" charset="0"/>
              </a:rPr>
              <a:t>Mean ± SD</a:t>
            </a:r>
            <a:endParaRPr lang="ja-JP" altLang="en-US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A97CC42-AA1C-36FA-BDE8-FDD5D34C42F6}"/>
              </a:ext>
            </a:extLst>
          </p:cNvPr>
          <p:cNvSpPr/>
          <p:nvPr/>
        </p:nvSpPr>
        <p:spPr>
          <a:xfrm>
            <a:off x="6818145" y="6094777"/>
            <a:ext cx="13805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latin typeface="+mn-ea"/>
                <a:cs typeface="Times New Roman" panose="02020603050405020304" pitchFamily="18" charset="0"/>
              </a:rPr>
              <a:t>Chi-squared test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C464914-605E-16B6-DB1D-1755DA8A3E8D}"/>
              </a:ext>
            </a:extLst>
          </p:cNvPr>
          <p:cNvSpPr/>
          <p:nvPr/>
        </p:nvSpPr>
        <p:spPr>
          <a:xfrm>
            <a:off x="9983118" y="2404453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4B4F03C-A966-181B-67E9-5BF32B7C62F4}"/>
              </a:ext>
            </a:extLst>
          </p:cNvPr>
          <p:cNvSpPr/>
          <p:nvPr/>
        </p:nvSpPr>
        <p:spPr>
          <a:xfrm>
            <a:off x="9983118" y="2818596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91B1223-6754-B22F-06AB-04DDFF2C8EF3}"/>
              </a:ext>
            </a:extLst>
          </p:cNvPr>
          <p:cNvSpPr/>
          <p:nvPr/>
        </p:nvSpPr>
        <p:spPr>
          <a:xfrm>
            <a:off x="9983118" y="3198104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530B054-3956-1F89-FF88-1625A9451252}"/>
              </a:ext>
            </a:extLst>
          </p:cNvPr>
          <p:cNvSpPr/>
          <p:nvPr/>
        </p:nvSpPr>
        <p:spPr>
          <a:xfrm>
            <a:off x="9983118" y="3619174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75D9A2D-1203-330A-0175-21B3699F965F}"/>
              </a:ext>
            </a:extLst>
          </p:cNvPr>
          <p:cNvSpPr/>
          <p:nvPr/>
        </p:nvSpPr>
        <p:spPr>
          <a:xfrm>
            <a:off x="9983118" y="4019463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AB4F6CD-FD21-EADC-A2F9-C6DED8BAFD13}"/>
              </a:ext>
            </a:extLst>
          </p:cNvPr>
          <p:cNvSpPr/>
          <p:nvPr/>
        </p:nvSpPr>
        <p:spPr>
          <a:xfrm>
            <a:off x="9983118" y="4426679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E116C7B-8909-E72A-B8E9-44D1C0FD1DB8}"/>
              </a:ext>
            </a:extLst>
          </p:cNvPr>
          <p:cNvSpPr/>
          <p:nvPr/>
        </p:nvSpPr>
        <p:spPr>
          <a:xfrm>
            <a:off x="9983118" y="5268819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2DB69E6-022A-8216-E2E8-F9FBBB54F9B1}"/>
              </a:ext>
            </a:extLst>
          </p:cNvPr>
          <p:cNvSpPr/>
          <p:nvPr/>
        </p:nvSpPr>
        <p:spPr>
          <a:xfrm>
            <a:off x="8340657" y="6095136"/>
            <a:ext cx="14734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latin typeface="+mn-ea"/>
                <a:cs typeface="Times New Roman" panose="02020603050405020304" pitchFamily="18" charset="0"/>
              </a:rPr>
              <a:t>†</a:t>
            </a:r>
            <a:r>
              <a:rPr lang="en-US" altLang="ja-JP" sz="6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ja-JP" sz="1200" dirty="0">
                <a:latin typeface="+mn-ea"/>
                <a:cs typeface="Times New Roman" panose="02020603050405020304" pitchFamily="18" charset="0"/>
              </a:rPr>
              <a:t>Student's t-test</a:t>
            </a:r>
            <a:endParaRPr lang="ja-JP" altLang="en-US" sz="12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4113B652-545E-FB05-D1DC-FD823E014E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06" b="47589"/>
          <a:stretch/>
        </p:blipFill>
        <p:spPr>
          <a:xfrm>
            <a:off x="6616063" y="6047296"/>
            <a:ext cx="367474" cy="273885"/>
          </a:xfrm>
          <a:prstGeom prst="rect">
            <a:avLst/>
          </a:prstGeom>
        </p:spPr>
      </p:pic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7D018EB-091A-261E-1BED-1CE7DE480912}"/>
              </a:ext>
            </a:extLst>
          </p:cNvPr>
          <p:cNvSpPr/>
          <p:nvPr/>
        </p:nvSpPr>
        <p:spPr>
          <a:xfrm>
            <a:off x="9983118" y="4868530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57D936A-5CF7-81A1-71FE-907A7F082A2E}"/>
              </a:ext>
            </a:extLst>
          </p:cNvPr>
          <p:cNvSpPr txBox="1"/>
          <p:nvPr/>
        </p:nvSpPr>
        <p:spPr>
          <a:xfrm>
            <a:off x="9999645" y="5669110"/>
            <a:ext cx="334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*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0CCCB14-710B-3F88-E670-CA42A60B0319}"/>
              </a:ext>
            </a:extLst>
          </p:cNvPr>
          <p:cNvSpPr txBox="1"/>
          <p:nvPr/>
        </p:nvSpPr>
        <p:spPr>
          <a:xfrm>
            <a:off x="636042" y="6338115"/>
            <a:ext cx="109199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 err="1"/>
              <a:t>BMI:Body</a:t>
            </a:r>
            <a:r>
              <a:rPr lang="en-US" altLang="ja-JP" sz="1000" dirty="0"/>
              <a:t> mass index</a:t>
            </a:r>
            <a:r>
              <a:rPr lang="ja-JP" altLang="en-US" sz="1000" dirty="0"/>
              <a:t>　</a:t>
            </a:r>
            <a:r>
              <a:rPr lang="en-US" altLang="ja-JP" sz="1000" dirty="0" err="1"/>
              <a:t>APACHEⅡ:Acute</a:t>
            </a:r>
            <a:r>
              <a:rPr lang="en-US" altLang="ja-JP" sz="1000" dirty="0"/>
              <a:t> physiology and chronic health evaluation</a:t>
            </a:r>
            <a:r>
              <a:rPr lang="ja-JP" altLang="en-US" sz="1000" dirty="0"/>
              <a:t> </a:t>
            </a:r>
            <a:r>
              <a:rPr lang="en-US" altLang="ja-JP" sz="1000" dirty="0"/>
              <a:t>Ⅱ</a:t>
            </a:r>
            <a:r>
              <a:rPr lang="ja-JP" altLang="en-US" sz="1000" dirty="0"/>
              <a:t>　</a:t>
            </a:r>
            <a:r>
              <a:rPr lang="en-US" altLang="ja-JP" sz="1000" dirty="0" err="1"/>
              <a:t>SOFA:Sequential</a:t>
            </a:r>
            <a:r>
              <a:rPr lang="en-US" altLang="ja-JP" sz="1000" dirty="0"/>
              <a:t> organ failure assessment</a:t>
            </a:r>
            <a:r>
              <a:rPr lang="ja-JP" altLang="en-US" sz="1000" dirty="0"/>
              <a:t>　</a:t>
            </a:r>
            <a:r>
              <a:rPr lang="en-US" altLang="ja-JP" sz="1000" dirty="0" err="1"/>
              <a:t>mNUTRIC:modified</a:t>
            </a:r>
            <a:r>
              <a:rPr lang="en-US" altLang="ja-JP" sz="1000" dirty="0"/>
              <a:t> Nutrition risk in the critically ill</a:t>
            </a:r>
            <a:endParaRPr lang="ja-JP" altLang="en-US" sz="1000" dirty="0"/>
          </a:p>
          <a:p>
            <a:endParaRPr lang="ja-JP" altLang="en-US" sz="1000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D317DCF9-2BC1-DD8A-354E-4B190B277B96}"/>
              </a:ext>
            </a:extLst>
          </p:cNvPr>
          <p:cNvSpPr/>
          <p:nvPr/>
        </p:nvSpPr>
        <p:spPr>
          <a:xfrm>
            <a:off x="1961383" y="6100042"/>
            <a:ext cx="434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400" dirty="0">
                <a:latin typeface="+mn-ea"/>
                <a:cs typeface="Times New Roman" panose="02020603050405020304" pitchFamily="18" charset="0"/>
              </a:rPr>
              <a:t>Gender and number of patients with ventilator (%)</a:t>
            </a:r>
            <a:endParaRPr lang="ja-JP" altLang="en-US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16">
            <a:extLst>
              <a:ext uri="{FF2B5EF4-FFF2-40B4-BE49-F238E27FC236}">
                <a16:creationId xmlns:a16="http://schemas.microsoft.com/office/drawing/2014/main" id="{90A6A9AB-2A2F-CD91-8116-D1C1B7FB07DD}"/>
              </a:ext>
            </a:extLst>
          </p:cNvPr>
          <p:cNvSpPr txBox="1">
            <a:spLocks/>
          </p:cNvSpPr>
          <p:nvPr/>
        </p:nvSpPr>
        <p:spPr>
          <a:xfrm>
            <a:off x="636040" y="783746"/>
            <a:ext cx="5037737" cy="32448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pc="-95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Table.1  Patient demographics at admission</a:t>
            </a:r>
            <a:endParaRPr lang="ja-JP" sz="1200" spc="-95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087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23668</TotalTime>
  <Words>211</Words>
  <Application>Microsoft Office PowerPoint</Application>
  <PresentationFormat>ワイド画面</PresentationFormat>
  <Paragraphs>61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mamoru hayashi</dc:creator>
  <cp:lastModifiedBy>mamoru hayashi</cp:lastModifiedBy>
  <cp:revision>16</cp:revision>
  <dcterms:created xsi:type="dcterms:W3CDTF">2023-10-24T05:30:12Z</dcterms:created>
  <dcterms:modified xsi:type="dcterms:W3CDTF">2024-03-28T10:25:23Z</dcterms:modified>
</cp:coreProperties>
</file>