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omments/modernComment_12C_B633ACEE.xml" ContentType="application/vnd.ms-powerpoint.comments+xml"/>
  <Override PartName="/ppt/comments/modernComment_130_AC01A572.xml" ContentType="application/vnd.ms-powerpoint.comment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  <p:sldMasterId id="2147483674" r:id="rId2"/>
  </p:sldMasterIdLst>
  <p:notesMasterIdLst>
    <p:notesMasterId r:id="rId8"/>
  </p:notesMasterIdLst>
  <p:sldIdLst>
    <p:sldId id="300" r:id="rId3"/>
    <p:sldId id="304" r:id="rId4"/>
    <p:sldId id="305" r:id="rId5"/>
    <p:sldId id="307" r:id="rId6"/>
    <p:sldId id="308" r:id="rId7"/>
  </p:sldIdLst>
  <p:sldSz cx="7561263" cy="10693400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>
          <p15:clr>
            <a:srgbClr val="A4A3A4"/>
          </p15:clr>
        </p15:guide>
        <p15:guide id="2" pos="2382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B8AD1E6-C9E6-4F46-D411-A01CD9DBBB28}" name="生方 俊" initials="生方" userId="1053b63a872a1b93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CECE"/>
    <a:srgbClr val="4A62FF"/>
    <a:srgbClr val="3646FF"/>
    <a:srgbClr val="ED7D31"/>
    <a:srgbClr val="FFFFFF"/>
    <a:srgbClr val="F79646"/>
    <a:srgbClr val="BFBFBF"/>
    <a:srgbClr val="FFDA69"/>
    <a:srgbClr val="FFFF99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スタイル (淡色)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6882" autoAdjust="0"/>
    <p:restoredTop sz="94664" autoAdjust="0"/>
  </p:normalViewPr>
  <p:slideViewPr>
    <p:cSldViewPr snapToGrid="0">
      <p:cViewPr varScale="1">
        <p:scale>
          <a:sx n="67" d="100"/>
          <a:sy n="67" d="100"/>
        </p:scale>
        <p:origin x="1881" y="42"/>
      </p:cViewPr>
      <p:guideLst>
        <p:guide orient="horz" pos="3368"/>
        <p:guide pos="2382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20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comments/modernComment_12C_B633ACE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3AF95CD-31AA-49A4-B2EB-977AB9F618E7}" authorId="{CB8AD1E6-C9E6-4F46-D411-A01CD9DBBB28}" created="2022-12-14T02:57:57.331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056839918" sldId="300"/>
      <ac:spMk id="8" creationId="{00000000-0000-0000-0000-000000000000}"/>
    </ac:deMkLst>
    <p188:txBody>
      <a:bodyPr/>
      <a:lstStyle/>
      <a:p>
        <a:r>
          <a:rPr lang="ja-JP" altLang="en-US"/>
          <a:t>Captionに(b)が抜けています。またどの電極幅の観察結果なのかを示した方が良いと思います。特に(b)の動画において、ピントがずれることが多いように思いますが、ピントが合ったままの動画を撮影するのは難しいのでしょうか？</a:t>
        </a:r>
      </a:p>
    </p188:txBody>
  </p188:cm>
</p188:cmLst>
</file>

<file path=ppt/comments/modernComment_130_AC01A57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2F0D446-5934-4A6C-9E67-8B366E8310F3}" authorId="{CB8AD1E6-C9E6-4F46-D411-A01CD9DBBB28}" created="2022-12-14T11:27:23.796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885789042" sldId="304"/>
      <ac:spMk id="122" creationId="{00000000-0000-0000-0000-000000000000}"/>
      <ac:txMk cp="0" len="81">
        <ac:context len="82" hash="1128990052"/>
      </ac:txMk>
    </ac:txMkLst>
    <p188:pos x="4880455" y="198876"/>
    <p188:txBody>
      <a:bodyPr/>
      <a:lstStyle/>
      <a:p>
        <a:r>
          <a:rPr lang="ja-JP" altLang="en-US"/>
          <a:t>拡散係数は温度によって異なるように思いますが、30℃と80℃で同じ値を用いているのでしょうか？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E646E3-F8CE-4145-8444-60350661F48E}" type="datetimeFigureOut">
              <a:rPr kumimoji="1" lang="ja-JP" altLang="en-US" smtClean="0"/>
              <a:t>2024/3/13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1241425"/>
            <a:ext cx="236537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BB61C9-5309-4A5E-A09E-EF894BF82A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760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67095" y="3321886"/>
            <a:ext cx="6427074" cy="2292150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34190" y="6059593"/>
            <a:ext cx="5292884" cy="273275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54B2CB-CC58-402B-B60B-89D36A34221C}" type="datetime1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2024/3/13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51DC9A-A62E-406A-8736-C0BC1B9C3352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9557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295C9D-DC8D-4668-93D6-9DE595D9C4F4}" type="datetime1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2024/3/13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51DC9A-A62E-406A-8736-C0BC1B9C3352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7901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534133" y="668338"/>
            <a:ext cx="1405923" cy="1422568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12427" y="668338"/>
            <a:ext cx="4095684" cy="1422568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04FD88-9CD7-4E9D-9F71-032F94F33F49}" type="datetime1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2024/3/13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51DC9A-A62E-406A-8736-C0BC1B9C3352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71720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>
          <a:xfrm>
            <a:off x="519837" y="9911200"/>
            <a:ext cx="1701284" cy="5693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>
          <a:xfrm>
            <a:off x="2504669" y="9911200"/>
            <a:ext cx="2551926" cy="5693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45422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45158" y="1750055"/>
            <a:ext cx="5670947" cy="3722887"/>
          </a:xfrm>
        </p:spPr>
        <p:txBody>
          <a:bodyPr anchor="b"/>
          <a:lstStyle>
            <a:lvl1pPr algn="ctr">
              <a:defRPr sz="372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945158" y="5616511"/>
            <a:ext cx="5670947" cy="2581762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55" indent="0" algn="ctr">
              <a:buNone/>
              <a:defRPr sz="1240"/>
            </a:lvl2pPr>
            <a:lvl3pPr marL="567111" indent="0" algn="ctr">
              <a:buNone/>
              <a:defRPr sz="1116"/>
            </a:lvl3pPr>
            <a:lvl4pPr marL="850666" indent="0" algn="ctr">
              <a:buNone/>
              <a:defRPr sz="992"/>
            </a:lvl4pPr>
            <a:lvl5pPr marL="1134222" indent="0" algn="ctr">
              <a:buNone/>
              <a:defRPr sz="992"/>
            </a:lvl5pPr>
            <a:lvl6pPr marL="1417777" indent="0" algn="ctr">
              <a:buNone/>
              <a:defRPr sz="992"/>
            </a:lvl6pPr>
            <a:lvl7pPr marL="1701333" indent="0" algn="ctr">
              <a:buNone/>
              <a:defRPr sz="992"/>
            </a:lvl7pPr>
            <a:lvl8pPr marL="1984888" indent="0" algn="ctr">
              <a:buNone/>
              <a:defRPr sz="992"/>
            </a:lvl8pPr>
            <a:lvl9pPr marL="2268444" indent="0" algn="ctr">
              <a:buNone/>
              <a:defRPr sz="992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1AA3B-BCD0-417B-A908-C85543F294BA}" type="datetimeFigureOut">
              <a:rPr kumimoji="1" lang="ja-JP" altLang="en-US" smtClean="0"/>
              <a:t>2024/3/13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1DC9A-A62E-406A-8736-C0BC1B9C33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79838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1AA3B-BCD0-417B-A908-C85543F294BA}" type="datetimeFigureOut">
              <a:rPr kumimoji="1" lang="ja-JP" altLang="en-US" smtClean="0"/>
              <a:t>2024/3/13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1DC9A-A62E-406A-8736-C0BC1B9C33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1968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15899" y="2665925"/>
            <a:ext cx="6521589" cy="4448157"/>
          </a:xfrm>
        </p:spPr>
        <p:txBody>
          <a:bodyPr anchor="b"/>
          <a:lstStyle>
            <a:lvl1pPr>
              <a:defRPr sz="372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15899" y="7156164"/>
            <a:ext cx="6521589" cy="2339180"/>
          </a:xfrm>
        </p:spPr>
        <p:txBody>
          <a:bodyPr/>
          <a:lstStyle>
            <a:lvl1pPr marL="0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1pPr>
            <a:lvl2pPr marL="283555" indent="0">
              <a:buNone/>
              <a:defRPr sz="1240">
                <a:solidFill>
                  <a:schemeClr val="tx1">
                    <a:tint val="75000"/>
                  </a:schemeClr>
                </a:solidFill>
              </a:defRPr>
            </a:lvl2pPr>
            <a:lvl3pPr marL="567111" indent="0">
              <a:buNone/>
              <a:defRPr sz="1116">
                <a:solidFill>
                  <a:schemeClr val="tx1">
                    <a:tint val="75000"/>
                  </a:schemeClr>
                </a:solidFill>
              </a:defRPr>
            </a:lvl3pPr>
            <a:lvl4pPr marL="850666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4pPr>
            <a:lvl5pPr marL="1134222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5pPr>
            <a:lvl6pPr marL="1417777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6pPr>
            <a:lvl7pPr marL="1701333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7pPr>
            <a:lvl8pPr marL="1984888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8pPr>
            <a:lvl9pPr marL="2268444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1AA3B-BCD0-417B-A908-C85543F294BA}" type="datetimeFigureOut">
              <a:rPr kumimoji="1" lang="ja-JP" altLang="en-US" smtClean="0"/>
              <a:t>2024/3/13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1DC9A-A62E-406A-8736-C0BC1B9C33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22043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519837" y="2846623"/>
            <a:ext cx="3213537" cy="6784864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827889" y="2846623"/>
            <a:ext cx="3213537" cy="6784864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1AA3B-BCD0-417B-A908-C85543F294BA}" type="datetimeFigureOut">
              <a:rPr kumimoji="1" lang="ja-JP" altLang="en-US" smtClean="0"/>
              <a:t>2024/3/13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1DC9A-A62E-406A-8736-C0BC1B9C33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45718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20822" y="569326"/>
            <a:ext cx="6521589" cy="2066896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20822" y="2621369"/>
            <a:ext cx="3198768" cy="1284692"/>
          </a:xfrm>
        </p:spPr>
        <p:txBody>
          <a:bodyPr anchor="b"/>
          <a:lstStyle>
            <a:lvl1pPr marL="0" indent="0">
              <a:buNone/>
              <a:defRPr sz="1488" b="1"/>
            </a:lvl1pPr>
            <a:lvl2pPr marL="283555" indent="0">
              <a:buNone/>
              <a:defRPr sz="1240" b="1"/>
            </a:lvl2pPr>
            <a:lvl3pPr marL="567111" indent="0">
              <a:buNone/>
              <a:defRPr sz="1116" b="1"/>
            </a:lvl3pPr>
            <a:lvl4pPr marL="850666" indent="0">
              <a:buNone/>
              <a:defRPr sz="992" b="1"/>
            </a:lvl4pPr>
            <a:lvl5pPr marL="1134222" indent="0">
              <a:buNone/>
              <a:defRPr sz="992" b="1"/>
            </a:lvl5pPr>
            <a:lvl6pPr marL="1417777" indent="0">
              <a:buNone/>
              <a:defRPr sz="992" b="1"/>
            </a:lvl6pPr>
            <a:lvl7pPr marL="1701333" indent="0">
              <a:buNone/>
              <a:defRPr sz="992" b="1"/>
            </a:lvl7pPr>
            <a:lvl8pPr marL="1984888" indent="0">
              <a:buNone/>
              <a:defRPr sz="992" b="1"/>
            </a:lvl8pPr>
            <a:lvl9pPr marL="2268444" indent="0">
              <a:buNone/>
              <a:defRPr sz="992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20822" y="3906061"/>
            <a:ext cx="3198768" cy="574522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827889" y="2621369"/>
            <a:ext cx="3214522" cy="1284692"/>
          </a:xfrm>
        </p:spPr>
        <p:txBody>
          <a:bodyPr anchor="b"/>
          <a:lstStyle>
            <a:lvl1pPr marL="0" indent="0">
              <a:buNone/>
              <a:defRPr sz="1488" b="1"/>
            </a:lvl1pPr>
            <a:lvl2pPr marL="283555" indent="0">
              <a:buNone/>
              <a:defRPr sz="1240" b="1"/>
            </a:lvl2pPr>
            <a:lvl3pPr marL="567111" indent="0">
              <a:buNone/>
              <a:defRPr sz="1116" b="1"/>
            </a:lvl3pPr>
            <a:lvl4pPr marL="850666" indent="0">
              <a:buNone/>
              <a:defRPr sz="992" b="1"/>
            </a:lvl4pPr>
            <a:lvl5pPr marL="1134222" indent="0">
              <a:buNone/>
              <a:defRPr sz="992" b="1"/>
            </a:lvl5pPr>
            <a:lvl6pPr marL="1417777" indent="0">
              <a:buNone/>
              <a:defRPr sz="992" b="1"/>
            </a:lvl6pPr>
            <a:lvl7pPr marL="1701333" indent="0">
              <a:buNone/>
              <a:defRPr sz="992" b="1"/>
            </a:lvl7pPr>
            <a:lvl8pPr marL="1984888" indent="0">
              <a:buNone/>
              <a:defRPr sz="992" b="1"/>
            </a:lvl8pPr>
            <a:lvl9pPr marL="2268444" indent="0">
              <a:buNone/>
              <a:defRPr sz="992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827889" y="3906061"/>
            <a:ext cx="3214522" cy="574522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1AA3B-BCD0-417B-A908-C85543F294BA}" type="datetimeFigureOut">
              <a:rPr kumimoji="1" lang="ja-JP" altLang="en-US" smtClean="0"/>
              <a:t>2024/3/13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1DC9A-A62E-406A-8736-C0BC1B9C33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15739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1AA3B-BCD0-417B-A908-C85543F294BA}" type="datetimeFigureOut">
              <a:rPr kumimoji="1" lang="ja-JP" altLang="en-US" smtClean="0"/>
              <a:t>2024/3/13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1DC9A-A62E-406A-8736-C0BC1B9C33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44268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1AA3B-BCD0-417B-A908-C85543F294BA}" type="datetimeFigureOut">
              <a:rPr kumimoji="1" lang="ja-JP" altLang="en-US" smtClean="0"/>
              <a:t>2024/3/13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1DC9A-A62E-406A-8736-C0BC1B9C33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1076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49C5F7-CB92-416C-ACA3-BD5356A3754E}" type="datetime1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2024/3/13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51DC9A-A62E-406A-8736-C0BC1B9C3352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62515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20822" y="712893"/>
            <a:ext cx="2438704" cy="2495127"/>
          </a:xfrm>
        </p:spPr>
        <p:txBody>
          <a:bodyPr anchor="b"/>
          <a:lstStyle>
            <a:lvl1pPr>
              <a:defRPr sz="1985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214522" y="1539652"/>
            <a:ext cx="3827889" cy="7599245"/>
          </a:xfrm>
        </p:spPr>
        <p:txBody>
          <a:bodyPr/>
          <a:lstStyle>
            <a:lvl1pPr>
              <a:defRPr sz="1985"/>
            </a:lvl1pPr>
            <a:lvl2pPr>
              <a:defRPr sz="1737"/>
            </a:lvl2pPr>
            <a:lvl3pPr>
              <a:defRPr sz="1488"/>
            </a:lvl3pPr>
            <a:lvl4pPr>
              <a:defRPr sz="1240"/>
            </a:lvl4pPr>
            <a:lvl5pPr>
              <a:defRPr sz="1240"/>
            </a:lvl5pPr>
            <a:lvl6pPr>
              <a:defRPr sz="1240"/>
            </a:lvl6pPr>
            <a:lvl7pPr>
              <a:defRPr sz="1240"/>
            </a:lvl7pPr>
            <a:lvl8pPr>
              <a:defRPr sz="1240"/>
            </a:lvl8pPr>
            <a:lvl9pPr>
              <a:defRPr sz="124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520822" y="3208020"/>
            <a:ext cx="2438704" cy="5943254"/>
          </a:xfrm>
        </p:spPr>
        <p:txBody>
          <a:bodyPr/>
          <a:lstStyle>
            <a:lvl1pPr marL="0" indent="0">
              <a:buNone/>
              <a:defRPr sz="992"/>
            </a:lvl1pPr>
            <a:lvl2pPr marL="283555" indent="0">
              <a:buNone/>
              <a:defRPr sz="868"/>
            </a:lvl2pPr>
            <a:lvl3pPr marL="567111" indent="0">
              <a:buNone/>
              <a:defRPr sz="744"/>
            </a:lvl3pPr>
            <a:lvl4pPr marL="850666" indent="0">
              <a:buNone/>
              <a:defRPr sz="620"/>
            </a:lvl4pPr>
            <a:lvl5pPr marL="1134222" indent="0">
              <a:buNone/>
              <a:defRPr sz="620"/>
            </a:lvl5pPr>
            <a:lvl6pPr marL="1417777" indent="0">
              <a:buNone/>
              <a:defRPr sz="620"/>
            </a:lvl6pPr>
            <a:lvl7pPr marL="1701333" indent="0">
              <a:buNone/>
              <a:defRPr sz="620"/>
            </a:lvl7pPr>
            <a:lvl8pPr marL="1984888" indent="0">
              <a:buNone/>
              <a:defRPr sz="620"/>
            </a:lvl8pPr>
            <a:lvl9pPr marL="2268444" indent="0">
              <a:buNone/>
              <a:defRPr sz="62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1AA3B-BCD0-417B-A908-C85543F294BA}" type="datetimeFigureOut">
              <a:rPr kumimoji="1" lang="ja-JP" altLang="en-US" smtClean="0"/>
              <a:t>2024/3/13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1DC9A-A62E-406A-8736-C0BC1B9C33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37113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20822" y="712893"/>
            <a:ext cx="2438704" cy="2495127"/>
          </a:xfrm>
        </p:spPr>
        <p:txBody>
          <a:bodyPr anchor="b"/>
          <a:lstStyle>
            <a:lvl1pPr>
              <a:defRPr sz="1985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3214522" y="1539652"/>
            <a:ext cx="3827889" cy="7599245"/>
          </a:xfrm>
        </p:spPr>
        <p:txBody>
          <a:bodyPr/>
          <a:lstStyle>
            <a:lvl1pPr marL="0" indent="0">
              <a:buNone/>
              <a:defRPr sz="1985"/>
            </a:lvl1pPr>
            <a:lvl2pPr marL="283555" indent="0">
              <a:buNone/>
              <a:defRPr sz="1737"/>
            </a:lvl2pPr>
            <a:lvl3pPr marL="567111" indent="0">
              <a:buNone/>
              <a:defRPr sz="1488"/>
            </a:lvl3pPr>
            <a:lvl4pPr marL="850666" indent="0">
              <a:buNone/>
              <a:defRPr sz="1240"/>
            </a:lvl4pPr>
            <a:lvl5pPr marL="1134222" indent="0">
              <a:buNone/>
              <a:defRPr sz="1240"/>
            </a:lvl5pPr>
            <a:lvl6pPr marL="1417777" indent="0">
              <a:buNone/>
              <a:defRPr sz="1240"/>
            </a:lvl6pPr>
            <a:lvl7pPr marL="1701333" indent="0">
              <a:buNone/>
              <a:defRPr sz="1240"/>
            </a:lvl7pPr>
            <a:lvl8pPr marL="1984888" indent="0">
              <a:buNone/>
              <a:defRPr sz="1240"/>
            </a:lvl8pPr>
            <a:lvl9pPr marL="2268444" indent="0">
              <a:buNone/>
              <a:defRPr sz="124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520822" y="3208020"/>
            <a:ext cx="2438704" cy="5943254"/>
          </a:xfrm>
        </p:spPr>
        <p:txBody>
          <a:bodyPr/>
          <a:lstStyle>
            <a:lvl1pPr marL="0" indent="0">
              <a:buNone/>
              <a:defRPr sz="992"/>
            </a:lvl1pPr>
            <a:lvl2pPr marL="283555" indent="0">
              <a:buNone/>
              <a:defRPr sz="868"/>
            </a:lvl2pPr>
            <a:lvl3pPr marL="567111" indent="0">
              <a:buNone/>
              <a:defRPr sz="744"/>
            </a:lvl3pPr>
            <a:lvl4pPr marL="850666" indent="0">
              <a:buNone/>
              <a:defRPr sz="620"/>
            </a:lvl4pPr>
            <a:lvl5pPr marL="1134222" indent="0">
              <a:buNone/>
              <a:defRPr sz="620"/>
            </a:lvl5pPr>
            <a:lvl6pPr marL="1417777" indent="0">
              <a:buNone/>
              <a:defRPr sz="620"/>
            </a:lvl6pPr>
            <a:lvl7pPr marL="1701333" indent="0">
              <a:buNone/>
              <a:defRPr sz="620"/>
            </a:lvl7pPr>
            <a:lvl8pPr marL="1984888" indent="0">
              <a:buNone/>
              <a:defRPr sz="620"/>
            </a:lvl8pPr>
            <a:lvl9pPr marL="2268444" indent="0">
              <a:buNone/>
              <a:defRPr sz="62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1AA3B-BCD0-417B-A908-C85543F294BA}" type="datetimeFigureOut">
              <a:rPr kumimoji="1" lang="ja-JP" altLang="en-US" smtClean="0"/>
              <a:t>2024/3/13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1DC9A-A62E-406A-8736-C0BC1B9C33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63715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1AA3B-BCD0-417B-A908-C85543F294BA}" type="datetimeFigureOut">
              <a:rPr kumimoji="1" lang="ja-JP" altLang="en-US" smtClean="0"/>
              <a:t>2024/3/13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1DC9A-A62E-406A-8736-C0BC1B9C33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76833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5411029" y="569325"/>
            <a:ext cx="1630397" cy="9062162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519837" y="569325"/>
            <a:ext cx="4796676" cy="9062162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1AA3B-BCD0-417B-A908-C85543F294BA}" type="datetimeFigureOut">
              <a:rPr kumimoji="1" lang="ja-JP" altLang="en-US" smtClean="0"/>
              <a:t>2024/3/13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1DC9A-A62E-406A-8736-C0BC1B9C33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73119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489" b="1"/>
            </a:lvl1pPr>
          </a:lstStyle>
          <a:p>
            <a:fld id="{F4B2E4C0-DF87-854E-BCD1-71A47E5ACE5C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34664"/>
            <a:ext cx="7561263" cy="1031397"/>
          </a:xfrm>
        </p:spPr>
        <p:txBody>
          <a:bodyPr>
            <a:normAutofit/>
          </a:bodyPr>
          <a:lstStyle>
            <a:lvl1pPr>
              <a:defRPr sz="2646">
                <a:latin typeface="MS PGothic" charset="-128"/>
                <a:ea typeface="MS PGothic" charset="-128"/>
                <a:cs typeface="MS PGothic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49285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97287" y="6871500"/>
            <a:ext cx="6427074" cy="2123828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97287" y="4532320"/>
            <a:ext cx="6427074" cy="233918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CEB7EA-543F-4D86-B7F9-C8EC10547F4C}" type="datetime1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2024/3/13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51DC9A-A62E-406A-8736-C0BC1B9C3352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2871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12428" y="3891210"/>
            <a:ext cx="2750147" cy="11002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188595" y="3891210"/>
            <a:ext cx="2751460" cy="11002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441EE8-6B91-4438-870A-E92D5FC62C57}" type="datetime1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2024/3/13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51DC9A-A62E-406A-8736-C0BC1B9C3352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9858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78063" y="428232"/>
            <a:ext cx="6805137" cy="1782233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78063" y="2393639"/>
            <a:ext cx="3340871" cy="99755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78063" y="3391194"/>
            <a:ext cx="3340871" cy="616108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841017" y="2393639"/>
            <a:ext cx="3342183" cy="99755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841017" y="3391194"/>
            <a:ext cx="3342183" cy="616108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D01741-A7E6-4CBD-8B8D-025C3F17FF9B}" type="datetime1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2024/3/13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51DC9A-A62E-406A-8736-C0BC1B9C3352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1126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B4A5D1-0AA0-43BD-9AEA-F94C5AAE5E30}" type="datetime1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2024/3/13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51DC9A-A62E-406A-8736-C0BC1B9C3352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2432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24A132-EBA1-490D-A1F3-56DED3F6F4A5}" type="datetime1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2024/3/13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51DC9A-A62E-406A-8736-C0BC1B9C3352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5411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78064" y="425756"/>
            <a:ext cx="2487603" cy="18119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956244" y="425756"/>
            <a:ext cx="4226956" cy="912652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78064" y="2237694"/>
            <a:ext cx="2487603" cy="731458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9A31C2-6EEF-48F7-84D3-90C4781EC809}" type="datetime1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2024/3/13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51DC9A-A62E-406A-8736-C0BC1B9C3352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6496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82060" y="7485380"/>
            <a:ext cx="4536758" cy="8836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482060" y="955475"/>
            <a:ext cx="4536758" cy="6416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482060" y="8369071"/>
            <a:ext cx="4536758" cy="125498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8957C3-9790-43F1-8AC0-12A86678CEA5}" type="datetime1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2024/3/13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51DC9A-A62E-406A-8736-C0BC1B9C3352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077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78063" y="428232"/>
            <a:ext cx="6805137" cy="17822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78063" y="2495127"/>
            <a:ext cx="6805137" cy="7057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78063" y="9911198"/>
            <a:ext cx="1764295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5A9F63-EA90-4D24-A7DD-CE438580C34B}" type="datetime1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2024/3/13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583432" y="9911198"/>
            <a:ext cx="2394400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5418905" y="9911198"/>
            <a:ext cx="1764295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51DC9A-A62E-406A-8736-C0BC1B9C3352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3409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89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519837" y="569326"/>
            <a:ext cx="6521589" cy="2066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19837" y="2846623"/>
            <a:ext cx="6521589" cy="67848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519837" y="9911198"/>
            <a:ext cx="1701284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A1AA3B-BCD0-417B-A908-C85543F294BA}" type="datetimeFigureOut">
              <a:rPr kumimoji="1" lang="ja-JP" altLang="en-US" smtClean="0"/>
              <a:t>2024/3/13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504669" y="9911198"/>
            <a:ext cx="2551926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5340142" y="9911198"/>
            <a:ext cx="1701284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51DC9A-A62E-406A-8736-C0BC1B9C33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4161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567111" rtl="0" eaLnBrk="1" latinLnBrk="0" hangingPunct="1">
        <a:lnSpc>
          <a:spcPct val="90000"/>
        </a:lnSpc>
        <a:spcBef>
          <a:spcPct val="0"/>
        </a:spcBef>
        <a:buNone/>
        <a:defRPr kumimoji="1" sz="272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1778" indent="-141778" algn="l" defTabSz="567111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kumimoji="1" sz="1737" kern="1200">
          <a:solidFill>
            <a:schemeClr val="tx1"/>
          </a:solidFill>
          <a:latin typeface="+mn-lt"/>
          <a:ea typeface="+mn-ea"/>
          <a:cs typeface="+mn-cs"/>
        </a:defRPr>
      </a:lvl1pPr>
      <a:lvl2pPr marL="425333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08889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240" kern="1200">
          <a:solidFill>
            <a:schemeClr val="tx1"/>
          </a:solidFill>
          <a:latin typeface="+mn-lt"/>
          <a:ea typeface="+mn-ea"/>
          <a:cs typeface="+mn-cs"/>
        </a:defRPr>
      </a:lvl3pPr>
      <a:lvl4pPr marL="992444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275999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559555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3110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666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10221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567111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55" algn="l" defTabSz="567111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111" algn="l" defTabSz="567111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666" algn="l" defTabSz="567111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222" algn="l" defTabSz="567111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777" algn="l" defTabSz="567111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333" algn="l" defTabSz="567111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888" algn="l" defTabSz="567111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444" algn="l" defTabSz="567111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18/10/relationships/comments" Target="../comments/modernComment_12C_B633ACEE.xml"/><Relationship Id="rId3" Type="http://schemas.microsoft.com/office/2007/relationships/media" Target="../media/media2.mp4"/><Relationship Id="rId7" Type="http://schemas.openxmlformats.org/officeDocument/2006/relationships/image" Target="../media/image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2.xml"/><Relationship Id="rId4" Type="http://schemas.openxmlformats.org/officeDocument/2006/relationships/video" Target="../media/media2.mp4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microsoft.com/office/2018/10/relationships/comments" Target="../comments/modernComment_130_AC01A572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ゼミ用電解質変化なし" descr="ゼミ用電解質変化なし">
            <a:hlinkClick r:id="" action="ppaction://media"/>
            <a:extLst>
              <a:ext uri="{FF2B5EF4-FFF2-40B4-BE49-F238E27FC236}">
                <a16:creationId xmlns:a16="http://schemas.microsoft.com/office/drawing/2014/main" id="{08A9D367-4FB6-D74E-AC35-DDA49934A41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r="21022" b="19417"/>
          <a:stretch/>
        </p:blipFill>
        <p:spPr>
          <a:xfrm>
            <a:off x="2250560" y="1064321"/>
            <a:ext cx="3641776" cy="2633284"/>
          </a:xfrm>
          <a:prstGeom prst="rect">
            <a:avLst/>
          </a:prstGeom>
        </p:spPr>
      </p:pic>
      <p:pic>
        <p:nvPicPr>
          <p:cNvPr id="5" name="濃度比１；４（１＋、３＋） 1" descr="濃度比１；４（１＋、３＋） 1">
            <a:hlinkClick r:id="" action="ppaction://media"/>
            <a:extLst>
              <a:ext uri="{FF2B5EF4-FFF2-40B4-BE49-F238E27FC236}">
                <a16:creationId xmlns:a16="http://schemas.microsoft.com/office/drawing/2014/main" id="{C91FFD2B-EE59-824F-8423-8ED6146D7AD4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7"/>
          <a:srcRect r="48813" b="47774"/>
          <a:stretch/>
        </p:blipFill>
        <p:spPr>
          <a:xfrm>
            <a:off x="2332298" y="4193111"/>
            <a:ext cx="3641776" cy="2633284"/>
          </a:xfrm>
          <a:prstGeom prst="rect">
            <a:avLst/>
          </a:prstGeom>
        </p:spPr>
      </p:pic>
      <p:sp>
        <p:nvSpPr>
          <p:cNvPr id="8" name="テキスト ボックス 20"/>
          <p:cNvSpPr txBox="1"/>
          <p:nvPr/>
        </p:nvSpPr>
        <p:spPr>
          <a:xfrm>
            <a:off x="2424922" y="7101902"/>
            <a:ext cx="3464536" cy="1425154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Bef>
                <a:spcPts val="200"/>
              </a:spcBef>
              <a:spcAft>
                <a:spcPts val="600"/>
              </a:spcAft>
            </a:pPr>
            <a:r>
              <a:rPr lang="en-US" altLang="ja-JP" b="1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Supporting Information 1. </a:t>
            </a:r>
            <a:r>
              <a:rPr lang="en-US" altLang="ja-JP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In-situ observation movies during the comb-type STC discharging at room temperature</a:t>
            </a:r>
            <a:r>
              <a:rPr lang="ja-JP" altLang="en-US" dirty="0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 </a:t>
            </a:r>
            <a:r>
              <a:rPr lang="en-US" altLang="ja-JP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with </a:t>
            </a:r>
            <a:r>
              <a:rPr lang="en-GB" altLang="ja-JP" dirty="0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(a) and without cover-glass sealing. </a:t>
            </a:r>
            <a:endParaRPr lang="ja-JP" dirty="0">
              <a:effectLst/>
              <a:latin typeface="Times New Roman" panose="020206030504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9" name="テキスト ボックス 20"/>
          <p:cNvSpPr txBox="1"/>
          <p:nvPr/>
        </p:nvSpPr>
        <p:spPr>
          <a:xfrm>
            <a:off x="1838303" y="1073413"/>
            <a:ext cx="520567" cy="31361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0"/>
              </a:spcAft>
            </a:pPr>
            <a:r>
              <a:rPr lang="en-US" sz="1050" kern="100" dirty="0">
                <a:effectLst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(a)</a:t>
            </a:r>
            <a:endParaRPr lang="ja-JP" sz="1050" kern="100" dirty="0">
              <a:effectLst/>
              <a:latin typeface="Times New Roman" panose="02020603050405020304" pitchFamily="18" charset="0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10" name="テキスト ボックス 20"/>
          <p:cNvSpPr txBox="1"/>
          <p:nvPr/>
        </p:nvSpPr>
        <p:spPr>
          <a:xfrm>
            <a:off x="1935618" y="4200368"/>
            <a:ext cx="520567" cy="31361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0"/>
              </a:spcAft>
            </a:pPr>
            <a:r>
              <a:rPr lang="en-US" sz="1050" kern="100" dirty="0">
                <a:effectLst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(b)</a:t>
            </a:r>
            <a:endParaRPr lang="ja-JP" sz="1050" kern="100" dirty="0">
              <a:effectLst/>
              <a:latin typeface="Times New Roman" panose="02020603050405020304" pitchFamily="18" charset="0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6839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7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05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  <p:extLst>
    <p:ext uri="{6950BFC3-D8DA-4A85-94F7-54DA5524770B}">
      <p188:commentRel xmlns="" xmlns:p188="http://schemas.microsoft.com/office/powerpoint/2018/8/main" r:id="rId8"/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テキスト ボックス 20"/>
          <p:cNvSpPr txBox="1"/>
          <p:nvPr/>
        </p:nvSpPr>
        <p:spPr>
          <a:xfrm>
            <a:off x="1710845" y="7262374"/>
            <a:ext cx="4915134" cy="580482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Bef>
                <a:spcPts val="200"/>
              </a:spcBef>
              <a:spcAft>
                <a:spcPts val="600"/>
              </a:spcAft>
            </a:pPr>
            <a:r>
              <a:rPr lang="en-GB" sz="1200" b="1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Supporting Information 2. </a:t>
            </a:r>
            <a:r>
              <a:rPr lang="en-US" altLang="ja-JP" sz="1200" dirty="0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Simulation model (a) and the simulation parameters (b).</a:t>
            </a:r>
            <a:endParaRPr lang="ja-JP" sz="1200" dirty="0">
              <a:effectLst/>
              <a:latin typeface="Times New Roman" panose="020206030504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grpSp>
        <p:nvGrpSpPr>
          <p:cNvPr id="4" name="グループ化 3"/>
          <p:cNvGrpSpPr/>
          <p:nvPr/>
        </p:nvGrpSpPr>
        <p:grpSpPr>
          <a:xfrm>
            <a:off x="1633755" y="2059098"/>
            <a:ext cx="4573917" cy="1914691"/>
            <a:chOff x="872727" y="1875024"/>
            <a:chExt cx="4573917" cy="1914691"/>
          </a:xfrm>
        </p:grpSpPr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FC76790E-28FB-1446-B3DC-F04223FE3AB2}"/>
                </a:ext>
              </a:extLst>
            </p:cNvPr>
            <p:cNvSpPr/>
            <p:nvPr/>
          </p:nvSpPr>
          <p:spPr>
            <a:xfrm>
              <a:off x="1882230" y="3125624"/>
              <a:ext cx="689816" cy="296433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00493396-864E-3448-BA88-B3AB2DD8E5DA}"/>
                </a:ext>
              </a:extLst>
            </p:cNvPr>
            <p:cNvSpPr/>
            <p:nvPr/>
          </p:nvSpPr>
          <p:spPr>
            <a:xfrm>
              <a:off x="3305949" y="3210319"/>
              <a:ext cx="669488" cy="211738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74E360E3-4598-1C43-89C2-FD8ACDC0814D}"/>
                </a:ext>
              </a:extLst>
            </p:cNvPr>
            <p:cNvSpPr txBox="1"/>
            <p:nvPr/>
          </p:nvSpPr>
          <p:spPr>
            <a:xfrm>
              <a:off x="2016832" y="3113980"/>
              <a:ext cx="42672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600" dirty="0"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Ge</a:t>
              </a:r>
              <a:endParaRPr kumimoji="1" lang="ja-JP" altLang="en-US" sz="1600" dirty="0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381797DA-FAA2-FD43-9B67-A853F2E9DFC9}"/>
                </a:ext>
              </a:extLst>
            </p:cNvPr>
            <p:cNvSpPr txBox="1"/>
            <p:nvPr/>
          </p:nvSpPr>
          <p:spPr>
            <a:xfrm>
              <a:off x="3430303" y="3145937"/>
              <a:ext cx="38343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600" dirty="0"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Pt</a:t>
              </a:r>
              <a:endParaRPr kumimoji="1" lang="ja-JP" altLang="en-US" sz="1600" dirty="0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F1D375B3-3D3E-D643-B2FF-A4D554CCD856}"/>
                </a:ext>
              </a:extLst>
            </p:cNvPr>
            <p:cNvSpPr txBox="1"/>
            <p:nvPr/>
          </p:nvSpPr>
          <p:spPr>
            <a:xfrm>
              <a:off x="1682002" y="2651961"/>
              <a:ext cx="512318" cy="2038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Cu + </a:t>
              </a:r>
              <a:endParaRPr kumimoji="1" lang="ja-JP" altLang="en-US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47" name="テキスト ボックス 46">
              <a:extLst>
                <a:ext uri="{FF2B5EF4-FFF2-40B4-BE49-F238E27FC236}">
                  <a16:creationId xmlns:a16="http://schemas.microsoft.com/office/drawing/2014/main" id="{92940382-3BC6-6640-8050-AE9FB5E2D6BA}"/>
                </a:ext>
              </a:extLst>
            </p:cNvPr>
            <p:cNvSpPr txBox="1"/>
            <p:nvPr/>
          </p:nvSpPr>
          <p:spPr>
            <a:xfrm>
              <a:off x="2306903" y="2673922"/>
              <a:ext cx="541532" cy="2038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Cu 2+</a:t>
              </a:r>
              <a:endParaRPr kumimoji="1" lang="ja-JP" altLang="en-US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D6BB09C9-6D11-0643-B22F-329F5D52EE31}"/>
                </a:ext>
              </a:extLst>
            </p:cNvPr>
            <p:cNvSpPr txBox="1"/>
            <p:nvPr/>
          </p:nvSpPr>
          <p:spPr>
            <a:xfrm>
              <a:off x="3745359" y="2798478"/>
              <a:ext cx="512318" cy="2038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Cu + </a:t>
              </a:r>
              <a:endParaRPr kumimoji="1" lang="ja-JP" altLang="en-US" sz="1200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49" name="上カーブ矢印 48">
              <a:extLst>
                <a:ext uri="{FF2B5EF4-FFF2-40B4-BE49-F238E27FC236}">
                  <a16:creationId xmlns:a16="http://schemas.microsoft.com/office/drawing/2014/main" id="{1C63952E-AE6A-9E4B-A7EA-EDA77CCC870D}"/>
                </a:ext>
              </a:extLst>
            </p:cNvPr>
            <p:cNvSpPr/>
            <p:nvPr/>
          </p:nvSpPr>
          <p:spPr>
            <a:xfrm>
              <a:off x="1898661" y="2915546"/>
              <a:ext cx="692692" cy="168410"/>
            </a:xfrm>
            <a:prstGeom prst="curvedUpArrow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51" name="上カーブ矢印 50">
              <a:extLst>
                <a:ext uri="{FF2B5EF4-FFF2-40B4-BE49-F238E27FC236}">
                  <a16:creationId xmlns:a16="http://schemas.microsoft.com/office/drawing/2014/main" id="{6DCD1CCD-3DD9-4D4F-B817-068326214B7C}"/>
                </a:ext>
              </a:extLst>
            </p:cNvPr>
            <p:cNvSpPr/>
            <p:nvPr/>
          </p:nvSpPr>
          <p:spPr>
            <a:xfrm>
              <a:off x="3347741" y="3043216"/>
              <a:ext cx="649267" cy="149902"/>
            </a:xfrm>
            <a:prstGeom prst="curvedUpArrow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52" name="テキスト ボックス 51">
              <a:extLst>
                <a:ext uri="{FF2B5EF4-FFF2-40B4-BE49-F238E27FC236}">
                  <a16:creationId xmlns:a16="http://schemas.microsoft.com/office/drawing/2014/main" id="{B8C17292-9DCD-7B4D-959B-C55DBA56DACE}"/>
                </a:ext>
              </a:extLst>
            </p:cNvPr>
            <p:cNvSpPr txBox="1"/>
            <p:nvPr/>
          </p:nvSpPr>
          <p:spPr>
            <a:xfrm>
              <a:off x="3056620" y="2791334"/>
              <a:ext cx="541532" cy="2038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Cu 2+</a:t>
              </a:r>
              <a:endParaRPr kumimoji="1" lang="ja-JP" altLang="en-US" sz="1200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cxnSp>
          <p:nvCxnSpPr>
            <p:cNvPr id="53" name="直線矢印コネクタ 52">
              <a:extLst>
                <a:ext uri="{FF2B5EF4-FFF2-40B4-BE49-F238E27FC236}">
                  <a16:creationId xmlns:a16="http://schemas.microsoft.com/office/drawing/2014/main" id="{BADE05A4-EEA6-FB48-AACE-9BD3AF92FCF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834092" y="3113234"/>
              <a:ext cx="1" cy="31385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直線矢印コネクタ 53">
              <a:extLst>
                <a:ext uri="{FF2B5EF4-FFF2-40B4-BE49-F238E27FC236}">
                  <a16:creationId xmlns:a16="http://schemas.microsoft.com/office/drawing/2014/main" id="{0A93427F-827B-2440-8276-6C91199712A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67849" y="3303723"/>
              <a:ext cx="738101" cy="0"/>
            </a:xfrm>
            <a:prstGeom prst="straightConnector1">
              <a:avLst/>
            </a:prstGeom>
            <a:ln w="28575">
              <a:solidFill>
                <a:schemeClr val="accent2">
                  <a:lumMod val="50000"/>
                </a:schemeClr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357BFA66-CA4A-954B-A865-DD04D4C51295}"/>
                </a:ext>
              </a:extLst>
            </p:cNvPr>
            <p:cNvSpPr txBox="1"/>
            <p:nvPr/>
          </p:nvSpPr>
          <p:spPr>
            <a:xfrm>
              <a:off x="1282580" y="3114261"/>
              <a:ext cx="478492" cy="2038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1 µm</a:t>
              </a:r>
              <a:endParaRPr kumimoji="1" lang="ja-JP" altLang="en-US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cxnSp>
          <p:nvCxnSpPr>
            <p:cNvPr id="56" name="直線矢印コネクタ 55">
              <a:extLst>
                <a:ext uri="{FF2B5EF4-FFF2-40B4-BE49-F238E27FC236}">
                  <a16:creationId xmlns:a16="http://schemas.microsoft.com/office/drawing/2014/main" id="{728E0EB7-D3FF-E941-BCE4-2C970C8F274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38810" y="3210320"/>
              <a:ext cx="1" cy="211737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36BC6AB8-3442-8847-83CF-72AF28FC43B8}"/>
                </a:ext>
              </a:extLst>
            </p:cNvPr>
            <p:cNvSpPr txBox="1"/>
            <p:nvPr/>
          </p:nvSpPr>
          <p:spPr>
            <a:xfrm>
              <a:off x="4051295" y="3157352"/>
              <a:ext cx="626098" cy="2038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300 </a:t>
              </a:r>
              <a:r>
                <a:rPr lang="en-US" altLang="ja-JP" sz="1200" dirty="0"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n</a:t>
              </a:r>
              <a:r>
                <a:rPr kumimoji="1" lang="en-US" altLang="ja-JP" sz="1200" dirty="0"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m</a:t>
              </a:r>
              <a:endParaRPr kumimoji="1" lang="ja-JP" altLang="en-US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cxnSp>
          <p:nvCxnSpPr>
            <p:cNvPr id="59" name="直線矢印コネクタ 58">
              <a:extLst>
                <a:ext uri="{FF2B5EF4-FFF2-40B4-BE49-F238E27FC236}">
                  <a16:creationId xmlns:a16="http://schemas.microsoft.com/office/drawing/2014/main" id="{3A326B96-E653-764A-97AB-C38593F4D2D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58088" y="3500805"/>
              <a:ext cx="738101" cy="0"/>
            </a:xfrm>
            <a:prstGeom prst="straightConnector1">
              <a:avLst/>
            </a:prstGeom>
            <a:ln w="28575">
              <a:solidFill>
                <a:schemeClr val="accent2">
                  <a:lumMod val="50000"/>
                </a:schemeClr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直線矢印コネクタ 59">
              <a:extLst>
                <a:ext uri="{FF2B5EF4-FFF2-40B4-BE49-F238E27FC236}">
                  <a16:creationId xmlns:a16="http://schemas.microsoft.com/office/drawing/2014/main" id="{5BFE468C-BA51-3247-BA6E-FB6557AAF60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271643" y="3500805"/>
              <a:ext cx="738101" cy="0"/>
            </a:xfrm>
            <a:prstGeom prst="straightConnector1">
              <a:avLst/>
            </a:prstGeom>
            <a:ln w="28575">
              <a:solidFill>
                <a:schemeClr val="accent2">
                  <a:lumMod val="50000"/>
                </a:schemeClr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53505DC7-2774-9048-B16D-65F1D78909B1}"/>
                </a:ext>
              </a:extLst>
            </p:cNvPr>
            <p:cNvSpPr/>
            <p:nvPr/>
          </p:nvSpPr>
          <p:spPr>
            <a:xfrm>
              <a:off x="1144370" y="2142159"/>
              <a:ext cx="4302274" cy="1279898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grpSp>
          <p:nvGrpSpPr>
            <p:cNvPr id="3" name="グループ化 2"/>
            <p:cNvGrpSpPr/>
            <p:nvPr/>
          </p:nvGrpSpPr>
          <p:grpSpPr>
            <a:xfrm>
              <a:off x="4078543" y="2317367"/>
              <a:ext cx="1156070" cy="286685"/>
              <a:chOff x="2408766" y="2317367"/>
              <a:chExt cx="931262" cy="251444"/>
            </a:xfrm>
          </p:grpSpPr>
          <p:grpSp>
            <p:nvGrpSpPr>
              <p:cNvPr id="62" name="グループ化 61">
                <a:extLst>
                  <a:ext uri="{FF2B5EF4-FFF2-40B4-BE49-F238E27FC236}">
                    <a16:creationId xmlns:a16="http://schemas.microsoft.com/office/drawing/2014/main" id="{4DD0B45F-4396-6F40-B4BD-3E93BD0DDB27}"/>
                  </a:ext>
                </a:extLst>
              </p:cNvPr>
              <p:cNvGrpSpPr/>
              <p:nvPr/>
            </p:nvGrpSpPr>
            <p:grpSpPr>
              <a:xfrm>
                <a:off x="2408766" y="2335925"/>
                <a:ext cx="363175" cy="232886"/>
                <a:chOff x="-994714" y="941975"/>
                <a:chExt cx="769060" cy="566154"/>
              </a:xfrm>
            </p:grpSpPr>
            <p:sp>
              <p:nvSpPr>
                <p:cNvPr id="67" name="テキスト ボックス 66">
                  <a:extLst>
                    <a:ext uri="{FF2B5EF4-FFF2-40B4-BE49-F238E27FC236}">
                      <a16:creationId xmlns:a16="http://schemas.microsoft.com/office/drawing/2014/main" id="{4025C57F-5F51-9040-8D07-5904626A397C}"/>
                    </a:ext>
                  </a:extLst>
                </p:cNvPr>
                <p:cNvSpPr txBox="1"/>
                <p:nvPr/>
              </p:nvSpPr>
              <p:spPr>
                <a:xfrm>
                  <a:off x="-994714" y="975375"/>
                  <a:ext cx="769060" cy="46796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1050" dirty="0">
                      <a:latin typeface="ＭＳ Ｐゴシック" panose="020B0600070205080204" pitchFamily="50" charset="-128"/>
                      <a:ea typeface="ＭＳ Ｐゴシック" panose="020B0600070205080204" pitchFamily="50" charset="-128"/>
                    </a:rPr>
                    <a:t>Cl-</a:t>
                  </a:r>
                  <a:endParaRPr kumimoji="1" lang="ja-JP" altLang="en-US" sz="1050" dirty="0">
                    <a:latin typeface="ＭＳ Ｐゴシック" panose="020B0600070205080204" pitchFamily="50" charset="-128"/>
                    <a:ea typeface="ＭＳ Ｐゴシック" panose="020B0600070205080204" pitchFamily="50" charset="-128"/>
                  </a:endParaRPr>
                </a:p>
              </p:txBody>
            </p:sp>
            <p:sp>
              <p:nvSpPr>
                <p:cNvPr id="68" name="円/楕円 28">
                  <a:extLst>
                    <a:ext uri="{FF2B5EF4-FFF2-40B4-BE49-F238E27FC236}">
                      <a16:creationId xmlns:a16="http://schemas.microsoft.com/office/drawing/2014/main" id="{854D4836-31A4-1D44-9BD1-8159DEF3C8F7}"/>
                    </a:ext>
                  </a:extLst>
                </p:cNvPr>
                <p:cNvSpPr/>
                <p:nvPr/>
              </p:nvSpPr>
              <p:spPr>
                <a:xfrm>
                  <a:off x="-943142" y="941975"/>
                  <a:ext cx="613970" cy="566154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sz="1050"/>
                </a:p>
              </p:txBody>
            </p:sp>
          </p:grpSp>
          <p:grpSp>
            <p:nvGrpSpPr>
              <p:cNvPr id="63" name="グループ化 62">
                <a:extLst>
                  <a:ext uri="{FF2B5EF4-FFF2-40B4-BE49-F238E27FC236}">
                    <a16:creationId xmlns:a16="http://schemas.microsoft.com/office/drawing/2014/main" id="{FEDA0597-78B9-9F44-BB58-A3E515DA4221}"/>
                  </a:ext>
                </a:extLst>
              </p:cNvPr>
              <p:cNvGrpSpPr/>
              <p:nvPr/>
            </p:nvGrpSpPr>
            <p:grpSpPr>
              <a:xfrm>
                <a:off x="2986445" y="2317367"/>
                <a:ext cx="353583" cy="232886"/>
                <a:chOff x="-943142" y="941975"/>
                <a:chExt cx="748751" cy="566154"/>
              </a:xfrm>
            </p:grpSpPr>
            <p:sp>
              <p:nvSpPr>
                <p:cNvPr id="65" name="テキスト ボックス 64">
                  <a:extLst>
                    <a:ext uri="{FF2B5EF4-FFF2-40B4-BE49-F238E27FC236}">
                      <a16:creationId xmlns:a16="http://schemas.microsoft.com/office/drawing/2014/main" id="{D083DF1F-5BDC-AD4C-B8D4-B17E78D37FF3}"/>
                    </a:ext>
                  </a:extLst>
                </p:cNvPr>
                <p:cNvSpPr txBox="1"/>
                <p:nvPr/>
              </p:nvSpPr>
              <p:spPr>
                <a:xfrm>
                  <a:off x="-927633" y="967542"/>
                  <a:ext cx="733242" cy="46796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1050" dirty="0">
                      <a:latin typeface="ＭＳ Ｐゴシック" panose="020B0600070205080204" pitchFamily="50" charset="-128"/>
                      <a:ea typeface="ＭＳ Ｐゴシック" panose="020B0600070205080204" pitchFamily="50" charset="-128"/>
                    </a:rPr>
                    <a:t>Li+</a:t>
                  </a:r>
                  <a:endParaRPr kumimoji="1" lang="ja-JP" altLang="en-US" sz="1050" dirty="0">
                    <a:latin typeface="ＭＳ Ｐゴシック" panose="020B0600070205080204" pitchFamily="50" charset="-128"/>
                    <a:ea typeface="ＭＳ Ｐゴシック" panose="020B0600070205080204" pitchFamily="50" charset="-128"/>
                  </a:endParaRPr>
                </a:p>
              </p:txBody>
            </p:sp>
            <p:sp>
              <p:nvSpPr>
                <p:cNvPr id="66" name="円/楕円 26">
                  <a:extLst>
                    <a:ext uri="{FF2B5EF4-FFF2-40B4-BE49-F238E27FC236}">
                      <a16:creationId xmlns:a16="http://schemas.microsoft.com/office/drawing/2014/main" id="{96186AF4-7E4A-7A47-A0AC-9CA13C94A733}"/>
                    </a:ext>
                  </a:extLst>
                </p:cNvPr>
                <p:cNvSpPr/>
                <p:nvPr/>
              </p:nvSpPr>
              <p:spPr>
                <a:xfrm>
                  <a:off x="-943142" y="941975"/>
                  <a:ext cx="613971" cy="566154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sz="1050"/>
                </a:p>
              </p:txBody>
            </p:sp>
          </p:grpSp>
        </p:grpSp>
        <p:sp>
          <p:nvSpPr>
            <p:cNvPr id="64" name="テキスト ボックス 63">
              <a:extLst>
                <a:ext uri="{FF2B5EF4-FFF2-40B4-BE49-F238E27FC236}">
                  <a16:creationId xmlns:a16="http://schemas.microsoft.com/office/drawing/2014/main" id="{3239E303-180F-BF47-89DE-F176E1038FDA}"/>
                </a:ext>
              </a:extLst>
            </p:cNvPr>
            <p:cNvSpPr txBox="1"/>
            <p:nvPr/>
          </p:nvSpPr>
          <p:spPr>
            <a:xfrm>
              <a:off x="1602810" y="3512716"/>
              <a:ext cx="362471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solidFill>
                    <a:schemeClr val="accent2">
                      <a:lumMod val="50000"/>
                    </a:schemeClr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Electrode distance = Electrode width (2, 5, 10, 20 µm)</a:t>
              </a:r>
              <a:endParaRPr kumimoji="1" lang="ja-JP" altLang="en-US" sz="1200" dirty="0">
                <a:solidFill>
                  <a:schemeClr val="accent2">
                    <a:lumMod val="5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cxnSp>
          <p:nvCxnSpPr>
            <p:cNvPr id="69" name="直線矢印コネクタ 68">
              <a:extLst>
                <a:ext uri="{FF2B5EF4-FFF2-40B4-BE49-F238E27FC236}">
                  <a16:creationId xmlns:a16="http://schemas.microsoft.com/office/drawing/2014/main" id="{67F8E342-729B-B64E-8467-FA62CBFB0DD1}"/>
                </a:ext>
              </a:extLst>
            </p:cNvPr>
            <p:cNvCxnSpPr>
              <a:cxnSpLocks/>
            </p:cNvCxnSpPr>
            <p:nvPr/>
          </p:nvCxnSpPr>
          <p:spPr>
            <a:xfrm>
              <a:off x="1010780" y="2122739"/>
              <a:ext cx="0" cy="1284946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テキスト ボックス 69">
              <a:extLst>
                <a:ext uri="{FF2B5EF4-FFF2-40B4-BE49-F238E27FC236}">
                  <a16:creationId xmlns:a16="http://schemas.microsoft.com/office/drawing/2014/main" id="{ED9D3CED-DF40-AD40-BFBD-64C80ABD432B}"/>
                </a:ext>
              </a:extLst>
            </p:cNvPr>
            <p:cNvSpPr txBox="1"/>
            <p:nvPr/>
          </p:nvSpPr>
          <p:spPr>
            <a:xfrm>
              <a:off x="872727" y="1875024"/>
              <a:ext cx="1171935" cy="2038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/>
                <a:t>Height : 40 µm</a:t>
              </a:r>
              <a:endParaRPr kumimoji="1" lang="ja-JP" altLang="en-US" sz="1200" dirty="0"/>
            </a:p>
          </p:txBody>
        </p:sp>
        <p:sp>
          <p:nvSpPr>
            <p:cNvPr id="71" name="右中かっこ 70">
              <a:extLst>
                <a:ext uri="{FF2B5EF4-FFF2-40B4-BE49-F238E27FC236}">
                  <a16:creationId xmlns:a16="http://schemas.microsoft.com/office/drawing/2014/main" id="{1AE7BF13-AE74-8949-A7A7-5FB709354581}"/>
                </a:ext>
              </a:extLst>
            </p:cNvPr>
            <p:cNvSpPr/>
            <p:nvPr/>
          </p:nvSpPr>
          <p:spPr>
            <a:xfrm rot="16200000">
              <a:off x="2892866" y="1826060"/>
              <a:ext cx="262149" cy="1452855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72" name="テキスト ボックス 71">
              <a:extLst>
                <a:ext uri="{FF2B5EF4-FFF2-40B4-BE49-F238E27FC236}">
                  <a16:creationId xmlns:a16="http://schemas.microsoft.com/office/drawing/2014/main" id="{C5795E69-5BF3-1D45-A4CC-B8F5C0E69679}"/>
                </a:ext>
              </a:extLst>
            </p:cNvPr>
            <p:cNvSpPr txBox="1"/>
            <p:nvPr/>
          </p:nvSpPr>
          <p:spPr>
            <a:xfrm>
              <a:off x="2822469" y="2131309"/>
              <a:ext cx="406226" cy="2038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/>
                <a:t>×5</a:t>
              </a:r>
              <a:endParaRPr kumimoji="1" lang="ja-JP" altLang="en-US" sz="1200" dirty="0"/>
            </a:p>
          </p:txBody>
        </p:sp>
        <p:cxnSp>
          <p:nvCxnSpPr>
            <p:cNvPr id="73" name="直線コネクタ 72">
              <a:extLst>
                <a:ext uri="{FF2B5EF4-FFF2-40B4-BE49-F238E27FC236}">
                  <a16:creationId xmlns:a16="http://schemas.microsoft.com/office/drawing/2014/main" id="{00755397-10CC-BE45-A31C-19880FA0E99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39296" y="2140749"/>
              <a:ext cx="5073" cy="1277785"/>
            </a:xfrm>
            <a:prstGeom prst="line">
              <a:avLst/>
            </a:prstGeom>
            <a:ln w="76200">
              <a:solidFill>
                <a:srgbClr val="4A62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線コネクタ 73">
              <a:extLst>
                <a:ext uri="{FF2B5EF4-FFF2-40B4-BE49-F238E27FC236}">
                  <a16:creationId xmlns:a16="http://schemas.microsoft.com/office/drawing/2014/main" id="{1C4EC94E-A07F-AD46-BB2C-D53730E1486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438533" y="2143151"/>
              <a:ext cx="5073" cy="1277785"/>
            </a:xfrm>
            <a:prstGeom prst="line">
              <a:avLst/>
            </a:prstGeom>
            <a:ln w="76200">
              <a:solidFill>
                <a:srgbClr val="4A62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10477870-31FD-9F41-9C9B-2C2C7438959A}"/>
              </a:ext>
            </a:extLst>
          </p:cNvPr>
          <p:cNvSpPr txBox="1"/>
          <p:nvPr/>
        </p:nvSpPr>
        <p:spPr>
          <a:xfrm>
            <a:off x="1477145" y="1706136"/>
            <a:ext cx="433759" cy="3704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MS PGothic" panose="020B0600070205080204" pitchFamily="34" charset="-128"/>
                <a:ea typeface="MS PGothic" panose="020B0600070205080204" pitchFamily="34" charset="-128"/>
              </a:rPr>
              <a:t>(a)</a:t>
            </a:r>
            <a:endParaRPr kumimoji="1" lang="ja-JP" altLang="en-US" dirty="0">
              <a:latin typeface="MS PGothic" panose="020B0600070205080204" pitchFamily="34" charset="-128"/>
              <a:ea typeface="MS PGothic" panose="020B0600070205080204" pitchFamily="34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10477870-31FD-9F41-9C9B-2C2C7438959A}"/>
              </a:ext>
            </a:extLst>
          </p:cNvPr>
          <p:cNvSpPr txBox="1"/>
          <p:nvPr/>
        </p:nvSpPr>
        <p:spPr>
          <a:xfrm>
            <a:off x="1562638" y="4122233"/>
            <a:ext cx="439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MS PGothic" panose="020B0600070205080204" pitchFamily="34" charset="-128"/>
                <a:ea typeface="MS PGothic" panose="020B0600070205080204" pitchFamily="34" charset="-128"/>
              </a:rPr>
              <a:t>(b)</a:t>
            </a:r>
            <a:endParaRPr kumimoji="1" lang="ja-JP" altLang="en-US" dirty="0">
              <a:latin typeface="MS PGothic" panose="020B0600070205080204" pitchFamily="34" charset="-128"/>
              <a:ea typeface="MS PGothic" panose="020B0600070205080204" pitchFamily="34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表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42226099"/>
                  </p:ext>
                </p:extLst>
              </p:nvPr>
            </p:nvGraphicFramePr>
            <p:xfrm>
              <a:off x="2094555" y="4386502"/>
              <a:ext cx="3723941" cy="2080260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1738533">
                      <a:extLst>
                        <a:ext uri="{9D8B030D-6E8A-4147-A177-3AD203B41FA5}">
                          <a16:colId xmlns:a16="http://schemas.microsoft.com/office/drawing/2014/main" val="2179036440"/>
                        </a:ext>
                      </a:extLst>
                    </a:gridCol>
                    <a:gridCol w="1985408">
                      <a:extLst>
                        <a:ext uri="{9D8B030D-6E8A-4147-A177-3AD203B41FA5}">
                          <a16:colId xmlns:a16="http://schemas.microsoft.com/office/drawing/2014/main" val="924171031"/>
                        </a:ext>
                      </a:extLst>
                    </a:gridCol>
                  </a:tblGrid>
                  <a:tr h="0">
                    <a:tc>
                      <a:txBody>
                        <a:bodyPr/>
                        <a:lstStyle/>
                        <a:p>
                          <a:pPr algn="just">
                            <a:spcAft>
                              <a:spcPts val="0"/>
                            </a:spcAft>
                          </a:pPr>
                          <a:r>
                            <a:rPr lang="en-US" altLang="ja-JP" sz="1050" kern="100" dirty="0">
                              <a:effectLst/>
                              <a:latin typeface="Times New Roman" panose="02020603050405020304" pitchFamily="18" charset="0"/>
                              <a:ea typeface="游明朝" panose="02020400000000000000" pitchFamily="18" charset="-128"/>
                              <a:cs typeface="Times New Roman" panose="02020603050405020304" pitchFamily="18" charset="0"/>
                            </a:rPr>
                            <a:t>Parameter</a:t>
                          </a:r>
                          <a:endParaRPr lang="ja-JP" sz="1050" kern="100" dirty="0">
                            <a:effectLst/>
                            <a:latin typeface="Times New Roman" panose="02020603050405020304" pitchFamily="18" charset="0"/>
                            <a:ea typeface="游明朝" panose="02020400000000000000" pitchFamily="18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spcAft>
                              <a:spcPts val="0"/>
                            </a:spcAft>
                          </a:pPr>
                          <a:r>
                            <a:rPr lang="en-US" altLang="ja-JP" sz="1050" kern="100" dirty="0"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Setting</a:t>
                          </a:r>
                          <a:r>
                            <a:rPr lang="en-US" altLang="ja-JP" sz="1050" kern="100" baseline="0" dirty="0"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 value</a:t>
                          </a:r>
                          <a:endParaRPr lang="ja-JP" sz="1050" kern="100" dirty="0">
                            <a:effectLst/>
                            <a:latin typeface="Times New Roman" panose="02020603050405020304" pitchFamily="18" charset="0"/>
                            <a:ea typeface="游明朝" panose="02020400000000000000" pitchFamily="18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166768467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just">
                            <a:spcAft>
                              <a:spcPts val="0"/>
                            </a:spcAft>
                          </a:pPr>
                          <a:r>
                            <a:rPr lang="en-GB" sz="1050" kern="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Diffusion coefficient in PEG</a:t>
                          </a:r>
                          <a:endParaRPr lang="en-US" sz="1050" kern="100" dirty="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  <a:p>
                          <a:pPr algn="just">
                            <a:spcAft>
                              <a:spcPts val="0"/>
                            </a:spcAft>
                          </a:pPr>
                          <a:r>
                            <a:rPr lang="en-GB" sz="1050" kern="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(Cu</a:t>
                          </a:r>
                          <a:r>
                            <a:rPr lang="en-GB" sz="1050" kern="100" baseline="30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+</a:t>
                          </a:r>
                          <a:r>
                            <a:rPr lang="en-GB" sz="1050" kern="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, Cu</a:t>
                          </a:r>
                          <a:r>
                            <a:rPr lang="en-GB" sz="1050" kern="100" baseline="30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2+</a:t>
                          </a:r>
                          <a:r>
                            <a:rPr lang="en-GB" sz="1050" kern="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ja-JP" sz="1050" kern="100" dirty="0">
                            <a:effectLst/>
                            <a:latin typeface="Times New Roman" panose="02020603050405020304" pitchFamily="18" charset="0"/>
                            <a:ea typeface="游明朝" panose="02020400000000000000" pitchFamily="18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spcAft>
                              <a:spcPts val="0"/>
                            </a:spcAft>
                          </a:pPr>
                          <a:r>
                            <a:rPr lang="en-GB" sz="1050" kern="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1.93</a:t>
                          </a:r>
                          <a14:m>
                            <m:oMath xmlns:m="http://schemas.openxmlformats.org/officeDocument/2006/math">
                              <m:r>
                                <a:rPr lang="en-GB" sz="1050" kern="100">
                                  <a:effectLst/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  <m:sSup>
                                <m:sSupPr>
                                  <m:ctrlPr>
                                    <a:rPr lang="ja-JP" sz="1050" i="1" kern="10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05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GB" sz="105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−11</m:t>
                                  </m:r>
                                </m:sup>
                              </m:sSup>
                              <m:r>
                                <a:rPr lang="en-GB" sz="1050" kern="100">
                                  <a:effectLst/>
                                  <a:latin typeface="Cambria Math" panose="02040503050406030204" pitchFamily="18" charset="0"/>
                                </a:rPr>
                                <m:t> [</m:t>
                              </m:r>
                              <m:sSup>
                                <m:sSupPr>
                                  <m:ctrlPr>
                                    <a:rPr lang="ja-JP" sz="1050" i="1" kern="10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105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m</m:t>
                                  </m:r>
                                </m:e>
                                <m:sup>
                                  <m:r>
                                    <a:rPr lang="en-GB" sz="105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1050" kern="100">
                                  <a:effectLst/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m:rPr>
                                  <m:sty m:val="p"/>
                                </m:rPr>
                                <a:rPr lang="en-GB" sz="1050" kern="100">
                                  <a:effectLst/>
                                  <a:latin typeface="Cambria Math" panose="02040503050406030204" pitchFamily="18" charset="0"/>
                                </a:rPr>
                                <m:t>s</m:t>
                              </m:r>
                              <m:r>
                                <a:rPr lang="en-GB" sz="1050" kern="100">
                                  <a:effectLst/>
                                  <a:latin typeface="Cambria Math" panose="02040503050406030204" pitchFamily="18" charset="0"/>
                                </a:rPr>
                                <m:t>]</m:t>
                              </m:r>
                            </m:oMath>
                          </a14:m>
                          <a:endParaRPr lang="en-GB" sz="1050" kern="100" dirty="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  <a:p>
                          <a:pPr algn="just">
                            <a:spcAft>
                              <a:spcPts val="0"/>
                            </a:spcAft>
                          </a:pPr>
                          <a:r>
                            <a:rPr lang="en-GB" sz="1050" kern="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en-US" sz="1050" kern="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experimental</a:t>
                          </a:r>
                          <a:r>
                            <a:rPr lang="en-US" sz="1050" kern="100" baseline="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results</a:t>
                          </a:r>
                          <a:r>
                            <a:rPr lang="en-GB" sz="1050" kern="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ja-JP" sz="1050" kern="100" dirty="0">
                            <a:effectLst/>
                            <a:latin typeface="Times New Roman" panose="02020603050405020304" pitchFamily="18" charset="0"/>
                            <a:ea typeface="游明朝" panose="02020400000000000000" pitchFamily="18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315362709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just">
                            <a:spcAft>
                              <a:spcPts val="0"/>
                            </a:spcAft>
                          </a:pPr>
                          <a:r>
                            <a:rPr lang="en-US" altLang="ja-JP" sz="1050" kern="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Diffusion coefficient in PEG</a:t>
                          </a:r>
                          <a:endParaRPr lang="en-GB" altLang="ja-JP" sz="1050" kern="100" dirty="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  <a:p>
                          <a:pPr algn="just">
                            <a:spcAft>
                              <a:spcPts val="0"/>
                            </a:spcAft>
                          </a:pPr>
                          <a:r>
                            <a:rPr lang="en-GB" sz="1050" kern="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(Cl</a:t>
                          </a:r>
                          <a:r>
                            <a:rPr lang="en-GB" sz="1050" kern="100" baseline="30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-</a:t>
                          </a:r>
                          <a:r>
                            <a:rPr lang="en-GB" sz="1050" kern="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, Li</a:t>
                          </a:r>
                          <a:r>
                            <a:rPr lang="en-GB" sz="1050" kern="100" baseline="30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+</a:t>
                          </a:r>
                          <a:r>
                            <a:rPr lang="en-GB" sz="1050" kern="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ja-JP" sz="1050" kern="100" dirty="0">
                            <a:effectLst/>
                            <a:latin typeface="Times New Roman" panose="02020603050405020304" pitchFamily="18" charset="0"/>
                            <a:ea typeface="游明朝" panose="02020400000000000000" pitchFamily="18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spcAft>
                              <a:spcPts val="0"/>
                            </a:spcAft>
                          </a:pPr>
                          <a:r>
                            <a:rPr lang="en-GB" sz="1050" kern="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8.92</a:t>
                          </a:r>
                          <a14:m>
                            <m:oMath xmlns:m="http://schemas.openxmlformats.org/officeDocument/2006/math">
                              <m:r>
                                <a:rPr lang="en-GB" sz="1050" kern="100">
                                  <a:effectLst/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  <m:sSup>
                                <m:sSupPr>
                                  <m:ctrlPr>
                                    <a:rPr lang="ja-JP" sz="1050" i="1" kern="10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05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GB" sz="105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−11</m:t>
                                  </m:r>
                                </m:sup>
                              </m:sSup>
                              <m:r>
                                <a:rPr lang="en-GB" sz="1050" kern="100">
                                  <a:effectLst/>
                                  <a:latin typeface="Cambria Math" panose="02040503050406030204" pitchFamily="18" charset="0"/>
                                </a:rPr>
                                <m:t> [</m:t>
                              </m:r>
                              <m:sSup>
                                <m:sSupPr>
                                  <m:ctrlPr>
                                    <a:rPr lang="ja-JP" sz="1050" i="1" kern="10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105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m</m:t>
                                  </m:r>
                                </m:e>
                                <m:sup>
                                  <m:r>
                                    <a:rPr lang="en-GB" sz="105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1050" kern="100">
                                  <a:effectLst/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m:rPr>
                                  <m:sty m:val="p"/>
                                </m:rPr>
                                <a:rPr lang="en-GB" sz="1050" kern="100">
                                  <a:effectLst/>
                                  <a:latin typeface="Cambria Math" panose="02040503050406030204" pitchFamily="18" charset="0"/>
                                </a:rPr>
                                <m:t>s</m:t>
                              </m:r>
                              <m:r>
                                <a:rPr lang="en-GB" sz="1050" kern="100">
                                  <a:effectLst/>
                                  <a:latin typeface="Cambria Math" panose="02040503050406030204" pitchFamily="18" charset="0"/>
                                </a:rPr>
                                <m:t>]</m:t>
                              </m:r>
                            </m:oMath>
                          </a14:m>
                          <a:r>
                            <a:rPr lang="en-GB" sz="1050" kern="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en-US" sz="1050" kern="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reference</a:t>
                          </a:r>
                          <a:r>
                            <a:rPr lang="en-GB" sz="1050" kern="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</a:t>
                          </a:r>
                          <a:r>
                            <a:rPr lang="en-GB" sz="1050" kern="100" baseline="30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*</a:t>
                          </a:r>
                          <a:endParaRPr lang="ja-JP" sz="1050" kern="100" dirty="0">
                            <a:effectLst/>
                            <a:latin typeface="Times New Roman" panose="02020603050405020304" pitchFamily="18" charset="0"/>
                            <a:ea typeface="游明朝" panose="02020400000000000000" pitchFamily="18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836154156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just">
                            <a:spcAft>
                              <a:spcPts val="0"/>
                            </a:spcAft>
                          </a:pPr>
                          <a:r>
                            <a:rPr lang="en-US" altLang="ja-JP" sz="1050" kern="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Potential</a:t>
                          </a:r>
                          <a:r>
                            <a:rPr lang="en-US" altLang="ja-JP" sz="1050" kern="100" baseline="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of </a:t>
                          </a:r>
                        </a:p>
                        <a:p>
                          <a:pPr algn="just">
                            <a:spcAft>
                              <a:spcPts val="0"/>
                            </a:spcAft>
                          </a:pPr>
                          <a:r>
                            <a:rPr lang="en-US" altLang="ja-JP" sz="1050" kern="100" baseline="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w</a:t>
                          </a:r>
                          <a:r>
                            <a:rPr lang="en-US" altLang="ja-JP" sz="1050" kern="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orking electrode</a:t>
                          </a:r>
                        </a:p>
                        <a:p>
                          <a:pPr algn="just">
                            <a:spcAft>
                              <a:spcPts val="0"/>
                            </a:spcAft>
                          </a:pPr>
                          <a:r>
                            <a:rPr lang="en-GB" sz="1050" kern="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[vs</a:t>
                          </a:r>
                          <a:r>
                            <a:rPr lang="ja-JP" altLang="en-US" sz="1050" kern="100" baseline="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altLang="ja-JP" sz="1050" kern="100" baseline="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counter electrode</a:t>
                          </a:r>
                          <a:r>
                            <a:rPr lang="en-GB" sz="1050" kern="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]</a:t>
                          </a:r>
                          <a:endParaRPr lang="ja-JP" sz="1050" kern="100" dirty="0">
                            <a:effectLst/>
                            <a:latin typeface="Times New Roman" panose="02020603050405020304" pitchFamily="18" charset="0"/>
                            <a:ea typeface="游明朝" panose="02020400000000000000" pitchFamily="18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spcAft>
                              <a:spcPts val="0"/>
                            </a:spcAft>
                          </a:pPr>
                          <a:r>
                            <a:rPr lang="en-US" altLang="ja-JP" sz="1050" kern="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Open circuit</a:t>
                          </a:r>
                          <a:r>
                            <a:rPr lang="en-US" altLang="ja-JP" sz="1050" kern="100" baseline="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voltage [V] </a:t>
                          </a:r>
                        </a:p>
                        <a:p>
                          <a:pPr algn="just">
                            <a:spcAft>
                              <a:spcPts val="0"/>
                            </a:spcAft>
                          </a:pPr>
                          <a:r>
                            <a:rPr lang="en-US" altLang="ja-JP" sz="1050" kern="100" baseline="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(experimental results)</a:t>
                          </a:r>
                          <a:endParaRPr lang="ja-JP" sz="1050" kern="100" dirty="0">
                            <a:effectLst/>
                            <a:latin typeface="Times New Roman" panose="02020603050405020304" pitchFamily="18" charset="0"/>
                            <a:ea typeface="游明朝" panose="02020400000000000000" pitchFamily="18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366723933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just">
                            <a:spcAft>
                              <a:spcPts val="0"/>
                            </a:spcAft>
                          </a:pPr>
                          <a:r>
                            <a:rPr lang="en-US" altLang="ja-JP" sz="1050" kern="100" dirty="0"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Exchange</a:t>
                          </a:r>
                          <a:r>
                            <a:rPr lang="en-US" altLang="ja-JP" sz="1050" kern="100" baseline="0" dirty="0"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 current density</a:t>
                          </a:r>
                          <a:endParaRPr lang="ja-JP" sz="1050" kern="100" dirty="0">
                            <a:effectLst/>
                            <a:latin typeface="Times New Roman" panose="02020603050405020304" pitchFamily="18" charset="0"/>
                            <a:ea typeface="游明朝" panose="02020400000000000000" pitchFamily="18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spcAft>
                              <a:spcPts val="0"/>
                            </a:spcAft>
                          </a:pPr>
                          <a:r>
                            <a:rPr lang="en-GB" sz="1050" kern="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1.75 [A/m</a:t>
                          </a:r>
                          <a:r>
                            <a:rPr lang="en-GB" sz="1050" kern="100" baseline="30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en-GB" sz="1050" kern="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]</a:t>
                          </a:r>
                          <a:endParaRPr lang="ja-JP" sz="1050" kern="100" dirty="0">
                            <a:effectLst/>
                            <a:latin typeface="Times New Roman" panose="02020603050405020304" pitchFamily="18" charset="0"/>
                            <a:ea typeface="游明朝" panose="02020400000000000000" pitchFamily="18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4108172445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just">
                            <a:spcAft>
                              <a:spcPts val="0"/>
                            </a:spcAft>
                            <a:tabLst>
                              <a:tab pos="2559685" algn="r"/>
                            </a:tabLst>
                          </a:pPr>
                          <a:r>
                            <a:rPr lang="en-US" sz="1050" kern="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Bulk</a:t>
                          </a:r>
                          <a:r>
                            <a:rPr lang="en-US" sz="1050" kern="100" baseline="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concentration</a:t>
                          </a:r>
                        </a:p>
                        <a:p>
                          <a:pPr algn="just">
                            <a:spcAft>
                              <a:spcPts val="0"/>
                            </a:spcAft>
                            <a:tabLst>
                              <a:tab pos="2559685" algn="r"/>
                            </a:tabLst>
                          </a:pPr>
                          <a:r>
                            <a:rPr lang="en-GB" sz="1050" kern="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(Cu</a:t>
                          </a:r>
                          <a:r>
                            <a:rPr lang="en-GB" sz="1050" kern="100" baseline="30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+</a:t>
                          </a:r>
                          <a:r>
                            <a:rPr lang="en-GB" sz="1050" kern="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, Cu</a:t>
                          </a:r>
                          <a:r>
                            <a:rPr lang="en-GB" sz="1050" kern="100" baseline="30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2+</a:t>
                          </a:r>
                          <a:r>
                            <a:rPr lang="en-GB" sz="1050" kern="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	</a:t>
                          </a:r>
                          <a:endParaRPr lang="ja-JP" sz="1050" kern="100" dirty="0">
                            <a:effectLst/>
                            <a:latin typeface="Times New Roman" panose="02020603050405020304" pitchFamily="18" charset="0"/>
                            <a:ea typeface="游明朝" panose="02020400000000000000" pitchFamily="18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spcAft>
                              <a:spcPts val="0"/>
                            </a:spcAft>
                          </a:pPr>
                          <a:r>
                            <a:rPr lang="en-GB" sz="1050" kern="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570 [</a:t>
                          </a:r>
                          <a:r>
                            <a:rPr lang="en-GB" sz="1050" kern="100" dirty="0" err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mol</a:t>
                          </a:r>
                          <a:r>
                            <a:rPr lang="en-GB" sz="1050" kern="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/m</a:t>
                          </a:r>
                          <a:r>
                            <a:rPr lang="en-GB" sz="1050" kern="100" baseline="30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r>
                            <a:rPr lang="en-GB" sz="1050" kern="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]</a:t>
                          </a:r>
                          <a:endParaRPr lang="ja-JP" sz="1050" kern="100" dirty="0">
                            <a:effectLst/>
                            <a:latin typeface="Times New Roman" panose="02020603050405020304" pitchFamily="18" charset="0"/>
                            <a:ea typeface="游明朝" panose="02020400000000000000" pitchFamily="18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639221138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just">
                            <a:spcAft>
                              <a:spcPts val="0"/>
                            </a:spcAft>
                          </a:pPr>
                          <a:r>
                            <a:rPr lang="en-US" sz="1050" kern="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Bulk</a:t>
                          </a:r>
                          <a:r>
                            <a:rPr lang="en-US" sz="1050" kern="100" baseline="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concentration </a:t>
                          </a:r>
                          <a:r>
                            <a:rPr lang="en-GB" sz="1050" kern="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(Li</a:t>
                          </a:r>
                          <a:r>
                            <a:rPr lang="en-GB" sz="1050" kern="100" baseline="30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+</a:t>
                          </a:r>
                          <a:r>
                            <a:rPr lang="en-GB" sz="1050" kern="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ja-JP" sz="1050" kern="100" dirty="0">
                            <a:effectLst/>
                            <a:latin typeface="Times New Roman" panose="02020603050405020304" pitchFamily="18" charset="0"/>
                            <a:ea typeface="游明朝" panose="02020400000000000000" pitchFamily="18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spcAft>
                              <a:spcPts val="0"/>
                            </a:spcAft>
                          </a:pPr>
                          <a:r>
                            <a:rPr lang="en-GB" sz="1050" kern="1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705 [mol/m</a:t>
                          </a:r>
                          <a:r>
                            <a:rPr lang="en-GB" sz="1050" kern="100" baseline="300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r>
                            <a:rPr lang="en-GB" sz="1050" kern="1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]</a:t>
                          </a:r>
                          <a:endParaRPr lang="ja-JP" sz="1050" kern="100">
                            <a:effectLst/>
                            <a:latin typeface="Times New Roman" panose="02020603050405020304" pitchFamily="18" charset="0"/>
                            <a:ea typeface="游明朝" panose="02020400000000000000" pitchFamily="18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5250730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just">
                            <a:spcAft>
                              <a:spcPts val="0"/>
                            </a:spcAft>
                          </a:pPr>
                          <a:r>
                            <a:rPr lang="en-US" sz="1050" kern="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Bulk</a:t>
                          </a:r>
                          <a:r>
                            <a:rPr lang="en-US" sz="1050" kern="100" baseline="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concentration </a:t>
                          </a:r>
                          <a:r>
                            <a:rPr lang="en-GB" sz="1050" kern="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(Cl</a:t>
                          </a:r>
                          <a:r>
                            <a:rPr lang="en-GB" sz="1050" kern="100" baseline="30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-</a:t>
                          </a:r>
                          <a:r>
                            <a:rPr lang="en-GB" sz="1050" kern="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ja-JP" sz="1050" kern="100" dirty="0">
                            <a:effectLst/>
                            <a:latin typeface="Times New Roman" panose="02020603050405020304" pitchFamily="18" charset="0"/>
                            <a:ea typeface="游明朝" panose="02020400000000000000" pitchFamily="18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spcAft>
                              <a:spcPts val="0"/>
                            </a:spcAft>
                          </a:pPr>
                          <a:r>
                            <a:rPr lang="en-GB" sz="1050" kern="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2415 [</a:t>
                          </a:r>
                          <a:r>
                            <a:rPr lang="en-GB" sz="1050" kern="100" dirty="0" err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mol</a:t>
                          </a:r>
                          <a:r>
                            <a:rPr lang="en-GB" sz="1050" kern="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/m</a:t>
                          </a:r>
                          <a:r>
                            <a:rPr lang="en-GB" sz="1050" kern="100" baseline="30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r>
                            <a:rPr lang="en-GB" sz="1050" kern="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]</a:t>
                          </a:r>
                          <a:endParaRPr lang="ja-JP" sz="1050" kern="100" dirty="0">
                            <a:effectLst/>
                            <a:latin typeface="Times New Roman" panose="02020603050405020304" pitchFamily="18" charset="0"/>
                            <a:ea typeface="游明朝" panose="02020400000000000000" pitchFamily="18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10680253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表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42226099"/>
                  </p:ext>
                </p:extLst>
              </p:nvPr>
            </p:nvGraphicFramePr>
            <p:xfrm>
              <a:off x="2094555" y="4386502"/>
              <a:ext cx="3723941" cy="2084070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1738533">
                      <a:extLst>
                        <a:ext uri="{9D8B030D-6E8A-4147-A177-3AD203B41FA5}">
                          <a16:colId xmlns:a16="http://schemas.microsoft.com/office/drawing/2014/main" val="2179036440"/>
                        </a:ext>
                      </a:extLst>
                    </a:gridCol>
                    <a:gridCol w="1985408">
                      <a:extLst>
                        <a:ext uri="{9D8B030D-6E8A-4147-A177-3AD203B41FA5}">
                          <a16:colId xmlns:a16="http://schemas.microsoft.com/office/drawing/2014/main" val="924171031"/>
                        </a:ext>
                      </a:extLst>
                    </a:gridCol>
                  </a:tblGrid>
                  <a:tr h="160020">
                    <a:tc>
                      <a:txBody>
                        <a:bodyPr/>
                        <a:lstStyle/>
                        <a:p>
                          <a:pPr algn="just">
                            <a:spcAft>
                              <a:spcPts val="0"/>
                            </a:spcAft>
                          </a:pPr>
                          <a:r>
                            <a:rPr lang="en-US" altLang="ja-JP" sz="1050" kern="100" dirty="0" smtClean="0">
                              <a:effectLst/>
                              <a:latin typeface="Times New Roman" panose="02020603050405020304" pitchFamily="18" charset="0"/>
                              <a:ea typeface="游明朝" panose="02020400000000000000" pitchFamily="18" charset="-128"/>
                              <a:cs typeface="Times New Roman" panose="02020603050405020304" pitchFamily="18" charset="0"/>
                            </a:rPr>
                            <a:t>Parameter</a:t>
                          </a:r>
                          <a:endParaRPr lang="ja-JP" sz="1050" kern="100" dirty="0">
                            <a:effectLst/>
                            <a:latin typeface="Times New Roman" panose="02020603050405020304" pitchFamily="18" charset="0"/>
                            <a:ea typeface="游明朝" panose="02020400000000000000" pitchFamily="18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spcAft>
                              <a:spcPts val="0"/>
                            </a:spcAft>
                          </a:pPr>
                          <a:r>
                            <a:rPr lang="en-US" altLang="ja-JP" sz="1050" kern="100" dirty="0" smtClean="0"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Setting</a:t>
                          </a:r>
                          <a:r>
                            <a:rPr lang="en-US" altLang="ja-JP" sz="1050" kern="100" baseline="0" dirty="0" smtClean="0"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 value</a:t>
                          </a:r>
                          <a:endParaRPr lang="ja-JP" sz="1050" kern="100" dirty="0">
                            <a:effectLst/>
                            <a:latin typeface="Times New Roman" panose="02020603050405020304" pitchFamily="18" charset="0"/>
                            <a:ea typeface="游明朝" panose="02020400000000000000" pitchFamily="18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166768467"/>
                      </a:ext>
                    </a:extLst>
                  </a:tr>
                  <a:tr h="323850">
                    <a:tc>
                      <a:txBody>
                        <a:bodyPr/>
                        <a:lstStyle/>
                        <a:p>
                          <a:pPr algn="just">
                            <a:spcAft>
                              <a:spcPts val="0"/>
                            </a:spcAft>
                          </a:pPr>
                          <a:r>
                            <a:rPr lang="en-GB" sz="1050" kern="10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Diffusion coefficient in PEG</a:t>
                          </a:r>
                          <a:endParaRPr lang="en-US" sz="1050" kern="100" dirty="0" smtClean="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  <a:p>
                          <a:pPr algn="just">
                            <a:spcAft>
                              <a:spcPts val="0"/>
                            </a:spcAft>
                          </a:pPr>
                          <a:r>
                            <a:rPr lang="en-GB" sz="1050" kern="10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(Cu</a:t>
                          </a:r>
                          <a:r>
                            <a:rPr lang="en-GB" sz="1050" kern="100" baseline="30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+</a:t>
                          </a:r>
                          <a:r>
                            <a:rPr lang="en-GB" sz="1050" kern="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, Cu</a:t>
                          </a:r>
                          <a:r>
                            <a:rPr lang="en-GB" sz="1050" kern="100" baseline="30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2+</a:t>
                          </a:r>
                          <a:r>
                            <a:rPr lang="en-GB" sz="1050" kern="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ja-JP" sz="1050" kern="100" dirty="0">
                            <a:effectLst/>
                            <a:latin typeface="Times New Roman" panose="02020603050405020304" pitchFamily="18" charset="0"/>
                            <a:ea typeface="游明朝" panose="02020400000000000000" pitchFamily="18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88037" t="-59259" r="-613" b="-5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15362709"/>
                      </a:ext>
                    </a:extLst>
                  </a:tr>
                  <a:tr h="320040">
                    <a:tc>
                      <a:txBody>
                        <a:bodyPr/>
                        <a:lstStyle/>
                        <a:p>
                          <a:pPr algn="just">
                            <a:spcAft>
                              <a:spcPts val="0"/>
                            </a:spcAft>
                          </a:pPr>
                          <a:r>
                            <a:rPr lang="en-US" altLang="ja-JP" sz="1050" kern="10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Diffusion coefficient in PEG</a:t>
                          </a:r>
                          <a:endParaRPr lang="en-GB" altLang="ja-JP" sz="1050" kern="100" dirty="0" smtClean="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  <a:p>
                          <a:pPr algn="just">
                            <a:spcAft>
                              <a:spcPts val="0"/>
                            </a:spcAft>
                          </a:pPr>
                          <a:r>
                            <a:rPr lang="en-GB" sz="1050" kern="10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(Cl</a:t>
                          </a:r>
                          <a:r>
                            <a:rPr lang="en-GB" sz="1050" kern="100" baseline="3000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-</a:t>
                          </a:r>
                          <a:r>
                            <a:rPr lang="en-GB" sz="1050" kern="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, Li</a:t>
                          </a:r>
                          <a:r>
                            <a:rPr lang="en-GB" sz="1050" kern="100" baseline="30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+</a:t>
                          </a:r>
                          <a:r>
                            <a:rPr lang="en-GB" sz="1050" kern="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ja-JP" sz="1050" kern="100" dirty="0">
                            <a:effectLst/>
                            <a:latin typeface="Times New Roman" panose="02020603050405020304" pitchFamily="18" charset="0"/>
                            <a:ea typeface="游明朝" panose="02020400000000000000" pitchFamily="18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88037" t="-165385" r="-613" b="-43076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36154156"/>
                      </a:ext>
                    </a:extLst>
                  </a:tr>
                  <a:tr h="480060">
                    <a:tc>
                      <a:txBody>
                        <a:bodyPr/>
                        <a:lstStyle/>
                        <a:p>
                          <a:pPr algn="just">
                            <a:spcAft>
                              <a:spcPts val="0"/>
                            </a:spcAft>
                          </a:pPr>
                          <a:r>
                            <a:rPr lang="en-US" altLang="ja-JP" sz="1050" kern="10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Potential</a:t>
                          </a:r>
                          <a:r>
                            <a:rPr lang="en-US" altLang="ja-JP" sz="1050" kern="100" baseline="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of </a:t>
                          </a:r>
                        </a:p>
                        <a:p>
                          <a:pPr algn="just">
                            <a:spcAft>
                              <a:spcPts val="0"/>
                            </a:spcAft>
                          </a:pPr>
                          <a:r>
                            <a:rPr lang="en-US" altLang="ja-JP" sz="1050" kern="100" baseline="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w</a:t>
                          </a:r>
                          <a:r>
                            <a:rPr lang="en-US" altLang="ja-JP" sz="1050" kern="10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orking electrode</a:t>
                          </a:r>
                        </a:p>
                        <a:p>
                          <a:pPr algn="just">
                            <a:spcAft>
                              <a:spcPts val="0"/>
                            </a:spcAft>
                          </a:pPr>
                          <a:r>
                            <a:rPr lang="en-GB" sz="1050" kern="10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[vs</a:t>
                          </a:r>
                          <a:r>
                            <a:rPr lang="ja-JP" altLang="en-US" sz="1050" kern="100" baseline="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altLang="ja-JP" sz="1050" kern="100" baseline="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counter electrode</a:t>
                          </a:r>
                          <a:r>
                            <a:rPr lang="en-GB" sz="1050" kern="10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]</a:t>
                          </a:r>
                          <a:endParaRPr lang="ja-JP" sz="1050" kern="100" dirty="0">
                            <a:effectLst/>
                            <a:latin typeface="Times New Roman" panose="02020603050405020304" pitchFamily="18" charset="0"/>
                            <a:ea typeface="游明朝" panose="02020400000000000000" pitchFamily="18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spcAft>
                              <a:spcPts val="0"/>
                            </a:spcAft>
                          </a:pPr>
                          <a:r>
                            <a:rPr lang="en-US" altLang="ja-JP" sz="1050" kern="10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Open circuit</a:t>
                          </a:r>
                          <a:r>
                            <a:rPr lang="en-US" altLang="ja-JP" sz="1050" kern="100" baseline="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voltage [V] </a:t>
                          </a:r>
                        </a:p>
                        <a:p>
                          <a:pPr algn="just">
                            <a:spcAft>
                              <a:spcPts val="0"/>
                            </a:spcAft>
                          </a:pPr>
                          <a:r>
                            <a:rPr lang="en-US" altLang="ja-JP" sz="1050" kern="100" baseline="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(experimental results)</a:t>
                          </a:r>
                          <a:endParaRPr lang="ja-JP" sz="1050" kern="100" dirty="0">
                            <a:effectLst/>
                            <a:latin typeface="Times New Roman" panose="02020603050405020304" pitchFamily="18" charset="0"/>
                            <a:ea typeface="游明朝" panose="02020400000000000000" pitchFamily="18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366723933"/>
                      </a:ext>
                    </a:extLst>
                  </a:tr>
                  <a:tr h="160020">
                    <a:tc>
                      <a:txBody>
                        <a:bodyPr/>
                        <a:lstStyle/>
                        <a:p>
                          <a:pPr algn="just">
                            <a:spcAft>
                              <a:spcPts val="0"/>
                            </a:spcAft>
                          </a:pPr>
                          <a:r>
                            <a:rPr lang="en-US" altLang="ja-JP" sz="1050" kern="100" dirty="0" smtClean="0"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Exchange</a:t>
                          </a:r>
                          <a:r>
                            <a:rPr lang="en-US" altLang="ja-JP" sz="1050" kern="100" baseline="0" dirty="0" smtClean="0"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 current density</a:t>
                          </a:r>
                          <a:endParaRPr lang="ja-JP" sz="1050" kern="100" dirty="0">
                            <a:effectLst/>
                            <a:latin typeface="Times New Roman" panose="02020603050405020304" pitchFamily="18" charset="0"/>
                            <a:ea typeface="游明朝" panose="02020400000000000000" pitchFamily="18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spcAft>
                              <a:spcPts val="0"/>
                            </a:spcAft>
                          </a:pPr>
                          <a:r>
                            <a:rPr lang="en-GB" sz="1050" kern="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1.75 [A/m</a:t>
                          </a:r>
                          <a:r>
                            <a:rPr lang="en-GB" sz="1050" kern="100" baseline="30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en-GB" sz="1050" kern="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]</a:t>
                          </a:r>
                          <a:endParaRPr lang="ja-JP" sz="1050" kern="100" dirty="0">
                            <a:effectLst/>
                            <a:latin typeface="Times New Roman" panose="02020603050405020304" pitchFamily="18" charset="0"/>
                            <a:ea typeface="游明朝" panose="02020400000000000000" pitchFamily="18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4108172445"/>
                      </a:ext>
                    </a:extLst>
                  </a:tr>
                  <a:tr h="320040">
                    <a:tc>
                      <a:txBody>
                        <a:bodyPr/>
                        <a:lstStyle/>
                        <a:p>
                          <a:pPr algn="just">
                            <a:spcAft>
                              <a:spcPts val="0"/>
                            </a:spcAft>
                            <a:tabLst>
                              <a:tab pos="2559685" algn="r"/>
                            </a:tabLst>
                          </a:pPr>
                          <a:r>
                            <a:rPr lang="en-US" sz="1050" kern="10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Bulk</a:t>
                          </a:r>
                          <a:r>
                            <a:rPr lang="en-US" sz="1050" kern="100" baseline="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concentration</a:t>
                          </a:r>
                        </a:p>
                        <a:p>
                          <a:pPr algn="just">
                            <a:spcAft>
                              <a:spcPts val="0"/>
                            </a:spcAft>
                            <a:tabLst>
                              <a:tab pos="2559685" algn="r"/>
                            </a:tabLst>
                          </a:pPr>
                          <a:r>
                            <a:rPr lang="en-GB" sz="1050" kern="10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(Cu</a:t>
                          </a:r>
                          <a:r>
                            <a:rPr lang="en-GB" sz="1050" kern="100" baseline="30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+</a:t>
                          </a:r>
                          <a:r>
                            <a:rPr lang="en-GB" sz="1050" kern="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, Cu</a:t>
                          </a:r>
                          <a:r>
                            <a:rPr lang="en-GB" sz="1050" kern="100" baseline="30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2+</a:t>
                          </a:r>
                          <a:r>
                            <a:rPr lang="en-GB" sz="1050" kern="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	</a:t>
                          </a:r>
                          <a:endParaRPr lang="ja-JP" sz="1050" kern="100" dirty="0">
                            <a:effectLst/>
                            <a:latin typeface="Times New Roman" panose="02020603050405020304" pitchFamily="18" charset="0"/>
                            <a:ea typeface="游明朝" panose="02020400000000000000" pitchFamily="18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spcAft>
                              <a:spcPts val="0"/>
                            </a:spcAft>
                          </a:pPr>
                          <a:r>
                            <a:rPr lang="en-GB" sz="1050" kern="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570 [</a:t>
                          </a:r>
                          <a:r>
                            <a:rPr lang="en-GB" sz="1050" kern="100" dirty="0" err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mol</a:t>
                          </a:r>
                          <a:r>
                            <a:rPr lang="en-GB" sz="1050" kern="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/m</a:t>
                          </a:r>
                          <a:r>
                            <a:rPr lang="en-GB" sz="1050" kern="100" baseline="30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r>
                            <a:rPr lang="en-GB" sz="1050" kern="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]</a:t>
                          </a:r>
                          <a:endParaRPr lang="ja-JP" sz="1050" kern="100" dirty="0">
                            <a:effectLst/>
                            <a:latin typeface="Times New Roman" panose="02020603050405020304" pitchFamily="18" charset="0"/>
                            <a:ea typeface="游明朝" panose="02020400000000000000" pitchFamily="18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639221138"/>
                      </a:ext>
                    </a:extLst>
                  </a:tr>
                  <a:tr h="160020">
                    <a:tc>
                      <a:txBody>
                        <a:bodyPr/>
                        <a:lstStyle/>
                        <a:p>
                          <a:pPr algn="just">
                            <a:spcAft>
                              <a:spcPts val="0"/>
                            </a:spcAft>
                          </a:pPr>
                          <a:r>
                            <a:rPr lang="en-US" sz="1050" kern="10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Bulk</a:t>
                          </a:r>
                          <a:r>
                            <a:rPr lang="en-US" sz="1050" kern="100" baseline="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concentration </a:t>
                          </a:r>
                          <a:r>
                            <a:rPr lang="en-GB" sz="1050" kern="10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(Li</a:t>
                          </a:r>
                          <a:r>
                            <a:rPr lang="en-GB" sz="1050" kern="100" baseline="30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+</a:t>
                          </a:r>
                          <a:r>
                            <a:rPr lang="en-GB" sz="1050" kern="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ja-JP" sz="1050" kern="100" dirty="0">
                            <a:effectLst/>
                            <a:latin typeface="Times New Roman" panose="02020603050405020304" pitchFamily="18" charset="0"/>
                            <a:ea typeface="游明朝" panose="02020400000000000000" pitchFamily="18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spcAft>
                              <a:spcPts val="0"/>
                            </a:spcAft>
                          </a:pPr>
                          <a:r>
                            <a:rPr lang="en-GB" sz="1050" kern="1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705 [mol/m</a:t>
                          </a:r>
                          <a:r>
                            <a:rPr lang="en-GB" sz="1050" kern="100" baseline="300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r>
                            <a:rPr lang="en-GB" sz="1050" kern="1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]</a:t>
                          </a:r>
                          <a:endParaRPr lang="ja-JP" sz="1050" kern="100">
                            <a:effectLst/>
                            <a:latin typeface="Times New Roman" panose="02020603050405020304" pitchFamily="18" charset="0"/>
                            <a:ea typeface="游明朝" panose="02020400000000000000" pitchFamily="18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5250730"/>
                      </a:ext>
                    </a:extLst>
                  </a:tr>
                  <a:tr h="160020">
                    <a:tc>
                      <a:txBody>
                        <a:bodyPr/>
                        <a:lstStyle/>
                        <a:p>
                          <a:pPr algn="just">
                            <a:spcAft>
                              <a:spcPts val="0"/>
                            </a:spcAft>
                          </a:pPr>
                          <a:r>
                            <a:rPr lang="en-US" sz="1050" kern="10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Bulk</a:t>
                          </a:r>
                          <a:r>
                            <a:rPr lang="en-US" sz="1050" kern="100" baseline="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concentration </a:t>
                          </a:r>
                          <a:r>
                            <a:rPr lang="en-GB" sz="1050" kern="10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(Cl</a:t>
                          </a:r>
                          <a:r>
                            <a:rPr lang="en-GB" sz="1050" kern="100" baseline="3000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-</a:t>
                          </a:r>
                          <a:r>
                            <a:rPr lang="en-GB" sz="1050" kern="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ja-JP" sz="1050" kern="100" dirty="0">
                            <a:effectLst/>
                            <a:latin typeface="Times New Roman" panose="02020603050405020304" pitchFamily="18" charset="0"/>
                            <a:ea typeface="游明朝" panose="02020400000000000000" pitchFamily="18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spcAft>
                              <a:spcPts val="0"/>
                            </a:spcAft>
                          </a:pPr>
                          <a:r>
                            <a:rPr lang="en-GB" sz="1050" kern="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2415 [</a:t>
                          </a:r>
                          <a:r>
                            <a:rPr lang="en-GB" sz="1050" kern="100" dirty="0" err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mol</a:t>
                          </a:r>
                          <a:r>
                            <a:rPr lang="en-GB" sz="1050" kern="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/m</a:t>
                          </a:r>
                          <a:r>
                            <a:rPr lang="en-GB" sz="1050" kern="100" baseline="30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r>
                            <a:rPr lang="en-GB" sz="1050" kern="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]</a:t>
                          </a:r>
                          <a:endParaRPr lang="ja-JP" sz="1050" kern="100" dirty="0">
                            <a:effectLst/>
                            <a:latin typeface="Times New Roman" panose="02020603050405020304" pitchFamily="18" charset="0"/>
                            <a:ea typeface="游明朝" panose="02020400000000000000" pitchFamily="18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106802539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5" name="テキスト ボックス 4"/>
          <p:cNvSpPr txBox="1"/>
          <p:nvPr/>
        </p:nvSpPr>
        <p:spPr>
          <a:xfrm>
            <a:off x="1856096" y="6728346"/>
            <a:ext cx="438132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altLang="ja-JP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*D. </a:t>
            </a:r>
            <a:r>
              <a:rPr lang="en-GB" altLang="ja-JP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Diddens</a:t>
            </a:r>
            <a:r>
              <a:rPr lang="en-GB" altLang="ja-JP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A. </a:t>
            </a:r>
            <a:r>
              <a:rPr lang="en-GB" altLang="ja-JP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Heuer</a:t>
            </a:r>
            <a:r>
              <a:rPr lang="en-GB" altLang="ja-JP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O. Borodin: Macromolecules. </a:t>
            </a:r>
            <a:r>
              <a:rPr lang="en-GB" altLang="ja-JP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43</a:t>
            </a:r>
            <a:r>
              <a:rPr lang="en-GB" altLang="ja-JP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[4] (2010) 2028.</a:t>
            </a:r>
            <a:endParaRPr kumimoji="1" lang="ja-JP" alt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5789042"/>
      </p:ext>
    </p:extLst>
  </p:cSld>
  <p:clrMapOvr>
    <a:masterClrMapping/>
  </p:clrMapOvr>
  <p:extLst>
    <p:ext uri="{6950BFC3-D8DA-4A85-94F7-54DA5524770B}">
      <p188:commentRel xmlns="" xmlns:p188="http://schemas.microsoft.com/office/powerpoint/2018/8/main" r:id="rId2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テキスト ボックス 20"/>
          <p:cNvSpPr txBox="1"/>
          <p:nvPr/>
        </p:nvSpPr>
        <p:spPr>
          <a:xfrm>
            <a:off x="1253479" y="8981048"/>
            <a:ext cx="5459556" cy="1177712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Bef>
                <a:spcPts val="200"/>
              </a:spcBef>
              <a:spcAft>
                <a:spcPts val="600"/>
              </a:spcAft>
            </a:pPr>
            <a:r>
              <a:rPr lang="en-GB" b="1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Supporting Information 3. </a:t>
            </a:r>
            <a:r>
              <a:rPr lang="en-US" altLang="ja-JP" dirty="0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Concentration distribution of Cu</a:t>
            </a:r>
            <a:r>
              <a:rPr lang="en-US" altLang="ja-JP" baseline="30000" dirty="0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+</a:t>
            </a:r>
            <a:r>
              <a:rPr lang="en-US" altLang="ja-JP" dirty="0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 in cell-2 at 80 ˚C before discharge (a), after 15 s discharge (b), and after 80 s discharge (c).</a:t>
            </a:r>
            <a:r>
              <a:rPr lang="ja-JP" altLang="en-US" dirty="0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 </a:t>
            </a:r>
            <a:r>
              <a:rPr lang="en-US" altLang="ja-JP" dirty="0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The ion flow were shown as gray arrows.</a:t>
            </a:r>
          </a:p>
          <a:p>
            <a:pPr algn="just">
              <a:spcBef>
                <a:spcPts val="200"/>
              </a:spcBef>
              <a:spcAft>
                <a:spcPts val="600"/>
              </a:spcAft>
            </a:pPr>
            <a:r>
              <a:rPr lang="en-US" altLang="ja-JP" dirty="0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.</a:t>
            </a:r>
            <a:endParaRPr lang="ja-JP" dirty="0">
              <a:effectLst/>
              <a:latin typeface="Times New Roman" panose="020206030504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grpSp>
        <p:nvGrpSpPr>
          <p:cNvPr id="36" name="グループ化 35"/>
          <p:cNvGrpSpPr/>
          <p:nvPr/>
        </p:nvGrpSpPr>
        <p:grpSpPr>
          <a:xfrm>
            <a:off x="434898" y="479502"/>
            <a:ext cx="7248292" cy="8374565"/>
            <a:chOff x="217757" y="809669"/>
            <a:chExt cx="7291393" cy="8349242"/>
          </a:xfrm>
        </p:grpSpPr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2C7E44F6-3D82-B747-B723-31EDDE1773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225" t="22117" r="56942" b="12056"/>
            <a:stretch/>
          </p:blipFill>
          <p:spPr>
            <a:xfrm rot="5400000">
              <a:off x="2449694" y="-892597"/>
              <a:ext cx="1792359" cy="5999019"/>
            </a:xfrm>
            <a:prstGeom prst="rect">
              <a:avLst/>
            </a:prstGeom>
          </p:spPr>
        </p:pic>
        <p:pic>
          <p:nvPicPr>
            <p:cNvPr id="38" name="図 37">
              <a:extLst>
                <a:ext uri="{FF2B5EF4-FFF2-40B4-BE49-F238E27FC236}">
                  <a16:creationId xmlns:a16="http://schemas.microsoft.com/office/drawing/2014/main" id="{32FCA239-D16C-D849-BF55-3EA7B24BA2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740" t="13394" r="12028" b="77778"/>
            <a:stretch/>
          </p:blipFill>
          <p:spPr>
            <a:xfrm rot="5400000">
              <a:off x="4399253" y="4511966"/>
              <a:ext cx="4749427" cy="857042"/>
            </a:xfrm>
            <a:prstGeom prst="rect">
              <a:avLst/>
            </a:prstGeom>
          </p:spPr>
        </p:pic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10477870-31FD-9F41-9C9B-2C2C7438959A}"/>
                </a:ext>
              </a:extLst>
            </p:cNvPr>
            <p:cNvSpPr txBox="1"/>
            <p:nvPr/>
          </p:nvSpPr>
          <p:spPr>
            <a:xfrm>
              <a:off x="346364" y="809669"/>
              <a:ext cx="4363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>
                  <a:latin typeface="MS PGothic" panose="020B0600070205080204" pitchFamily="34" charset="-128"/>
                  <a:ea typeface="MS PGothic" panose="020B0600070205080204" pitchFamily="34" charset="-128"/>
                </a:rPr>
                <a:t>(a)</a:t>
              </a:r>
              <a:endParaRPr kumimoji="1" lang="ja-JP" altLang="en-US" dirty="0">
                <a:latin typeface="MS PGothic" panose="020B0600070205080204" pitchFamily="34" charset="-128"/>
                <a:ea typeface="MS PGothic" panose="020B0600070205080204" pitchFamily="34" charset="-128"/>
              </a:endParaRPr>
            </a:p>
          </p:txBody>
        </p:sp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DC78F123-9636-014C-9CB7-111D7CDE55CB}"/>
                </a:ext>
              </a:extLst>
            </p:cNvPr>
            <p:cNvSpPr txBox="1"/>
            <p:nvPr/>
          </p:nvSpPr>
          <p:spPr>
            <a:xfrm>
              <a:off x="346364" y="3688874"/>
              <a:ext cx="4395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>
                  <a:latin typeface="MS PGothic" panose="020B0600070205080204" pitchFamily="34" charset="-128"/>
                  <a:ea typeface="MS PGothic" panose="020B0600070205080204" pitchFamily="34" charset="-128"/>
                </a:rPr>
                <a:t>(b)</a:t>
              </a:r>
              <a:endParaRPr kumimoji="1" lang="ja-JP" altLang="en-US">
                <a:latin typeface="MS PGothic" panose="020B0600070205080204" pitchFamily="34" charset="-128"/>
                <a:ea typeface="MS PGothic" panose="020B0600070205080204" pitchFamily="34" charset="-128"/>
              </a:endParaRPr>
            </a:p>
          </p:txBody>
        </p:sp>
        <p:pic>
          <p:nvPicPr>
            <p:cNvPr id="42" name="図 41">
              <a:extLst>
                <a:ext uri="{FF2B5EF4-FFF2-40B4-BE49-F238E27FC236}">
                  <a16:creationId xmlns:a16="http://schemas.microsoft.com/office/drawing/2014/main" id="{A2B9A6B3-6AE8-7041-989B-6389858A51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691" t="21469" r="57127" b="11797"/>
            <a:stretch/>
          </p:blipFill>
          <p:spPr>
            <a:xfrm rot="5400000">
              <a:off x="2482478" y="2001543"/>
              <a:ext cx="1726785" cy="5999019"/>
            </a:xfrm>
            <a:prstGeom prst="rect">
              <a:avLst/>
            </a:prstGeom>
          </p:spPr>
        </p:pic>
        <p:sp>
          <p:nvSpPr>
            <p:cNvPr id="50" name="テキスト ボックス 49">
              <a:extLst>
                <a:ext uri="{FF2B5EF4-FFF2-40B4-BE49-F238E27FC236}">
                  <a16:creationId xmlns:a16="http://schemas.microsoft.com/office/drawing/2014/main" id="{9C292F03-AF18-E447-8D76-F722E90886D4}"/>
                </a:ext>
              </a:extLst>
            </p:cNvPr>
            <p:cNvSpPr txBox="1"/>
            <p:nvPr/>
          </p:nvSpPr>
          <p:spPr>
            <a:xfrm>
              <a:off x="346363" y="6532963"/>
              <a:ext cx="4411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>
                  <a:latin typeface="MS PGothic" panose="020B0600070205080204" pitchFamily="34" charset="-128"/>
                  <a:ea typeface="MS PGothic" panose="020B0600070205080204" pitchFamily="34" charset="-128"/>
                </a:rPr>
                <a:t>(c)</a:t>
              </a:r>
              <a:endParaRPr kumimoji="1" lang="ja-JP" altLang="en-US">
                <a:latin typeface="MS PGothic" panose="020B0600070205080204" pitchFamily="34" charset="-128"/>
                <a:ea typeface="MS PGothic" panose="020B0600070205080204" pitchFamily="34" charset="-128"/>
              </a:endParaRPr>
            </a:p>
          </p:txBody>
        </p:sp>
        <p:pic>
          <p:nvPicPr>
            <p:cNvPr id="58" name="図 57">
              <a:extLst>
                <a:ext uri="{FF2B5EF4-FFF2-40B4-BE49-F238E27FC236}">
                  <a16:creationId xmlns:a16="http://schemas.microsoft.com/office/drawing/2014/main" id="{840303CD-AAEC-2342-B15D-76D261F182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210" t="22836" r="57516" b="11275"/>
            <a:stretch/>
          </p:blipFill>
          <p:spPr>
            <a:xfrm rot="5400000">
              <a:off x="2385390" y="4701419"/>
              <a:ext cx="1792359" cy="6127625"/>
            </a:xfrm>
            <a:prstGeom prst="rect">
              <a:avLst/>
            </a:prstGeom>
          </p:spPr>
        </p:pic>
        <p:sp>
          <p:nvSpPr>
            <p:cNvPr id="75" name="テキスト ボックス 74">
              <a:extLst>
                <a:ext uri="{FF2B5EF4-FFF2-40B4-BE49-F238E27FC236}">
                  <a16:creationId xmlns:a16="http://schemas.microsoft.com/office/drawing/2014/main" id="{D1EDBC76-F9B3-9245-AF55-5179A5FC0A63}"/>
                </a:ext>
              </a:extLst>
            </p:cNvPr>
            <p:cNvSpPr txBox="1"/>
            <p:nvPr/>
          </p:nvSpPr>
          <p:spPr>
            <a:xfrm>
              <a:off x="6375185" y="2224754"/>
              <a:ext cx="9492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>
                  <a:latin typeface="MS PGothic" panose="020B0600070205080204" pitchFamily="34" charset="-128"/>
                  <a:ea typeface="MS PGothic" panose="020B0600070205080204" pitchFamily="34" charset="-128"/>
                </a:rPr>
                <a:t>mol/m</a:t>
              </a:r>
              <a:r>
                <a:rPr kumimoji="1" lang="en-US" altLang="ja-JP" baseline="30000" dirty="0">
                  <a:latin typeface="MS PGothic" panose="020B0600070205080204" pitchFamily="34" charset="-128"/>
                  <a:ea typeface="MS PGothic" panose="020B0600070205080204" pitchFamily="34" charset="-128"/>
                </a:rPr>
                <a:t>3</a:t>
              </a:r>
              <a:r>
                <a:rPr kumimoji="1" lang="en-US" altLang="ja-JP" dirty="0">
                  <a:latin typeface="MS PGothic" panose="020B0600070205080204" pitchFamily="34" charset="-128"/>
                  <a:ea typeface="MS PGothic" panose="020B0600070205080204" pitchFamily="34" charset="-128"/>
                </a:rPr>
                <a:t> </a:t>
              </a:r>
              <a:endParaRPr kumimoji="1" lang="ja-JP" altLang="en-US">
                <a:latin typeface="MS PGothic" panose="020B0600070205080204" pitchFamily="34" charset="-128"/>
                <a:ea typeface="MS PGothic" panose="020B0600070205080204" pitchFamily="34" charset="-128"/>
              </a:endParaRPr>
            </a:p>
          </p:txBody>
        </p:sp>
        <p:sp>
          <p:nvSpPr>
            <p:cNvPr id="76" name="テキスト ボックス 75">
              <a:extLst>
                <a:ext uri="{FF2B5EF4-FFF2-40B4-BE49-F238E27FC236}">
                  <a16:creationId xmlns:a16="http://schemas.microsoft.com/office/drawing/2014/main" id="{22FB7F7F-9807-A04D-8208-E906778706FC}"/>
                </a:ext>
              </a:extLst>
            </p:cNvPr>
            <p:cNvSpPr txBox="1"/>
            <p:nvPr/>
          </p:nvSpPr>
          <p:spPr>
            <a:xfrm rot="5400000">
              <a:off x="6304813" y="4513218"/>
              <a:ext cx="20393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>
                  <a:latin typeface="MS PGothic" panose="020B0600070205080204" pitchFamily="34" charset="-128"/>
                  <a:ea typeface="MS PGothic" panose="020B0600070205080204" pitchFamily="34" charset="-128"/>
                </a:rPr>
                <a:t>Cu + concentration</a:t>
              </a:r>
            </a:p>
          </p:txBody>
        </p:sp>
        <p:pic>
          <p:nvPicPr>
            <p:cNvPr id="77" name="図 76">
              <a:extLst>
                <a:ext uri="{FF2B5EF4-FFF2-40B4-BE49-F238E27FC236}">
                  <a16:creationId xmlns:a16="http://schemas.microsoft.com/office/drawing/2014/main" id="{40C1C7F6-2D6A-D749-9E32-BC3119022E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944" t="20176" r="9320" b="13996"/>
            <a:stretch/>
          </p:blipFill>
          <p:spPr>
            <a:xfrm rot="5400000">
              <a:off x="3329559" y="261472"/>
              <a:ext cx="369333" cy="5999019"/>
            </a:xfrm>
            <a:prstGeom prst="rect">
              <a:avLst/>
            </a:prstGeom>
          </p:spPr>
        </p:pic>
        <p:pic>
          <p:nvPicPr>
            <p:cNvPr id="78" name="図 77">
              <a:extLst>
                <a:ext uri="{FF2B5EF4-FFF2-40B4-BE49-F238E27FC236}">
                  <a16:creationId xmlns:a16="http://schemas.microsoft.com/office/drawing/2014/main" id="{D4C3C245-3C31-394D-A39C-77E2EB35D1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944" t="20176" r="9320" b="13996"/>
            <a:stretch/>
          </p:blipFill>
          <p:spPr>
            <a:xfrm rot="5400000">
              <a:off x="3307800" y="3206002"/>
              <a:ext cx="367550" cy="5970061"/>
            </a:xfrm>
            <a:prstGeom prst="rect">
              <a:avLst/>
            </a:prstGeom>
          </p:spPr>
        </p:pic>
        <p:pic>
          <p:nvPicPr>
            <p:cNvPr id="79" name="図 78">
              <a:extLst>
                <a:ext uri="{FF2B5EF4-FFF2-40B4-BE49-F238E27FC236}">
                  <a16:creationId xmlns:a16="http://schemas.microsoft.com/office/drawing/2014/main" id="{983EBEF2-6134-B347-80C5-BA9795ACD6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944" t="20176" r="9320" b="13996"/>
            <a:stretch/>
          </p:blipFill>
          <p:spPr>
            <a:xfrm rot="5400000">
              <a:off x="3343311" y="5911323"/>
              <a:ext cx="367550" cy="61276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16212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テキスト ボックス 20"/>
          <p:cNvSpPr txBox="1"/>
          <p:nvPr/>
        </p:nvSpPr>
        <p:spPr>
          <a:xfrm>
            <a:off x="1052758" y="9192921"/>
            <a:ext cx="5459556" cy="1177712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Bef>
                <a:spcPts val="200"/>
              </a:spcBef>
              <a:spcAft>
                <a:spcPts val="600"/>
              </a:spcAft>
            </a:pPr>
            <a:r>
              <a:rPr lang="en-GB" b="1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Supporting Information 4. </a:t>
            </a:r>
            <a:r>
              <a:rPr lang="en-US" altLang="ja-JP" dirty="0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Concentration distribution of Cu</a:t>
            </a:r>
            <a:r>
              <a:rPr lang="en-US" altLang="ja-JP" baseline="30000" dirty="0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+</a:t>
            </a:r>
            <a:r>
              <a:rPr lang="en-US" altLang="ja-JP" dirty="0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 in cell-2 at 30 ˚C before discharge (a), after 15 s discharge (b), and after 80 s discharge (c).</a:t>
            </a:r>
            <a:r>
              <a:rPr lang="ja-JP" altLang="en-US" dirty="0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 </a:t>
            </a:r>
            <a:r>
              <a:rPr lang="en-US" altLang="ja-JP" dirty="0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The ion flow were shown as gray arrows.</a:t>
            </a:r>
          </a:p>
          <a:p>
            <a:pPr algn="just">
              <a:spcBef>
                <a:spcPts val="200"/>
              </a:spcBef>
              <a:spcAft>
                <a:spcPts val="600"/>
              </a:spcAft>
            </a:pPr>
            <a:r>
              <a:rPr lang="en-US" altLang="ja-JP" dirty="0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.</a:t>
            </a:r>
            <a:endParaRPr lang="ja-JP" dirty="0">
              <a:effectLst/>
              <a:latin typeface="Times New Roman" panose="020206030504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grpSp>
        <p:nvGrpSpPr>
          <p:cNvPr id="16" name="グループ化 15"/>
          <p:cNvGrpSpPr/>
          <p:nvPr/>
        </p:nvGrpSpPr>
        <p:grpSpPr>
          <a:xfrm>
            <a:off x="423647" y="257502"/>
            <a:ext cx="7137616" cy="8805131"/>
            <a:chOff x="346362" y="614341"/>
            <a:chExt cx="7137616" cy="8805131"/>
          </a:xfrm>
        </p:grpSpPr>
        <p:pic>
          <p:nvPicPr>
            <p:cNvPr id="17" name="図 16">
              <a:extLst>
                <a:ext uri="{FF2B5EF4-FFF2-40B4-BE49-F238E27FC236}">
                  <a16:creationId xmlns:a16="http://schemas.microsoft.com/office/drawing/2014/main" id="{067D7B15-09D9-8247-895F-D6934C9F42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350" t="22209" r="55906" b="11617"/>
            <a:stretch/>
          </p:blipFill>
          <p:spPr>
            <a:xfrm rot="5400000">
              <a:off x="2424581" y="-777592"/>
              <a:ext cx="1840851" cy="5997286"/>
            </a:xfrm>
            <a:prstGeom prst="rect">
              <a:avLst/>
            </a:prstGeom>
          </p:spPr>
        </p:pic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411CF7E0-505E-9347-A7AA-91747CD50B19}"/>
                </a:ext>
              </a:extLst>
            </p:cNvPr>
            <p:cNvSpPr txBox="1"/>
            <p:nvPr/>
          </p:nvSpPr>
          <p:spPr>
            <a:xfrm>
              <a:off x="6534679" y="2224754"/>
              <a:ext cx="9492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>
                  <a:latin typeface="MS PGothic" panose="020B0600070205080204" pitchFamily="34" charset="-128"/>
                  <a:ea typeface="MS PGothic" panose="020B0600070205080204" pitchFamily="34" charset="-128"/>
                </a:rPr>
                <a:t>mol/m</a:t>
              </a:r>
              <a:r>
                <a:rPr kumimoji="1" lang="en-US" altLang="ja-JP" baseline="30000" dirty="0">
                  <a:latin typeface="MS PGothic" panose="020B0600070205080204" pitchFamily="34" charset="-128"/>
                  <a:ea typeface="MS PGothic" panose="020B0600070205080204" pitchFamily="34" charset="-128"/>
                </a:rPr>
                <a:t>3</a:t>
              </a:r>
              <a:r>
                <a:rPr kumimoji="1" lang="en-US" altLang="ja-JP" dirty="0">
                  <a:latin typeface="MS PGothic" panose="020B0600070205080204" pitchFamily="34" charset="-128"/>
                  <a:ea typeface="MS PGothic" panose="020B0600070205080204" pitchFamily="34" charset="-128"/>
                </a:rPr>
                <a:t> </a:t>
              </a:r>
              <a:endParaRPr kumimoji="1" lang="ja-JP" altLang="en-US">
                <a:latin typeface="MS PGothic" panose="020B0600070205080204" pitchFamily="34" charset="-128"/>
                <a:ea typeface="MS PGothic" panose="020B0600070205080204" pitchFamily="34" charset="-128"/>
              </a:endParaRPr>
            </a:p>
          </p:txBody>
        </p:sp>
        <p:grpSp>
          <p:nvGrpSpPr>
            <p:cNvPr id="19" name="グループ化 18">
              <a:extLst>
                <a:ext uri="{FF2B5EF4-FFF2-40B4-BE49-F238E27FC236}">
                  <a16:creationId xmlns:a16="http://schemas.microsoft.com/office/drawing/2014/main" id="{6DF21284-D682-1A4B-B8E7-427973BE259B}"/>
                </a:ext>
              </a:extLst>
            </p:cNvPr>
            <p:cNvGrpSpPr/>
            <p:nvPr/>
          </p:nvGrpSpPr>
          <p:grpSpPr>
            <a:xfrm>
              <a:off x="346363" y="614341"/>
              <a:ext cx="441146" cy="6092627"/>
              <a:chOff x="346363" y="614341"/>
              <a:chExt cx="441146" cy="6092627"/>
            </a:xfrm>
          </p:grpSpPr>
          <p:sp>
            <p:nvSpPr>
              <p:cNvPr id="27" name="テキスト ボックス 26">
                <a:extLst>
                  <a:ext uri="{FF2B5EF4-FFF2-40B4-BE49-F238E27FC236}">
                    <a16:creationId xmlns:a16="http://schemas.microsoft.com/office/drawing/2014/main" id="{84E66216-1847-C04B-BE5F-A15FF9645BD9}"/>
                  </a:ext>
                </a:extLst>
              </p:cNvPr>
              <p:cNvSpPr txBox="1"/>
              <p:nvPr/>
            </p:nvSpPr>
            <p:spPr>
              <a:xfrm>
                <a:off x="346364" y="614341"/>
                <a:ext cx="43633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dirty="0">
                    <a:latin typeface="MS PGothic" panose="020B0600070205080204" pitchFamily="34" charset="-128"/>
                    <a:ea typeface="MS PGothic" panose="020B0600070205080204" pitchFamily="34" charset="-128"/>
                  </a:rPr>
                  <a:t>(a)</a:t>
                </a:r>
                <a:endParaRPr kumimoji="1" lang="ja-JP" altLang="en-US" dirty="0">
                  <a:latin typeface="MS PGothic" panose="020B0600070205080204" pitchFamily="34" charset="-128"/>
                  <a:ea typeface="MS PGothic" panose="020B0600070205080204" pitchFamily="34" charset="-128"/>
                </a:endParaRPr>
              </a:p>
            </p:txBody>
          </p:sp>
          <p:sp>
            <p:nvSpPr>
              <p:cNvPr id="28" name="テキスト ボックス 27">
                <a:extLst>
                  <a:ext uri="{FF2B5EF4-FFF2-40B4-BE49-F238E27FC236}">
                    <a16:creationId xmlns:a16="http://schemas.microsoft.com/office/drawing/2014/main" id="{089C5A1E-887F-EB4C-B7C7-A353BAABE3B5}"/>
                  </a:ext>
                </a:extLst>
              </p:cNvPr>
              <p:cNvSpPr txBox="1"/>
              <p:nvPr/>
            </p:nvSpPr>
            <p:spPr>
              <a:xfrm>
                <a:off x="346364" y="3493547"/>
                <a:ext cx="4395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dirty="0">
                    <a:latin typeface="MS PGothic" panose="020B0600070205080204" pitchFamily="34" charset="-128"/>
                    <a:ea typeface="MS PGothic" panose="020B0600070205080204" pitchFamily="34" charset="-128"/>
                  </a:rPr>
                  <a:t>(b)</a:t>
                </a:r>
                <a:endParaRPr kumimoji="1" lang="ja-JP" altLang="en-US">
                  <a:latin typeface="MS PGothic" panose="020B0600070205080204" pitchFamily="34" charset="-128"/>
                  <a:ea typeface="MS PGothic" panose="020B0600070205080204" pitchFamily="34" charset="-128"/>
                </a:endParaRPr>
              </a:p>
            </p:txBody>
          </p:sp>
          <p:sp>
            <p:nvSpPr>
              <p:cNvPr id="29" name="テキスト ボックス 28">
                <a:extLst>
                  <a:ext uri="{FF2B5EF4-FFF2-40B4-BE49-F238E27FC236}">
                    <a16:creationId xmlns:a16="http://schemas.microsoft.com/office/drawing/2014/main" id="{3305578E-A66E-A24A-90EA-B96651B9CBBF}"/>
                  </a:ext>
                </a:extLst>
              </p:cNvPr>
              <p:cNvSpPr txBox="1"/>
              <p:nvPr/>
            </p:nvSpPr>
            <p:spPr>
              <a:xfrm>
                <a:off x="346363" y="6337636"/>
                <a:ext cx="4411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dirty="0">
                    <a:latin typeface="MS PGothic" panose="020B0600070205080204" pitchFamily="34" charset="-128"/>
                    <a:ea typeface="MS PGothic" panose="020B0600070205080204" pitchFamily="34" charset="-128"/>
                  </a:rPr>
                  <a:t>(c)</a:t>
                </a:r>
                <a:endParaRPr kumimoji="1" lang="ja-JP" altLang="en-US">
                  <a:latin typeface="MS PGothic" panose="020B0600070205080204" pitchFamily="34" charset="-128"/>
                  <a:ea typeface="MS PGothic" panose="020B0600070205080204" pitchFamily="34" charset="-128"/>
                </a:endParaRPr>
              </a:p>
            </p:txBody>
          </p:sp>
        </p:grpSp>
        <p:pic>
          <p:nvPicPr>
            <p:cNvPr id="20" name="図 19">
              <a:extLst>
                <a:ext uri="{FF2B5EF4-FFF2-40B4-BE49-F238E27FC236}">
                  <a16:creationId xmlns:a16="http://schemas.microsoft.com/office/drawing/2014/main" id="{F80D3794-B68F-0945-B5A0-5DA56F6347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25" t="22343" r="55400" b="11056"/>
            <a:stretch/>
          </p:blipFill>
          <p:spPr>
            <a:xfrm rot="5400000">
              <a:off x="2416759" y="2144551"/>
              <a:ext cx="1856493" cy="5997287"/>
            </a:xfrm>
            <a:prstGeom prst="rect">
              <a:avLst/>
            </a:prstGeom>
          </p:spPr>
        </p:pic>
        <p:pic>
          <p:nvPicPr>
            <p:cNvPr id="21" name="図 20">
              <a:extLst>
                <a:ext uri="{FF2B5EF4-FFF2-40B4-BE49-F238E27FC236}">
                  <a16:creationId xmlns:a16="http://schemas.microsoft.com/office/drawing/2014/main" id="{199DCA56-9B17-674F-9F3E-5E0C09BD7DE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332" t="22452" r="54962" b="11848"/>
            <a:stretch/>
          </p:blipFill>
          <p:spPr>
            <a:xfrm rot="5400000">
              <a:off x="2370029" y="5121245"/>
              <a:ext cx="1856493" cy="5903828"/>
            </a:xfrm>
            <a:prstGeom prst="rect">
              <a:avLst/>
            </a:prstGeom>
          </p:spPr>
        </p:pic>
        <p:pic>
          <p:nvPicPr>
            <p:cNvPr id="22" name="図 21">
              <a:extLst>
                <a:ext uri="{FF2B5EF4-FFF2-40B4-BE49-F238E27FC236}">
                  <a16:creationId xmlns:a16="http://schemas.microsoft.com/office/drawing/2014/main" id="{5F4138E7-6238-7D47-BA93-32078F0285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5165" t="19903" r="9067" b="13923"/>
            <a:stretch/>
          </p:blipFill>
          <p:spPr>
            <a:xfrm rot="5400000">
              <a:off x="3378510" y="430818"/>
              <a:ext cx="369331" cy="5997286"/>
            </a:xfrm>
            <a:prstGeom prst="rect">
              <a:avLst/>
            </a:prstGeom>
          </p:spPr>
        </p:pic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A4BCB47E-2466-3E4E-BEA9-5FD90566A4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5165" t="19903" r="9067" b="13923"/>
            <a:stretch/>
          </p:blipFill>
          <p:spPr>
            <a:xfrm rot="5400000">
              <a:off x="3404020" y="3334673"/>
              <a:ext cx="369331" cy="5970146"/>
            </a:xfrm>
            <a:prstGeom prst="rect">
              <a:avLst/>
            </a:prstGeom>
          </p:spPr>
        </p:pic>
        <p:pic>
          <p:nvPicPr>
            <p:cNvPr id="24" name="図 23">
              <a:extLst>
                <a:ext uri="{FF2B5EF4-FFF2-40B4-BE49-F238E27FC236}">
                  <a16:creationId xmlns:a16="http://schemas.microsoft.com/office/drawing/2014/main" id="{2DEB0DBF-0C7E-BA40-B94C-8D375E2956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5165" t="19903" r="9067" b="13923"/>
            <a:stretch/>
          </p:blipFill>
          <p:spPr>
            <a:xfrm rot="5400000">
              <a:off x="3315985" y="6275389"/>
              <a:ext cx="374284" cy="5913882"/>
            </a:xfrm>
            <a:prstGeom prst="rect">
              <a:avLst/>
            </a:prstGeom>
          </p:spPr>
        </p:pic>
        <p:pic>
          <p:nvPicPr>
            <p:cNvPr id="25" name="図 24">
              <a:extLst>
                <a:ext uri="{FF2B5EF4-FFF2-40B4-BE49-F238E27FC236}">
                  <a16:creationId xmlns:a16="http://schemas.microsoft.com/office/drawing/2014/main" id="{6DC6108B-1008-B244-ACD6-88506D3299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787" t="13620" r="12892" b="78576"/>
            <a:stretch/>
          </p:blipFill>
          <p:spPr>
            <a:xfrm rot="5400000">
              <a:off x="4252941" y="4725999"/>
              <a:ext cx="5086348" cy="834391"/>
            </a:xfrm>
            <a:prstGeom prst="rect">
              <a:avLst/>
            </a:prstGeom>
          </p:spPr>
        </p:pic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B5C34AA8-B23D-4B4F-A40A-C185FF3704A8}"/>
                </a:ext>
              </a:extLst>
            </p:cNvPr>
            <p:cNvSpPr txBox="1"/>
            <p:nvPr/>
          </p:nvSpPr>
          <p:spPr>
            <a:xfrm rot="5400000">
              <a:off x="6245238" y="4697884"/>
              <a:ext cx="20393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>
                  <a:latin typeface="MS PGothic" panose="020B0600070205080204" pitchFamily="34" charset="-128"/>
                  <a:ea typeface="MS PGothic" panose="020B0600070205080204" pitchFamily="34" charset="-128"/>
                </a:rPr>
                <a:t>Cu + concentration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193127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テキスト ボックス 20"/>
          <p:cNvSpPr txBox="1"/>
          <p:nvPr/>
        </p:nvSpPr>
        <p:spPr>
          <a:xfrm>
            <a:off x="1052758" y="8222770"/>
            <a:ext cx="5459556" cy="1177712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Bef>
                <a:spcPts val="200"/>
              </a:spcBef>
              <a:spcAft>
                <a:spcPts val="600"/>
              </a:spcAft>
            </a:pPr>
            <a:r>
              <a:rPr lang="en-GB" b="1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Supporting Information 5. </a:t>
            </a:r>
            <a:r>
              <a:rPr lang="en-US" altLang="ja-JP" dirty="0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Concentration </a:t>
            </a:r>
            <a:r>
              <a:rPr lang="en-US" altLang="ja-JP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distribution movies of </a:t>
            </a:r>
            <a:r>
              <a:rPr lang="en-US" altLang="ja-JP" dirty="0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Cu</a:t>
            </a:r>
            <a:r>
              <a:rPr lang="en-US" altLang="ja-JP" baseline="30000" dirty="0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+</a:t>
            </a:r>
            <a:r>
              <a:rPr lang="en-US" altLang="ja-JP" dirty="0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 </a:t>
            </a:r>
            <a:r>
              <a:rPr lang="en-US" altLang="ja-JP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in cell-2 (a) </a:t>
            </a:r>
            <a:r>
              <a:rPr lang="en-US" altLang="ja-JP" dirty="0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and </a:t>
            </a:r>
            <a:r>
              <a:rPr lang="en-US" altLang="ja-JP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-5 (b) </a:t>
            </a:r>
            <a:r>
              <a:rPr lang="en-US" altLang="ja-JP" dirty="0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at 30 ˚C. The ion flow were shown as gray arrows.</a:t>
            </a:r>
          </a:p>
          <a:p>
            <a:pPr algn="just">
              <a:spcBef>
                <a:spcPts val="200"/>
              </a:spcBef>
              <a:spcAft>
                <a:spcPts val="600"/>
              </a:spcAft>
            </a:pPr>
            <a:r>
              <a:rPr lang="en-US" altLang="ja-JP" dirty="0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.</a:t>
            </a:r>
            <a:endParaRPr lang="ja-JP" dirty="0">
              <a:effectLst/>
              <a:latin typeface="Times New Roman" panose="020206030504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pic>
        <p:nvPicPr>
          <p:cNvPr id="17" name="図 16" descr="グラフ, ダイアグラム&#10;&#10;自動的に生成された説明">
            <a:extLst>
              <a:ext uri="{FF2B5EF4-FFF2-40B4-BE49-F238E27FC236}">
                <a16:creationId xmlns:a16="http://schemas.microsoft.com/office/drawing/2014/main" id="{2EB33BC3-0E60-1049-B28E-1A7C90444B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9934" y="530464"/>
            <a:ext cx="4613925" cy="3460444"/>
          </a:xfrm>
          <a:prstGeom prst="rect">
            <a:avLst/>
          </a:prstGeom>
        </p:spPr>
      </p:pic>
      <p:pic>
        <p:nvPicPr>
          <p:cNvPr id="18" name="図 17" descr="グラフ, ダイアグラム&#10;&#10;自動的に生成された説明">
            <a:extLst>
              <a:ext uri="{FF2B5EF4-FFF2-40B4-BE49-F238E27FC236}">
                <a16:creationId xmlns:a16="http://schemas.microsoft.com/office/drawing/2014/main" id="{78538AA0-65B3-D241-B26C-714C3B11F6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2953" y="4222623"/>
            <a:ext cx="4390352" cy="3292764"/>
          </a:xfrm>
          <a:prstGeom prst="rect">
            <a:avLst/>
          </a:prstGeom>
        </p:spPr>
      </p:pic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84E66216-1847-C04B-BE5F-A15FF9645BD9}"/>
              </a:ext>
            </a:extLst>
          </p:cNvPr>
          <p:cNvSpPr txBox="1"/>
          <p:nvPr/>
        </p:nvSpPr>
        <p:spPr>
          <a:xfrm>
            <a:off x="917425" y="385518"/>
            <a:ext cx="436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MS PGothic" panose="020B0600070205080204" pitchFamily="34" charset="-128"/>
                <a:ea typeface="MS PGothic" panose="020B0600070205080204" pitchFamily="34" charset="-128"/>
              </a:rPr>
              <a:t>(a)</a:t>
            </a:r>
            <a:endParaRPr kumimoji="1" lang="ja-JP" altLang="en-US" dirty="0">
              <a:latin typeface="MS PGothic" panose="020B0600070205080204" pitchFamily="34" charset="-128"/>
              <a:ea typeface="MS PGothic" panose="020B0600070205080204" pitchFamily="34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089C5A1E-887F-EB4C-B7C7-A353BAABE3B5}"/>
              </a:ext>
            </a:extLst>
          </p:cNvPr>
          <p:cNvSpPr txBox="1"/>
          <p:nvPr/>
        </p:nvSpPr>
        <p:spPr>
          <a:xfrm>
            <a:off x="917425" y="4124260"/>
            <a:ext cx="439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MS PGothic" panose="020B0600070205080204" pitchFamily="34" charset="-128"/>
                <a:ea typeface="MS PGothic" panose="020B0600070205080204" pitchFamily="34" charset="-128"/>
              </a:rPr>
              <a:t>(b)</a:t>
            </a:r>
            <a:endParaRPr kumimoji="1" lang="ja-JP" altLang="en-US">
              <a:latin typeface="MS PGothic" panose="020B0600070205080204" pitchFamily="34" charset="-128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8636817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53282</TotalTime>
  <Words>385</Words>
  <Application>Microsoft Office PowerPoint</Application>
  <PresentationFormat>ユーザー設定</PresentationFormat>
  <Paragraphs>61</Paragraphs>
  <Slides>5</Slides>
  <Notes>0</Notes>
  <HiddenSlides>0</HiddenSlides>
  <MMClips>2</MMClips>
  <ScaleCrop>false</ScaleCrop>
  <HeadingPairs>
    <vt:vector size="6" baseType="variant">
      <vt:variant>
        <vt:lpstr>使用されているフォント</vt:lpstr>
      </vt:variant>
      <vt:variant>
        <vt:i4>10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5</vt:i4>
      </vt:variant>
    </vt:vector>
  </HeadingPairs>
  <TitlesOfParts>
    <vt:vector size="17" baseType="lpstr">
      <vt:lpstr>MS PGothic</vt:lpstr>
      <vt:lpstr>MS PGothic</vt:lpstr>
      <vt:lpstr>ＭＳ 明朝</vt:lpstr>
      <vt:lpstr>游ゴシック</vt:lpstr>
      <vt:lpstr>游ゴシック Light</vt:lpstr>
      <vt:lpstr>游明朝</vt:lpstr>
      <vt:lpstr>Arial</vt:lpstr>
      <vt:lpstr>Calibri</vt:lpstr>
      <vt:lpstr>Cambria Math</vt:lpstr>
      <vt:lpstr>Times New Roman</vt:lpstr>
      <vt:lpstr>1_Office ​​テーマ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最後にスライドマスターで枠を消す</dc:title>
  <dc:creator>mimori</dc:creator>
  <cp:lastModifiedBy>松下祥子</cp:lastModifiedBy>
  <cp:revision>719</cp:revision>
  <cp:lastPrinted>2020-09-17T00:57:39Z</cp:lastPrinted>
  <dcterms:created xsi:type="dcterms:W3CDTF">2016-02-04T01:51:30Z</dcterms:created>
  <dcterms:modified xsi:type="dcterms:W3CDTF">2024-03-13T05:03:44Z</dcterms:modified>
</cp:coreProperties>
</file>