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587" r:id="rId2"/>
    <p:sldId id="265" r:id="rId3"/>
    <p:sldId id="268" r:id="rId4"/>
    <p:sldId id="266" r:id="rId5"/>
    <p:sldId id="267" r:id="rId6"/>
  </p:sldIdLst>
  <p:sldSz cx="6858000" cy="9906000" type="A4"/>
  <p:notesSz cx="6884988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255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3495" cy="502676"/>
          </a:xfrm>
          <a:prstGeom prst="rect">
            <a:avLst/>
          </a:prstGeom>
        </p:spPr>
        <p:txBody>
          <a:bodyPr vert="horz" lIns="96577" tIns="48289" rIns="96577" bIns="4828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99901" y="0"/>
            <a:ext cx="2983495" cy="502676"/>
          </a:xfrm>
          <a:prstGeom prst="rect">
            <a:avLst/>
          </a:prstGeom>
        </p:spPr>
        <p:txBody>
          <a:bodyPr vert="horz" lIns="96577" tIns="48289" rIns="96577" bIns="48289" rtlCol="0"/>
          <a:lstStyle>
            <a:lvl1pPr algn="r">
              <a:defRPr sz="1300"/>
            </a:lvl1pPr>
          </a:lstStyle>
          <a:p>
            <a:fld id="{07314349-CBA0-4C2D-9C1D-C6D8A0533655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252538"/>
            <a:ext cx="2341562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77" tIns="48289" rIns="96577" bIns="4828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499" y="4821507"/>
            <a:ext cx="5507990" cy="3944868"/>
          </a:xfrm>
          <a:prstGeom prst="rect">
            <a:avLst/>
          </a:prstGeom>
        </p:spPr>
        <p:txBody>
          <a:bodyPr vert="horz" lIns="96577" tIns="48289" rIns="96577" bIns="4828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516039"/>
            <a:ext cx="2983495" cy="502674"/>
          </a:xfrm>
          <a:prstGeom prst="rect">
            <a:avLst/>
          </a:prstGeom>
        </p:spPr>
        <p:txBody>
          <a:bodyPr vert="horz" lIns="96577" tIns="48289" rIns="96577" bIns="4828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99901" y="9516039"/>
            <a:ext cx="2983495" cy="502674"/>
          </a:xfrm>
          <a:prstGeom prst="rect">
            <a:avLst/>
          </a:prstGeom>
        </p:spPr>
        <p:txBody>
          <a:bodyPr vert="horz" lIns="96577" tIns="48289" rIns="96577" bIns="48289" rtlCol="0" anchor="b"/>
          <a:lstStyle>
            <a:lvl1pPr algn="r">
              <a:defRPr sz="1300"/>
            </a:lvl1pPr>
          </a:lstStyle>
          <a:p>
            <a:fld id="{DCAA94FB-2E91-470F-A0FA-CD79C3CF78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76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kumimoji="1" sz="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1713" y="1252538"/>
            <a:ext cx="2341562" cy="33813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細胞周期解析→フローサイトメトリーで行い→スタベーション</a:t>
            </a:r>
            <a:r>
              <a:rPr kumimoji="1" lang="en-US" altLang="ja-JP" dirty="0"/>
              <a:t>48</a:t>
            </a:r>
            <a:r>
              <a:rPr kumimoji="1" lang="ja-JP" altLang="en-US" dirty="0"/>
              <a:t>時間を行う、そのうち</a:t>
            </a:r>
            <a:r>
              <a:rPr kumimoji="1" lang="en-US" altLang="ja-JP" dirty="0"/>
              <a:t>24</a:t>
            </a:r>
            <a:r>
              <a:rPr kumimoji="1" lang="ja-JP" altLang="en-US" dirty="0"/>
              <a:t>時間経過した時点でトランスフェクションします。</a:t>
            </a:r>
            <a:endParaRPr kumimoji="1" lang="en-US" altLang="ja-JP" dirty="0"/>
          </a:p>
          <a:p>
            <a:r>
              <a:rPr kumimoji="1" lang="ja-JP" altLang="en-US" dirty="0"/>
              <a:t>スタベーション後に血清添加した時点を</a:t>
            </a:r>
            <a:r>
              <a:rPr kumimoji="1" lang="en-US" altLang="ja-JP" dirty="0"/>
              <a:t>0</a:t>
            </a:r>
            <a:r>
              <a:rPr kumimoji="1" lang="ja-JP" altLang="en-US" dirty="0"/>
              <a:t>時間として</a:t>
            </a:r>
            <a:r>
              <a:rPr kumimoji="1" lang="en-US" altLang="ja-JP" dirty="0"/>
              <a:t>12</a:t>
            </a:r>
            <a:r>
              <a:rPr kumimoji="1" lang="ja-JP" altLang="en-US" dirty="0"/>
              <a:t>時間ごとにサンプルを回収し、解析しました。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E42C4F-DCEB-114C-AE2C-697561B6970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240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31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41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73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25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60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53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7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68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39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19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81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7519B-C4C6-4CB2-B915-198230DB87FB}" type="datetimeFigureOut">
              <a:rPr kumimoji="1" lang="ja-JP" altLang="en-US" smtClean="0"/>
              <a:t>2020/7/2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B2C78-EFE3-40A9-BB77-0A26BDEE30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28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"/><Relationship Id="rId4" Type="http://schemas.openxmlformats.org/officeDocument/2006/relationships/image" Target="../media/image4.t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C9CA558-FB9B-442E-B80D-205EE3ADD7D9}"/>
              </a:ext>
            </a:extLst>
          </p:cNvPr>
          <p:cNvSpPr/>
          <p:nvPr/>
        </p:nvSpPr>
        <p:spPr>
          <a:xfrm>
            <a:off x="791671" y="1568339"/>
            <a:ext cx="1675459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25" b="1" dirty="0"/>
              <a:t>Supplementary Figure S1</a:t>
            </a:r>
            <a:endParaRPr lang="ja-JP" altLang="en-US" sz="1125" b="1" dirty="0"/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8A0CA31-2D8C-4477-888E-29864981A811}"/>
              </a:ext>
            </a:extLst>
          </p:cNvPr>
          <p:cNvGrpSpPr/>
          <p:nvPr/>
        </p:nvGrpSpPr>
        <p:grpSpPr>
          <a:xfrm>
            <a:off x="444030" y="2600915"/>
            <a:ext cx="5079110" cy="1256705"/>
            <a:chOff x="738713" y="6390168"/>
            <a:chExt cx="10613228" cy="2296638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4DF0EDBC-5DA0-40F3-A0D0-10B134C890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30712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CF0B44B1-9697-4B65-AC30-1D17F921B1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7481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0237BA5-B0A6-41D0-9C4D-F29DEAC4721B}"/>
                </a:ext>
              </a:extLst>
            </p:cNvPr>
            <p:cNvSpPr txBox="1"/>
            <p:nvPr/>
          </p:nvSpPr>
          <p:spPr>
            <a:xfrm>
              <a:off x="7509992" y="7032484"/>
              <a:ext cx="725955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/>
                <a:t>12h</a:t>
              </a:r>
              <a:endParaRPr lang="ja-JP" altLang="en-US" sz="597" b="1" dirty="0"/>
            </a:p>
          </p:txBody>
        </p: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4FE74780-88A7-41B3-B4E7-73AEB58B5878}"/>
                </a:ext>
              </a:extLst>
            </p:cNvPr>
            <p:cNvCxnSpPr>
              <a:cxnSpLocks/>
            </p:cNvCxnSpPr>
            <p:nvPr/>
          </p:nvCxnSpPr>
          <p:spPr>
            <a:xfrm>
              <a:off x="1320083" y="7575381"/>
              <a:ext cx="9842259" cy="9688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1E8E037E-7D78-49CD-84CD-A8FE0FD0C1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26543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A02BC777-8B53-4450-86AE-75A86E4EAF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77012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457162A2-D7EE-47AF-982A-A58BEC0CA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28420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2BB4F44-FAFE-44F6-8475-B3CF35E6DBA2}"/>
                </a:ext>
              </a:extLst>
            </p:cNvPr>
            <p:cNvSpPr txBox="1"/>
            <p:nvPr/>
          </p:nvSpPr>
          <p:spPr>
            <a:xfrm>
              <a:off x="6581241" y="7032484"/>
              <a:ext cx="510935" cy="504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</a:rPr>
                <a:t>0h</a:t>
              </a:r>
              <a:endParaRPr lang="ja-JP" altLang="en-US" sz="597" b="1" dirty="0">
                <a:latin typeface="Calibri 本文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1246E6C-06D3-49D1-930D-04051532A902}"/>
                </a:ext>
              </a:extLst>
            </p:cNvPr>
            <p:cNvSpPr txBox="1"/>
            <p:nvPr/>
          </p:nvSpPr>
          <p:spPr>
            <a:xfrm>
              <a:off x="3280088" y="7175271"/>
              <a:ext cx="702100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</a:rPr>
                <a:t>24h</a:t>
              </a:r>
              <a:endParaRPr lang="ja-JP" altLang="en-US" sz="597" b="1" dirty="0">
                <a:latin typeface="Calibri 本文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1B314B4-4FD5-44EA-A01B-E020E31ACDF6}"/>
                </a:ext>
              </a:extLst>
            </p:cNvPr>
            <p:cNvSpPr txBox="1"/>
            <p:nvPr/>
          </p:nvSpPr>
          <p:spPr>
            <a:xfrm>
              <a:off x="1394107" y="7175271"/>
              <a:ext cx="1477138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</a:rPr>
                <a:t>over night </a:t>
              </a:r>
              <a:endParaRPr lang="ja-JP" altLang="en-US" sz="597" b="1" dirty="0">
                <a:latin typeface="Calibri 本文"/>
              </a:endParaRPr>
            </a:p>
          </p:txBody>
        </p: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1CF5FE95-557B-4E0F-981C-DD0DF6930D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77950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50ABC528-4FBF-435C-928E-27583408FD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52715" y="7453019"/>
              <a:ext cx="0" cy="252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70439AA-C3F6-4483-8867-D5FAD5D4EED1}"/>
                </a:ext>
              </a:extLst>
            </p:cNvPr>
            <p:cNvSpPr txBox="1"/>
            <p:nvPr/>
          </p:nvSpPr>
          <p:spPr>
            <a:xfrm>
              <a:off x="738713" y="6745035"/>
              <a:ext cx="1536567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  <a:ea typeface="ＭＳ Ｐゴシック" panose="020B0600070205080204" pitchFamily="50" charset="-128"/>
                </a:rPr>
                <a:t>Seed cells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D98525C-CC65-4F2D-AD20-6A8EF714B2E0}"/>
                </a:ext>
              </a:extLst>
            </p:cNvPr>
            <p:cNvSpPr txBox="1"/>
            <p:nvPr/>
          </p:nvSpPr>
          <p:spPr>
            <a:xfrm>
              <a:off x="4772229" y="8014309"/>
              <a:ext cx="2015999" cy="6724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597" b="1" dirty="0">
                  <a:latin typeface="Calibri 本文"/>
                </a:rPr>
                <a:t>Transfection</a:t>
              </a:r>
            </a:p>
            <a:p>
              <a:pPr algn="ctr"/>
              <a:r>
                <a:rPr lang="en-US" altLang="ja-JP" sz="597" b="1" dirty="0" err="1">
                  <a:latin typeface="Calibri 本文"/>
                </a:rPr>
                <a:t>miR</a:t>
              </a:r>
              <a:r>
                <a:rPr lang="en-US" altLang="ja-JP" sz="597" b="1" dirty="0">
                  <a:latin typeface="Calibri 本文"/>
                </a:rPr>
                <a:t>-NC or</a:t>
              </a:r>
            </a:p>
            <a:p>
              <a:pPr algn="ctr"/>
              <a:r>
                <a:rPr lang="en-US" altLang="ja-JP" sz="597" b="1" dirty="0">
                  <a:latin typeface="Calibri 本文"/>
                </a:rPr>
                <a:t> miR-1291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8B51997-C36A-4300-9802-CE2E84BFE927}"/>
                </a:ext>
              </a:extLst>
            </p:cNvPr>
            <p:cNvSpPr txBox="1"/>
            <p:nvPr/>
          </p:nvSpPr>
          <p:spPr>
            <a:xfrm>
              <a:off x="5328343" y="7175271"/>
              <a:ext cx="681451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</a:rPr>
                <a:t>24h</a:t>
              </a:r>
              <a:endParaRPr lang="ja-JP" altLang="en-US" sz="597" b="1" dirty="0">
                <a:latin typeface="Calibri 本文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F414C37-4D00-4117-BBEC-A9DDF6AD38D8}"/>
                </a:ext>
              </a:extLst>
            </p:cNvPr>
            <p:cNvSpPr txBox="1"/>
            <p:nvPr/>
          </p:nvSpPr>
          <p:spPr>
            <a:xfrm>
              <a:off x="8543402" y="7032484"/>
              <a:ext cx="725955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</a:rPr>
                <a:t>24h</a:t>
              </a:r>
              <a:endParaRPr lang="ja-JP" altLang="en-US" sz="597" b="1" dirty="0">
                <a:latin typeface="Calibri 本文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E946DF6-DE6A-4B3E-B0D2-94156D0965BC}"/>
                </a:ext>
              </a:extLst>
            </p:cNvPr>
            <p:cNvSpPr txBox="1"/>
            <p:nvPr/>
          </p:nvSpPr>
          <p:spPr>
            <a:xfrm>
              <a:off x="2735750" y="7617544"/>
              <a:ext cx="4066740" cy="33666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597" b="1" dirty="0">
                  <a:latin typeface="Calibri 本文"/>
                </a:rPr>
                <a:t>　　</a:t>
              </a:r>
              <a:r>
                <a:rPr lang="en-US" altLang="ja-JP" sz="597" b="1" dirty="0">
                  <a:latin typeface="Calibri 本文"/>
                </a:rPr>
                <a:t>Starvation (FBS (-)) </a:t>
              </a:r>
              <a:endParaRPr lang="ja-JP" altLang="en-US" sz="597" b="1" dirty="0">
                <a:latin typeface="Calibri 本文"/>
              </a:endParaRPr>
            </a:p>
          </p:txBody>
        </p:sp>
        <p:cxnSp>
          <p:nvCxnSpPr>
            <p:cNvPr id="3" name="直線矢印コネクタ 2">
              <a:extLst>
                <a:ext uri="{FF2B5EF4-FFF2-40B4-BE49-F238E27FC236}">
                  <a16:creationId xmlns:a16="http://schemas.microsoft.com/office/drawing/2014/main" id="{CFE2A7E8-2942-453A-A75C-5890602769C8}"/>
                </a:ext>
              </a:extLst>
            </p:cNvPr>
            <p:cNvCxnSpPr>
              <a:cxnSpLocks/>
            </p:cNvCxnSpPr>
            <p:nvPr/>
          </p:nvCxnSpPr>
          <p:spPr>
            <a:xfrm>
              <a:off x="1330713" y="7126445"/>
              <a:ext cx="0" cy="216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矢印コネクタ 89">
              <a:extLst>
                <a:ext uri="{FF2B5EF4-FFF2-40B4-BE49-F238E27FC236}">
                  <a16:creationId xmlns:a16="http://schemas.microsoft.com/office/drawing/2014/main" id="{AEE75532-C593-49FE-B6C5-31DFFE26AABF}"/>
                </a:ext>
              </a:extLst>
            </p:cNvPr>
            <p:cNvCxnSpPr>
              <a:cxnSpLocks/>
            </p:cNvCxnSpPr>
            <p:nvPr/>
          </p:nvCxnSpPr>
          <p:spPr>
            <a:xfrm>
              <a:off x="6831290" y="6860628"/>
              <a:ext cx="0" cy="216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矢印コネクタ 90">
              <a:extLst>
                <a:ext uri="{FF2B5EF4-FFF2-40B4-BE49-F238E27FC236}">
                  <a16:creationId xmlns:a16="http://schemas.microsoft.com/office/drawing/2014/main" id="{2ABF215D-07A1-4BE8-B5DF-37E435430727}"/>
                </a:ext>
              </a:extLst>
            </p:cNvPr>
            <p:cNvCxnSpPr>
              <a:cxnSpLocks/>
            </p:cNvCxnSpPr>
            <p:nvPr/>
          </p:nvCxnSpPr>
          <p:spPr>
            <a:xfrm>
              <a:off x="7855573" y="6860628"/>
              <a:ext cx="0" cy="216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矢印コネクタ 91">
              <a:extLst>
                <a:ext uri="{FF2B5EF4-FFF2-40B4-BE49-F238E27FC236}">
                  <a16:creationId xmlns:a16="http://schemas.microsoft.com/office/drawing/2014/main" id="{160417B4-B1C2-46BE-826D-8D1A1DD7D48F}"/>
                </a:ext>
              </a:extLst>
            </p:cNvPr>
            <p:cNvCxnSpPr>
              <a:cxnSpLocks/>
            </p:cNvCxnSpPr>
            <p:nvPr/>
          </p:nvCxnSpPr>
          <p:spPr>
            <a:xfrm>
              <a:off x="8879855" y="6860628"/>
              <a:ext cx="0" cy="216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矢印コネクタ 92">
              <a:extLst>
                <a:ext uri="{FF2B5EF4-FFF2-40B4-BE49-F238E27FC236}">
                  <a16:creationId xmlns:a16="http://schemas.microsoft.com/office/drawing/2014/main" id="{54EA54FF-70D8-4A74-9880-C6282A90F6F5}"/>
                </a:ext>
              </a:extLst>
            </p:cNvPr>
            <p:cNvCxnSpPr>
              <a:cxnSpLocks/>
            </p:cNvCxnSpPr>
            <p:nvPr/>
          </p:nvCxnSpPr>
          <p:spPr>
            <a:xfrm>
              <a:off x="10928420" y="6860628"/>
              <a:ext cx="0" cy="216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4F81F4E8-C145-4C2B-8AC3-B9FEF033A749}"/>
                </a:ext>
              </a:extLst>
            </p:cNvPr>
            <p:cNvSpPr txBox="1"/>
            <p:nvPr/>
          </p:nvSpPr>
          <p:spPr>
            <a:xfrm>
              <a:off x="10625986" y="7032484"/>
              <a:ext cx="725955" cy="33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597" b="1" dirty="0">
                  <a:latin typeface="Calibri 本文"/>
                </a:rPr>
                <a:t>48h</a:t>
              </a:r>
              <a:endParaRPr lang="ja-JP" altLang="en-US" sz="597" b="1" dirty="0">
                <a:latin typeface="Calibri 本文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DB127E3-8FB2-4CA4-9C78-694679F1DDB1}"/>
                </a:ext>
              </a:extLst>
            </p:cNvPr>
            <p:cNvSpPr txBox="1"/>
            <p:nvPr/>
          </p:nvSpPr>
          <p:spPr>
            <a:xfrm>
              <a:off x="6754166" y="6390168"/>
              <a:ext cx="4290894" cy="3366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597" b="1" dirty="0"/>
                <a:t>Collect cells for cell cycle analyses</a:t>
              </a:r>
              <a:endParaRPr lang="ja-JP" altLang="en-US" sz="597" b="1" dirty="0"/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FCD7656-021B-421B-B2FB-18885EB2582B}"/>
                </a:ext>
              </a:extLst>
            </p:cNvPr>
            <p:cNvSpPr txBox="1"/>
            <p:nvPr/>
          </p:nvSpPr>
          <p:spPr>
            <a:xfrm>
              <a:off x="6846877" y="7617544"/>
              <a:ext cx="4066740" cy="3366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597" b="1" dirty="0">
                  <a:latin typeface="Calibri 本文"/>
                </a:rPr>
                <a:t>FBS (+) </a:t>
              </a:r>
              <a:endParaRPr lang="ja-JP" altLang="en-US" sz="597" b="1" dirty="0">
                <a:latin typeface="Calibri 本文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8B8493A-56AF-4F1A-9807-0E13DADD7EBF}"/>
                </a:ext>
              </a:extLst>
            </p:cNvPr>
            <p:cNvSpPr txBox="1"/>
            <p:nvPr/>
          </p:nvSpPr>
          <p:spPr>
            <a:xfrm>
              <a:off x="1365875" y="7617544"/>
              <a:ext cx="1331999" cy="3366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597" b="1" dirty="0">
                  <a:latin typeface="Calibri 本文"/>
                </a:rPr>
                <a:t>FBS (+) </a:t>
              </a:r>
              <a:endParaRPr lang="ja-JP" altLang="en-US" sz="597" b="1" dirty="0">
                <a:latin typeface="Calibri 本文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37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E997DE0-67EC-490B-BEF3-46F6436E0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71" y="2002988"/>
            <a:ext cx="2351994" cy="145377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193CADB-C1CA-4F28-BE43-0CFF079E6795}"/>
              </a:ext>
            </a:extLst>
          </p:cNvPr>
          <p:cNvSpPr/>
          <p:nvPr/>
        </p:nvSpPr>
        <p:spPr>
          <a:xfrm>
            <a:off x="791671" y="1568339"/>
            <a:ext cx="1675459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25" b="1" dirty="0"/>
              <a:t>Supplementary Figure S2</a:t>
            </a:r>
            <a:endParaRPr lang="ja-JP" altLang="en-US" sz="1125" b="1" dirty="0"/>
          </a:p>
        </p:txBody>
      </p:sp>
    </p:spTree>
    <p:extLst>
      <p:ext uri="{BB962C8B-B14F-4D97-AF65-F5344CB8AC3E}">
        <p14:creationId xmlns:p14="http://schemas.microsoft.com/office/powerpoint/2010/main" val="747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D481173B-234B-4243-BF18-8327BEE8E3A8}"/>
              </a:ext>
            </a:extLst>
          </p:cNvPr>
          <p:cNvGrpSpPr/>
          <p:nvPr/>
        </p:nvGrpSpPr>
        <p:grpSpPr>
          <a:xfrm>
            <a:off x="1018575" y="4998028"/>
            <a:ext cx="4685051" cy="2428295"/>
            <a:chOff x="1810800" y="3284115"/>
            <a:chExt cx="8328980" cy="431696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9127B7F-A85B-421B-B417-66D3AD4C3EE5}"/>
                </a:ext>
              </a:extLst>
            </p:cNvPr>
            <p:cNvSpPr txBox="1"/>
            <p:nvPr/>
          </p:nvSpPr>
          <p:spPr>
            <a:xfrm>
              <a:off x="5605638" y="3284115"/>
              <a:ext cx="986596" cy="533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b="1" dirty="0"/>
                <a:t>HT29</a:t>
              </a:r>
              <a:endParaRPr lang="ja-JP" altLang="en-US" sz="1350" b="1" dirty="0"/>
            </a:p>
          </p:txBody>
        </p: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C3A5408C-B078-40FB-95E3-0296DAD2F5F2}"/>
                </a:ext>
              </a:extLst>
            </p:cNvPr>
            <p:cNvCxnSpPr>
              <a:cxnSpLocks/>
            </p:cNvCxnSpPr>
            <p:nvPr/>
          </p:nvCxnSpPr>
          <p:spPr>
            <a:xfrm>
              <a:off x="2645047" y="3781037"/>
              <a:ext cx="680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6D4FD0EF-BD9A-4360-953A-176BACDA9C48}"/>
                </a:ext>
              </a:extLst>
            </p:cNvPr>
            <p:cNvGrpSpPr/>
            <p:nvPr/>
          </p:nvGrpSpPr>
          <p:grpSpPr>
            <a:xfrm>
              <a:off x="1810800" y="4107600"/>
              <a:ext cx="3895344" cy="3493008"/>
              <a:chOff x="1810800" y="4107600"/>
              <a:chExt cx="3895344" cy="3493008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A92E20F0-FE8A-42AB-B044-21DD2CCA0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0800" y="4107600"/>
                <a:ext cx="3895344" cy="3493008"/>
              </a:xfrm>
              <a:prstGeom prst="rect">
                <a:avLst/>
              </a:prstGeom>
            </p:spPr>
          </p:pic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BA6846E4-889E-45ED-B660-93658369EC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8696" y="4906200"/>
                <a:ext cx="339562" cy="13183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コネクタ 9">
                <a:extLst>
                  <a:ext uri="{FF2B5EF4-FFF2-40B4-BE49-F238E27FC236}">
                    <a16:creationId xmlns:a16="http://schemas.microsoft.com/office/drawing/2014/main" id="{BBE1C912-F433-45E2-A646-5F0AA075DB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8696" y="5117655"/>
                <a:ext cx="339562" cy="24741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>
                <a:extLst>
                  <a:ext uri="{FF2B5EF4-FFF2-40B4-BE49-F238E27FC236}">
                    <a16:creationId xmlns:a16="http://schemas.microsoft.com/office/drawing/2014/main" id="{E1AEFA53-9C8D-4503-876F-F39E0E7185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7356" y="5038037"/>
                <a:ext cx="339562" cy="32703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>
                <a:extLst>
                  <a:ext uri="{FF2B5EF4-FFF2-40B4-BE49-F238E27FC236}">
                    <a16:creationId xmlns:a16="http://schemas.microsoft.com/office/drawing/2014/main" id="{0F0AF549-3B44-4EE3-95D2-436D5CA7C8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7356" y="5409512"/>
                <a:ext cx="339562" cy="33147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7AFB04AA-5F6A-45AD-B6C5-6F4CAD4A37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1740" y="5038037"/>
                <a:ext cx="366693" cy="32323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17C29A6C-FC6D-4BA6-B3F2-8D1FD4ECE7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1740" y="5361274"/>
                <a:ext cx="366693" cy="37970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544D2037-CF01-441A-8D1C-74563C59D4EB}"/>
                </a:ext>
              </a:extLst>
            </p:cNvPr>
            <p:cNvGrpSpPr/>
            <p:nvPr/>
          </p:nvGrpSpPr>
          <p:grpSpPr>
            <a:xfrm>
              <a:off x="6244436" y="4108075"/>
              <a:ext cx="3895344" cy="3493008"/>
              <a:chOff x="6232308" y="2561903"/>
              <a:chExt cx="3895344" cy="3493008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6B92FE11-C5EF-4DC2-9D37-23B70F2A6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2308" y="2561903"/>
                <a:ext cx="3895344" cy="3493008"/>
              </a:xfrm>
              <a:prstGeom prst="rect">
                <a:avLst/>
              </a:prstGeom>
            </p:spPr>
          </p:pic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B7B2BE84-E69C-455B-A8F5-DBABB30ACB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5693" y="3329470"/>
                <a:ext cx="350992" cy="9647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EAC3EB42-2801-4205-9576-C0604F23A1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5693" y="3598716"/>
                <a:ext cx="350992" cy="15426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CB3ACFB3-2AE7-44FF-8DED-DE2E8294E8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8314" y="3417857"/>
                <a:ext cx="335601" cy="39724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8D7FC12D-4F68-4430-82E4-16DEB63D5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4818" y="3786135"/>
                <a:ext cx="349097" cy="61441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8FD5520B-CE22-4F4A-AE3A-95A6D5196F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5544" y="3491865"/>
                <a:ext cx="379888" cy="305843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08EEB8C3-1306-4F4F-B461-9259AD71C5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5544" y="3863340"/>
                <a:ext cx="335601" cy="53584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E1876B8-9A6F-447B-BDC4-632EEF099CD0}"/>
              </a:ext>
            </a:extLst>
          </p:cNvPr>
          <p:cNvSpPr/>
          <p:nvPr/>
        </p:nvSpPr>
        <p:spPr>
          <a:xfrm>
            <a:off x="791671" y="1568339"/>
            <a:ext cx="1675459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25" b="1" dirty="0"/>
              <a:t>Supplementary Figure S3</a:t>
            </a:r>
            <a:endParaRPr lang="ja-JP" altLang="en-US" sz="1125" b="1" dirty="0"/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6749E42D-523B-417D-BC55-C32C911FC6F3}"/>
              </a:ext>
            </a:extLst>
          </p:cNvPr>
          <p:cNvGrpSpPr/>
          <p:nvPr/>
        </p:nvGrpSpPr>
        <p:grpSpPr>
          <a:xfrm>
            <a:off x="1018575" y="2065437"/>
            <a:ext cx="4685051" cy="2448384"/>
            <a:chOff x="1810800" y="9014355"/>
            <a:chExt cx="8328980" cy="4352682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C9402689-E5D2-45A5-B1FA-D0385A800830}"/>
                </a:ext>
              </a:extLst>
            </p:cNvPr>
            <p:cNvGrpSpPr/>
            <p:nvPr/>
          </p:nvGrpSpPr>
          <p:grpSpPr>
            <a:xfrm>
              <a:off x="1810800" y="9874029"/>
              <a:ext cx="3895344" cy="3493008"/>
              <a:chOff x="1868674" y="9874029"/>
              <a:chExt cx="3895344" cy="3493008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AF41BCD2-800B-4B17-BFE9-D755FB781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8674" y="9874029"/>
                <a:ext cx="3895344" cy="3493008"/>
              </a:xfrm>
              <a:prstGeom prst="rect">
                <a:avLst/>
              </a:prstGeom>
            </p:spPr>
          </p:pic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6F5FB8D8-23E3-4307-8ECC-1C75BFDE3E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7525" y="10801350"/>
                <a:ext cx="38682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E21E0013-FA2F-4751-B7D5-DC601832E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7525" y="11228714"/>
                <a:ext cx="335756" cy="10127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21060EF3-456E-48C7-BDDB-03530DB6E7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4642" y="10801350"/>
                <a:ext cx="333014" cy="19288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1FC3F88B-538E-41AA-BDDF-E38D997DE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8472" y="11335531"/>
                <a:ext cx="349184" cy="431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31">
                <a:extLst>
                  <a:ext uri="{FF2B5EF4-FFF2-40B4-BE49-F238E27FC236}">
                    <a16:creationId xmlns:a16="http://schemas.microsoft.com/office/drawing/2014/main" id="{87A4F02A-4875-474A-9E27-CF1C3D198B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7945" y="10848886"/>
                <a:ext cx="373337" cy="14534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0E8E58FA-844F-4C6D-A6D8-379E98117A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2847" y="11126624"/>
                <a:ext cx="338435" cy="25210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4633C8B4-9909-4312-A446-CB78F5A3B717}"/>
                </a:ext>
              </a:extLst>
            </p:cNvPr>
            <p:cNvGrpSpPr/>
            <p:nvPr/>
          </p:nvGrpSpPr>
          <p:grpSpPr>
            <a:xfrm>
              <a:off x="6244436" y="9874029"/>
              <a:ext cx="3895344" cy="3493008"/>
              <a:chOff x="6047047" y="9874029"/>
              <a:chExt cx="3895344" cy="3493008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F7FC75AF-8200-4694-9590-2379E6F426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7047" y="9874029"/>
                <a:ext cx="3895344" cy="3493008"/>
              </a:xfrm>
              <a:prstGeom prst="rect">
                <a:avLst/>
              </a:prstGeom>
            </p:spPr>
          </p:pic>
          <p:cxnSp>
            <p:nvCxnSpPr>
              <p:cNvPr id="45" name="直線コネクタ 44">
                <a:extLst>
                  <a:ext uri="{FF2B5EF4-FFF2-40B4-BE49-F238E27FC236}">
                    <a16:creationId xmlns:a16="http://schemas.microsoft.com/office/drawing/2014/main" id="{34DABAE2-CBA6-41A9-9C41-A8FC53553D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9358" y="10744373"/>
                <a:ext cx="393959" cy="4753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コネクタ 45">
                <a:extLst>
                  <a:ext uri="{FF2B5EF4-FFF2-40B4-BE49-F238E27FC236}">
                    <a16:creationId xmlns:a16="http://schemas.microsoft.com/office/drawing/2014/main" id="{A7D6F89C-2A2C-44B8-9545-48DBF081BB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09358" y="11165080"/>
                <a:ext cx="391555" cy="8759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>
                <a:extLst>
                  <a:ext uri="{FF2B5EF4-FFF2-40B4-BE49-F238E27FC236}">
                    <a16:creationId xmlns:a16="http://schemas.microsoft.com/office/drawing/2014/main" id="{AFFAEA8C-A0A7-4405-90B0-694504327A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26448" y="10791909"/>
                <a:ext cx="358700" cy="15952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24AB7A1A-A695-4BAD-B76E-6B1FD479BA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26448" y="11165080"/>
                <a:ext cx="358700" cy="41019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線コネクタ 48">
                <a:extLst>
                  <a:ext uri="{FF2B5EF4-FFF2-40B4-BE49-F238E27FC236}">
                    <a16:creationId xmlns:a16="http://schemas.microsoft.com/office/drawing/2014/main" id="{59A69A19-A341-4DD8-9AE9-9BDD89B320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4680" y="10951437"/>
                <a:ext cx="380792" cy="4279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BF09A7DF-934D-4031-9371-7A92B4DDE2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4680" y="11436871"/>
                <a:ext cx="380792" cy="13840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F7DF1EC-FD1B-4286-96DE-B480C827A661}"/>
                </a:ext>
              </a:extLst>
            </p:cNvPr>
            <p:cNvSpPr txBox="1"/>
            <p:nvPr/>
          </p:nvSpPr>
          <p:spPr>
            <a:xfrm>
              <a:off x="5605638" y="9014355"/>
              <a:ext cx="1097737" cy="533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350" b="1" dirty="0"/>
                <a:t>DLD-1</a:t>
              </a:r>
              <a:endParaRPr lang="ja-JP" altLang="en-US" sz="1350" b="1" dirty="0"/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82F90CE2-F5DB-45F8-87D9-30E8E49EC226}"/>
                </a:ext>
              </a:extLst>
            </p:cNvPr>
            <p:cNvCxnSpPr>
              <a:cxnSpLocks/>
            </p:cNvCxnSpPr>
            <p:nvPr/>
          </p:nvCxnSpPr>
          <p:spPr>
            <a:xfrm>
              <a:off x="2645047" y="9511277"/>
              <a:ext cx="680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995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85A8684-8717-44EF-9DF7-BD546F65593C}"/>
              </a:ext>
            </a:extLst>
          </p:cNvPr>
          <p:cNvSpPr/>
          <p:nvPr/>
        </p:nvSpPr>
        <p:spPr>
          <a:xfrm>
            <a:off x="791671" y="1568339"/>
            <a:ext cx="1675459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25" b="1" dirty="0"/>
              <a:t>Supplementary Figure S4</a:t>
            </a:r>
            <a:endParaRPr lang="ja-JP" altLang="en-US" sz="1125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0FDB34E-661C-415E-B4FC-892F185A4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1671" y="2074904"/>
            <a:ext cx="1863150" cy="21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3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90D956E0-A84B-488C-8D9D-5751C9A6B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911775"/>
              </p:ext>
            </p:extLst>
          </p:nvPr>
        </p:nvGraphicFramePr>
        <p:xfrm>
          <a:off x="791671" y="1894164"/>
          <a:ext cx="3861544" cy="1433240"/>
        </p:xfrm>
        <a:graphic>
          <a:graphicData uri="http://schemas.openxmlformats.org/drawingml/2006/table">
            <a:tbl>
              <a:tblPr firstRow="1" firstCol="1" bandRow="1"/>
              <a:tblGrid>
                <a:gridCol w="517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027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b="1" kern="10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ja-JP" sz="800" kern="10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1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GENE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Forward (5ʹ</a:t>
                      </a:r>
                      <a:r>
                        <a:rPr lang="ja-JP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3ʹ)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Reverse (5ʹ</a:t>
                      </a:r>
                      <a:r>
                        <a:rPr lang="ja-JP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 ʹ)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0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kern="10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GAPDH</a:t>
                      </a:r>
                      <a:endParaRPr lang="ja-JP" sz="800" kern="10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CAACTACATGGTTTACATGTTC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GCCAGTGGACTCCACGAC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0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ja-JP" sz="800" b="1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DCLK-1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AGTCTTCCGATTCCGAGTTGAG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CAGCAACCAGGAATGTATTGGA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912772"/>
                  </a:ext>
                </a:extLst>
              </a:tr>
              <a:tr h="2570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Bmi1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TGTAAAACGTGTATTGTTCGTTAC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CAATATCTTGGAGAGTTTTATCTGACC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0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CD133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TGACAAGCCCATCACAACAT</a:t>
                      </a:r>
                      <a:endParaRPr 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kern="100" dirty="0">
                          <a:effectLst/>
                          <a:latin typeface="Calibri 本文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CGCCTGAGTCACTACGTTGC</a:t>
                      </a:r>
                      <a:endParaRPr lang="ja-JP" altLang="ja-JP" sz="800" kern="100" dirty="0">
                        <a:effectLst/>
                        <a:latin typeface="Calibri 本文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30551" marR="3055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ED9D5BE-452A-4048-AE87-DF2A726BCB1C}"/>
              </a:ext>
            </a:extLst>
          </p:cNvPr>
          <p:cNvSpPr/>
          <p:nvPr/>
        </p:nvSpPr>
        <p:spPr>
          <a:xfrm>
            <a:off x="791671" y="1568339"/>
            <a:ext cx="2569614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25" b="1" kern="100" dirty="0">
                <a:latin typeface="Calibri 本文"/>
                <a:ea typeface="ＭＳ 明朝" panose="02020609040205080304" pitchFamily="17" charset="-128"/>
                <a:cs typeface="Times New Roman" panose="02020603050405020304" pitchFamily="18" charset="0"/>
              </a:rPr>
              <a:t>Supplementary Table S1.  List of Primers</a:t>
            </a:r>
            <a:endParaRPr lang="ja-JP" altLang="ja-JP" sz="1125" kern="100" dirty="0">
              <a:latin typeface="Calibri 本文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205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4090</TotalTime>
  <Words>131</Words>
  <Application>Microsoft Office PowerPoint</Application>
  <PresentationFormat>A4 210 x 297 mm</PresentationFormat>
  <Paragraphs>41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Calibri 本文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Wang Jiaqi</dc:creator>
  <cp:lastModifiedBy>Wang Jiaqi</cp:lastModifiedBy>
  <cp:revision>138</cp:revision>
  <cp:lastPrinted>2020-07-02T06:00:42Z</cp:lastPrinted>
  <dcterms:created xsi:type="dcterms:W3CDTF">2020-02-04T09:07:40Z</dcterms:created>
  <dcterms:modified xsi:type="dcterms:W3CDTF">2020-07-02T06:11:59Z</dcterms:modified>
</cp:coreProperties>
</file>