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3"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4" autoAdjust="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6C7DF-D6CE-4ACC-8DE4-17ED963751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CB7392-3DD4-46D6-9C67-EDBC0B7DA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EFADA61-7C05-4FFB-BC12-EDEFDBD7019D}"/>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6765F1FC-8E47-447A-86CE-5C8DCBDD4E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40AF59-A092-4DFC-85AC-D380DFAB1807}"/>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194283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5E64A-4BA6-4DFA-996D-6AAB175141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9A96D3-7528-4022-BDA6-18C1B8CDA2A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12C7ED-ADD4-4D16-91D4-C7F0B806DFE9}"/>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E8F9026D-0001-49F4-8DBC-F01A9C8994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8BAC64-D222-4CDA-9DF4-3A293872E805}"/>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281020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348409-0DB4-4361-9B0E-64821ECCB27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632A5F-72DF-46A1-83DD-DC84511DA58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90A0CE-6222-49FF-9879-0223BD088841}"/>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7D3E29FF-BBEE-4F11-AE39-4CDD88E474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D2C7B0-034B-4A4C-BD76-D093CEC623E1}"/>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392691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50250-61E9-4200-A8EB-12974A64F9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B42544-53F5-4440-8143-E3434EF172C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8CE3A0-BB41-456E-8E72-46AD64D1B3AA}"/>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5F8F13A4-3234-4B23-BE25-6C72FAA5AB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9D20BE-F76E-47FD-8033-657CC11AFE5A}"/>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137826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91F41-8F25-4652-92B6-C642DCA629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BF82AF-5295-4B6A-AFFB-569CFA5C6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0EA255F-31EA-48F4-A581-41B89C819744}"/>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3B8FC280-3837-4193-8A4B-A510CD65B8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F23524-D6B2-4344-A91D-B992D1509547}"/>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194106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22E6F-FC78-4CF7-850E-50915971D1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F18EA0-C6DC-4FA1-930E-A40E0EEF54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6A77E7-4157-48B7-B45C-81AA5557550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B83374A-9760-416A-9C53-E1EC3235186B}"/>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6" name="Espace réservé du pied de page 5">
            <a:extLst>
              <a:ext uri="{FF2B5EF4-FFF2-40B4-BE49-F238E27FC236}">
                <a16:creationId xmlns:a16="http://schemas.microsoft.com/office/drawing/2014/main" id="{11165C79-279B-4950-948B-1BDAA4C4B5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47E546-46DF-4481-B820-D7CE7791DC8D}"/>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83543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B1C90-2626-41C1-BB6C-F82FE4A529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6050F31-6C54-403F-8587-C9B43C0B4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52759C4-975C-4711-8C2F-AE42B30C805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1BDA81-CAA1-4FFB-B482-066EAC552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134749C-3421-4472-A86F-5E9E7B6DEC5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FA4AC68-C059-422A-B39A-62138FC54A4B}"/>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8" name="Espace réservé du pied de page 7">
            <a:extLst>
              <a:ext uri="{FF2B5EF4-FFF2-40B4-BE49-F238E27FC236}">
                <a16:creationId xmlns:a16="http://schemas.microsoft.com/office/drawing/2014/main" id="{49ECA016-6401-4BD6-AEA5-D7CDB3FA7A7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692DEF-4998-4E33-87E6-EFD840009F4C}"/>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378199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2DB9B-B5F8-4B1B-BBEA-946138C69A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0CB465A-FA69-4D08-87B9-CA4A16A8059A}"/>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4" name="Espace réservé du pied de page 3">
            <a:extLst>
              <a:ext uri="{FF2B5EF4-FFF2-40B4-BE49-F238E27FC236}">
                <a16:creationId xmlns:a16="http://schemas.microsoft.com/office/drawing/2014/main" id="{0247DE53-7429-416B-9429-598FE25815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0014F90-3471-4502-80F6-BF34A3857E0B}"/>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321259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D15A9B-76CB-4C23-A2FF-7554503CB506}"/>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3" name="Espace réservé du pied de page 2">
            <a:extLst>
              <a:ext uri="{FF2B5EF4-FFF2-40B4-BE49-F238E27FC236}">
                <a16:creationId xmlns:a16="http://schemas.microsoft.com/office/drawing/2014/main" id="{FA0EA7FA-1E5D-46C3-8E08-E90CAA17337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4BDA5F6-6958-4041-8567-93A5B06ED203}"/>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217589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2C416-A428-413C-8991-F45180508C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01CBF33-8AD1-4988-8700-5975D586E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D00873A-9FE8-46B3-918E-1239CB09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92A33F5-9E85-41A5-AD93-FB8F26A7E057}"/>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6" name="Espace réservé du pied de page 5">
            <a:extLst>
              <a:ext uri="{FF2B5EF4-FFF2-40B4-BE49-F238E27FC236}">
                <a16:creationId xmlns:a16="http://schemas.microsoft.com/office/drawing/2014/main" id="{23234A3F-D3E6-4E85-B2C6-B99429A786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B845AE5-E040-4AA7-BCB3-5A415C5ED180}"/>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407715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37A23-036A-4F42-934A-7D382456C5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7F4442-3F8A-4776-B3E3-29B66997D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EC8EE1-13A1-4A89-B1BB-13DABB1E7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4584AE9-6634-4C88-9D02-A6D438589EBC}"/>
              </a:ext>
            </a:extLst>
          </p:cNvPr>
          <p:cNvSpPr>
            <a:spLocks noGrp="1"/>
          </p:cNvSpPr>
          <p:nvPr>
            <p:ph type="dt" sz="half" idx="10"/>
          </p:nvPr>
        </p:nvSpPr>
        <p:spPr/>
        <p:txBody>
          <a:bodyPr/>
          <a:lstStyle/>
          <a:p>
            <a:fld id="{1A0A0C7C-5E7A-4EF2-A15B-BEB34C8F9A0A}" type="datetimeFigureOut">
              <a:rPr lang="fr-FR" smtClean="0"/>
              <a:t>13/03/2024</a:t>
            </a:fld>
            <a:endParaRPr lang="fr-FR"/>
          </a:p>
        </p:txBody>
      </p:sp>
      <p:sp>
        <p:nvSpPr>
          <p:cNvPr id="6" name="Espace réservé du pied de page 5">
            <a:extLst>
              <a:ext uri="{FF2B5EF4-FFF2-40B4-BE49-F238E27FC236}">
                <a16:creationId xmlns:a16="http://schemas.microsoft.com/office/drawing/2014/main" id="{A79690A4-86A6-44FC-83F1-E94D051092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08D872-8401-43EC-9642-07521D1CDD73}"/>
              </a:ext>
            </a:extLst>
          </p:cNvPr>
          <p:cNvSpPr>
            <a:spLocks noGrp="1"/>
          </p:cNvSpPr>
          <p:nvPr>
            <p:ph type="sldNum" sz="quarter" idx="12"/>
          </p:nvPr>
        </p:nvSpPr>
        <p:spPr/>
        <p:txBody>
          <a:bodyPr/>
          <a:lstStyle/>
          <a:p>
            <a:fld id="{1DD9AC92-3C65-432E-BD2D-7125CC7C680D}" type="slidenum">
              <a:rPr lang="fr-FR" smtClean="0"/>
              <a:t>‹N°›</a:t>
            </a:fld>
            <a:endParaRPr lang="fr-FR"/>
          </a:p>
        </p:txBody>
      </p:sp>
    </p:spTree>
    <p:extLst>
      <p:ext uri="{BB962C8B-B14F-4D97-AF65-F5344CB8AC3E}">
        <p14:creationId xmlns:p14="http://schemas.microsoft.com/office/powerpoint/2010/main" val="397107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3D19F2-8AD7-423D-9F99-E302E7451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4372C45-A063-41C5-82EE-8DB13CB57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0B3BE0-D487-4CA0-A30F-659214C2A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0C7C-5E7A-4EF2-A15B-BEB34C8F9A0A}" type="datetimeFigureOut">
              <a:rPr lang="fr-FR" smtClean="0"/>
              <a:t>13/03/2024</a:t>
            </a:fld>
            <a:endParaRPr lang="fr-FR"/>
          </a:p>
        </p:txBody>
      </p:sp>
      <p:sp>
        <p:nvSpPr>
          <p:cNvPr id="5" name="Espace réservé du pied de page 4">
            <a:extLst>
              <a:ext uri="{FF2B5EF4-FFF2-40B4-BE49-F238E27FC236}">
                <a16:creationId xmlns:a16="http://schemas.microsoft.com/office/drawing/2014/main" id="{39E31808-3EA6-4F64-941E-11773BA05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704410-3017-4085-9475-BF1528F33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9AC92-3C65-432E-BD2D-7125CC7C680D}" type="slidenum">
              <a:rPr lang="fr-FR" smtClean="0"/>
              <a:t>‹N°›</a:t>
            </a:fld>
            <a:endParaRPr lang="fr-FR"/>
          </a:p>
        </p:txBody>
      </p:sp>
    </p:spTree>
    <p:extLst>
      <p:ext uri="{BB962C8B-B14F-4D97-AF65-F5344CB8AC3E}">
        <p14:creationId xmlns:p14="http://schemas.microsoft.com/office/powerpoint/2010/main" val="15181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904C76-571D-4FCD-93DF-45CADA860207}"/>
              </a:ext>
            </a:extLst>
          </p:cNvPr>
          <p:cNvSpPr>
            <a:spLocks noGrp="1"/>
          </p:cNvSpPr>
          <p:nvPr>
            <p:ph idx="1"/>
          </p:nvPr>
        </p:nvSpPr>
        <p:spPr>
          <a:xfrm>
            <a:off x="838200" y="355107"/>
            <a:ext cx="10515600" cy="6081204"/>
          </a:xfrm>
        </p:spPr>
        <p:txBody>
          <a:bodyPr>
            <a:normAutofit fontScale="77500" lnSpcReduction="20000"/>
          </a:bodyPr>
          <a:lstStyle/>
          <a:p>
            <a:pPr marL="0" indent="0">
              <a:buNone/>
            </a:pPr>
            <a:r>
              <a:rPr lang="en-GB" b="1" dirty="0"/>
              <a:t>Title: A multimethod approach to assess arbuscular mycorrhizal fungal diversity in a hot arid and hyperalkaline region</a:t>
            </a:r>
            <a:endParaRPr lang="fr-FR" dirty="0"/>
          </a:p>
          <a:p>
            <a:pPr marL="0" indent="0">
              <a:buNone/>
            </a:pPr>
            <a:r>
              <a:rPr lang="en-GB" b="1" dirty="0"/>
              <a:t> </a:t>
            </a:r>
            <a:endParaRPr lang="fr-FR" dirty="0"/>
          </a:p>
          <a:p>
            <a:pPr marL="0" indent="0">
              <a:buNone/>
            </a:pPr>
            <a:r>
              <a:rPr lang="en-GB" b="1" dirty="0"/>
              <a:t>Authors</a:t>
            </a:r>
            <a:r>
              <a:rPr lang="en-GB" dirty="0"/>
              <a:t>: Alexandre Robin-Soriano</a:t>
            </a:r>
            <a:r>
              <a:rPr lang="en-GB" baseline="30000" dirty="0"/>
              <a:t>1</a:t>
            </a:r>
            <a:r>
              <a:rPr lang="en-GB" dirty="0"/>
              <a:t>, Kenji Maurice</a:t>
            </a:r>
            <a:r>
              <a:rPr lang="en-GB" baseline="30000" dirty="0"/>
              <a:t>1</a:t>
            </a:r>
            <a:r>
              <a:rPr lang="en-GB" dirty="0"/>
              <a:t>, Stéphane Boivin</a:t>
            </a:r>
            <a:r>
              <a:rPr lang="en-GB" baseline="30000" dirty="0"/>
              <a:t>2</a:t>
            </a:r>
            <a:r>
              <a:rPr lang="en-GB" dirty="0"/>
              <a:t>, Amelia Bourceret</a:t>
            </a:r>
            <a:r>
              <a:rPr lang="en-GB" baseline="30000" dirty="0"/>
              <a:t>3</a:t>
            </a:r>
            <a:r>
              <a:rPr lang="en-GB" dirty="0"/>
              <a:t>, Liam Laurent-Webb</a:t>
            </a:r>
            <a:r>
              <a:rPr lang="en-GB" baseline="30000" dirty="0"/>
              <a:t>3</a:t>
            </a:r>
            <a:r>
              <a:rPr lang="en-GB" dirty="0"/>
              <a:t>, Sami Youssef</a:t>
            </a:r>
            <a:r>
              <a:rPr lang="en-GB" baseline="30000" dirty="0"/>
              <a:t>2</a:t>
            </a:r>
            <a:r>
              <a:rPr lang="en-GB" dirty="0"/>
              <a:t>, Jérôme Nespoulous</a:t>
            </a:r>
            <a:r>
              <a:rPr lang="en-GB" baseline="30000" dirty="0"/>
              <a:t>2</a:t>
            </a:r>
            <a:r>
              <a:rPr lang="en-GB" dirty="0"/>
              <a:t>, </a:t>
            </a:r>
            <a:r>
              <a:rPr lang="en-GB" dirty="0" err="1"/>
              <a:t>Inès</a:t>
            </a:r>
            <a:r>
              <a:rPr lang="en-GB" dirty="0"/>
              <a:t> Boussière</a:t>
            </a:r>
            <a:r>
              <a:rPr lang="en-GB" baseline="30000" dirty="0"/>
              <a:t>1</a:t>
            </a:r>
            <a:r>
              <a:rPr lang="en-GB" dirty="0"/>
              <a:t>, Julie Berder</a:t>
            </a:r>
            <a:r>
              <a:rPr lang="en-GB" baseline="30000" dirty="0"/>
              <a:t>2</a:t>
            </a:r>
            <a:r>
              <a:rPr lang="en-GB" dirty="0"/>
              <a:t>, Coraline Damasio</a:t>
            </a:r>
            <a:r>
              <a:rPr lang="en-GB" baseline="30000" dirty="0"/>
              <a:t>1</a:t>
            </a:r>
            <a:r>
              <a:rPr lang="en-GB" dirty="0"/>
              <a:t>, Bryan Vincent</a:t>
            </a:r>
            <a:r>
              <a:rPr lang="en-GB" baseline="30000" dirty="0"/>
              <a:t>1</a:t>
            </a:r>
            <a:r>
              <a:rPr lang="en-GB" dirty="0"/>
              <a:t>, Hassan Boukcim</a:t>
            </a:r>
            <a:r>
              <a:rPr lang="en-GB" baseline="30000" dirty="0"/>
              <a:t>2,5</a:t>
            </a:r>
            <a:r>
              <a:rPr lang="en-GB" dirty="0"/>
              <a:t>, Marc Ducousso</a:t>
            </a:r>
            <a:r>
              <a:rPr lang="en-GB" baseline="30000" dirty="0"/>
              <a:t>1</a:t>
            </a:r>
            <a:r>
              <a:rPr lang="en-GB" dirty="0"/>
              <a:t>, Muriel Gros-Balthazard</a:t>
            </a:r>
            <a:r>
              <a:rPr lang="en-GB" baseline="30000" dirty="0"/>
              <a:t>4</a:t>
            </a:r>
            <a:endParaRPr lang="fr-FR" dirty="0"/>
          </a:p>
          <a:p>
            <a:pPr marL="0" indent="0">
              <a:buNone/>
            </a:pPr>
            <a:r>
              <a:rPr lang="en-GB" b="1" dirty="0"/>
              <a:t>Corresponding Author:</a:t>
            </a:r>
            <a:r>
              <a:rPr lang="en-GB" dirty="0"/>
              <a:t> Alexandre Robin-Soriano (alexandrerobinsoriano@gmail.com)</a:t>
            </a:r>
            <a:endParaRPr lang="fr-FR" dirty="0"/>
          </a:p>
          <a:p>
            <a:pPr marL="0" indent="0">
              <a:buNone/>
            </a:pPr>
            <a:r>
              <a:rPr lang="en-GB" baseline="30000" dirty="0"/>
              <a:t> </a:t>
            </a:r>
            <a:endParaRPr lang="fr-FR" dirty="0"/>
          </a:p>
          <a:p>
            <a:pPr marL="0" indent="0">
              <a:buNone/>
            </a:pPr>
            <a:r>
              <a:rPr lang="en-GB" b="1" dirty="0"/>
              <a:t>Affiliations</a:t>
            </a:r>
            <a:r>
              <a:rPr lang="en-GB" dirty="0"/>
              <a:t>:</a:t>
            </a:r>
            <a:endParaRPr lang="fr-FR" dirty="0"/>
          </a:p>
          <a:p>
            <a:pPr marL="0" indent="0">
              <a:buNone/>
            </a:pPr>
            <a:r>
              <a:rPr lang="en-GB" baseline="30000" dirty="0"/>
              <a:t>1</a:t>
            </a:r>
            <a:r>
              <a:rPr lang="en-GB" dirty="0"/>
              <a:t> LSTM, </a:t>
            </a:r>
            <a:r>
              <a:rPr lang="en-GB" dirty="0" err="1"/>
              <a:t>Univ</a:t>
            </a:r>
            <a:r>
              <a:rPr lang="en-GB" dirty="0"/>
              <a:t> Montpellier, CIRAD, INRAE, IRD, </a:t>
            </a:r>
            <a:r>
              <a:rPr lang="en-GB" dirty="0" err="1"/>
              <a:t>SupAgro</a:t>
            </a:r>
            <a:r>
              <a:rPr lang="en-GB" dirty="0"/>
              <a:t>, Montpellier, France</a:t>
            </a:r>
            <a:endParaRPr lang="fr-FR" dirty="0"/>
          </a:p>
          <a:p>
            <a:pPr marL="0" indent="0">
              <a:buNone/>
            </a:pPr>
            <a:r>
              <a:rPr lang="en-GB" baseline="30000" dirty="0"/>
              <a:t>2</a:t>
            </a:r>
            <a:r>
              <a:rPr lang="en-GB" dirty="0"/>
              <a:t> Department of Research and Development, VALORHIZ, </a:t>
            </a:r>
            <a:r>
              <a:rPr lang="en-GB" dirty="0" err="1"/>
              <a:t>Montferrier</a:t>
            </a:r>
            <a:r>
              <a:rPr lang="en-GB" dirty="0"/>
              <a:t> sur Lez, France</a:t>
            </a:r>
            <a:endParaRPr lang="fr-FR" dirty="0"/>
          </a:p>
          <a:p>
            <a:pPr marL="0" indent="0">
              <a:buNone/>
            </a:pPr>
            <a:r>
              <a:rPr lang="fr-FR" baseline="30000" dirty="0"/>
              <a:t>3</a:t>
            </a:r>
            <a:r>
              <a:rPr lang="fr-FR" dirty="0"/>
              <a:t> ISYEB, Muséum national d’Histoire naturelle, CNRS, EPHE-PSL, Sorbonne Université, Paris, France</a:t>
            </a:r>
          </a:p>
          <a:p>
            <a:pPr marL="0" indent="0">
              <a:buNone/>
            </a:pPr>
            <a:r>
              <a:rPr lang="en-GB" baseline="30000" dirty="0"/>
              <a:t>4 </a:t>
            </a:r>
            <a:r>
              <a:rPr lang="en-GB" dirty="0"/>
              <a:t>DIADE, </a:t>
            </a:r>
            <a:r>
              <a:rPr lang="en-GB" dirty="0" err="1"/>
              <a:t>Univ</a:t>
            </a:r>
            <a:r>
              <a:rPr lang="en-GB" dirty="0"/>
              <a:t> Montpellier, CIRAD, IRD, Montpellier, France</a:t>
            </a:r>
            <a:endParaRPr lang="fr-FR" dirty="0"/>
          </a:p>
          <a:p>
            <a:pPr marL="0" indent="0">
              <a:buNone/>
            </a:pPr>
            <a:r>
              <a:rPr lang="en-GB" baseline="30000" dirty="0"/>
              <a:t>5 </a:t>
            </a:r>
            <a:r>
              <a:rPr lang="en-GB" dirty="0"/>
              <a:t>ASARI, Mohammed VI Polytechnic University, </a:t>
            </a:r>
            <a:r>
              <a:rPr lang="en-GB" dirty="0" err="1"/>
              <a:t>Laâyoune</a:t>
            </a:r>
            <a:r>
              <a:rPr lang="en-GB" dirty="0"/>
              <a:t>, Morocco</a:t>
            </a:r>
          </a:p>
          <a:p>
            <a:pPr marL="0" indent="0">
              <a:buNone/>
            </a:pPr>
            <a:endParaRPr lang="en-GB" dirty="0"/>
          </a:p>
          <a:p>
            <a:pPr marL="0" indent="0">
              <a:buNone/>
            </a:pPr>
            <a:r>
              <a:rPr lang="en-GB" b="1" dirty="0"/>
              <a:t>Mycorrhiza</a:t>
            </a:r>
            <a:endParaRPr lang="fr-FR" dirty="0"/>
          </a:p>
        </p:txBody>
      </p:sp>
    </p:spTree>
    <p:extLst>
      <p:ext uri="{BB962C8B-B14F-4D97-AF65-F5344CB8AC3E}">
        <p14:creationId xmlns:p14="http://schemas.microsoft.com/office/powerpoint/2010/main" val="38586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3033E5-AA45-41C0-AD49-4BB2694E9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1" y="74835"/>
            <a:ext cx="8768584" cy="5133367"/>
          </a:xfrm>
          <a:prstGeom prst="rect">
            <a:avLst/>
          </a:prstGeom>
        </p:spPr>
      </p:pic>
      <p:sp>
        <p:nvSpPr>
          <p:cNvPr id="6" name="Rectangle 5">
            <a:extLst>
              <a:ext uri="{FF2B5EF4-FFF2-40B4-BE49-F238E27FC236}">
                <a16:creationId xmlns:a16="http://schemas.microsoft.com/office/drawing/2014/main" id="{278A329B-132A-49AD-870B-3EE24C5CA19E}"/>
              </a:ext>
            </a:extLst>
          </p:cNvPr>
          <p:cNvSpPr/>
          <p:nvPr/>
        </p:nvSpPr>
        <p:spPr>
          <a:xfrm>
            <a:off x="258147" y="5899238"/>
            <a:ext cx="11255828" cy="514180"/>
          </a:xfrm>
          <a:prstGeom prst="rect">
            <a:avLst/>
          </a:prstGeom>
        </p:spPr>
        <p:txBody>
          <a:bodyPr wrap="square">
            <a:spAutoFit/>
          </a:bodyPr>
          <a:lstStyle/>
          <a:p>
            <a:pPr algn="just">
              <a:lnSpc>
                <a:spcPct val="200000"/>
              </a:lnSpc>
              <a:spcAft>
                <a:spcPts val="0"/>
              </a:spcAft>
            </a:pPr>
            <a:r>
              <a:rPr lang="en-GB" sz="1600" b="1" dirty="0">
                <a:latin typeface="Arial" panose="020B0604020202020204" pitchFamily="34" charset="0"/>
                <a:ea typeface="Batang" panose="02030600000101010101" pitchFamily="18" charset="-127"/>
                <a:cs typeface="Times New Roman" panose="02020603050405020304" pitchFamily="18" charset="0"/>
              </a:rPr>
              <a:t>Fig. S1 </a:t>
            </a:r>
            <a:r>
              <a:rPr lang="en-GB" sz="1600" dirty="0">
                <a:latin typeface="Arial" panose="020B0604020202020204" pitchFamily="34" charset="0"/>
                <a:ea typeface="Batang" panose="02030600000101010101" pitchFamily="18" charset="-127"/>
                <a:cs typeface="Times New Roman" panose="02020603050405020304" pitchFamily="18" charset="0"/>
              </a:rPr>
              <a:t>Methodological </a:t>
            </a:r>
            <a:r>
              <a:rPr lang="fr-FR" sz="1050" dirty="0">
                <a:effectLst/>
                <a:latin typeface="Calibri" panose="020F0502020204030204" pitchFamily="34" charset="0"/>
                <a:ea typeface="Batang" panose="02030600000101010101" pitchFamily="18" charset="-127"/>
                <a:cs typeface="Times New Roman" panose="02020603050405020304" pitchFamily="18" charset="0"/>
              </a:rPr>
              <a:t> </a:t>
            </a:r>
            <a:r>
              <a:rPr lang="en-GB" sz="1600" dirty="0">
                <a:latin typeface="Arial" panose="020B0604020202020204" pitchFamily="34" charset="0"/>
                <a:ea typeface="Batang" panose="02030600000101010101" pitchFamily="18" charset="-127"/>
                <a:cs typeface="Times New Roman" panose="02020603050405020304" pitchFamily="18" charset="0"/>
              </a:rPr>
              <a:t>workflow of the different approaches, datasets and analyses used in the study.</a:t>
            </a:r>
            <a:endParaRPr lang="fr-FR" sz="1600" dirty="0">
              <a:latin typeface="Calibri" panose="020F050202020403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11694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E68F8F-0CE6-4860-8187-895654A111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929" y="282886"/>
            <a:ext cx="8298698" cy="5265658"/>
          </a:xfrm>
          <a:prstGeom prst="rect">
            <a:avLst/>
          </a:prstGeom>
          <a:noFill/>
          <a:ln>
            <a:noFill/>
          </a:ln>
        </p:spPr>
      </p:pic>
      <p:sp>
        <p:nvSpPr>
          <p:cNvPr id="5" name="Rectangle 4">
            <a:extLst>
              <a:ext uri="{FF2B5EF4-FFF2-40B4-BE49-F238E27FC236}">
                <a16:creationId xmlns:a16="http://schemas.microsoft.com/office/drawing/2014/main" id="{57D7ACAD-EC7A-4596-9238-7D6AD0EB94E4}"/>
              </a:ext>
            </a:extLst>
          </p:cNvPr>
          <p:cNvSpPr/>
          <p:nvPr/>
        </p:nvSpPr>
        <p:spPr>
          <a:xfrm>
            <a:off x="216023" y="5744117"/>
            <a:ext cx="11262804" cy="830997"/>
          </a:xfrm>
          <a:prstGeom prst="rect">
            <a:avLst/>
          </a:prstGeom>
        </p:spPr>
        <p:txBody>
          <a:bodyPr wrap="square">
            <a:spAutoFit/>
          </a:bodyPr>
          <a:lstStyle/>
          <a:p>
            <a:r>
              <a:rPr lang="en-GB" sz="1600" b="1" dirty="0">
                <a:latin typeface="Arial" panose="020B0604020202020204" pitchFamily="34" charset="0"/>
                <a:ea typeface="Batang" panose="02030600000101010101" pitchFamily="18" charset="-127"/>
              </a:rPr>
              <a:t>Fig. S2 </a:t>
            </a:r>
            <a:r>
              <a:rPr lang="en-GB" sz="1600" dirty="0">
                <a:latin typeface="Arial" panose="020B0604020202020204" pitchFamily="34" charset="0"/>
                <a:ea typeface="Batang" panose="02030600000101010101" pitchFamily="18" charset="-127"/>
              </a:rPr>
              <a:t>The mean relative abundance of AMF subset genera across all datasets. </a:t>
            </a:r>
            <a:r>
              <a:rPr lang="en-GB" sz="1600" dirty="0" err="1">
                <a:latin typeface="Arial" panose="020B0604020202020204" pitchFamily="34" charset="0"/>
                <a:ea typeface="Batang" panose="02030600000101010101" pitchFamily="18" charset="-127"/>
              </a:rPr>
              <a:t>Colors</a:t>
            </a:r>
            <a:r>
              <a:rPr lang="en-GB" sz="1600" dirty="0">
                <a:latin typeface="Arial" panose="020B0604020202020204" pitchFamily="34" charset="0"/>
                <a:ea typeface="Batang" panose="02030600000101010101" pitchFamily="18" charset="-127"/>
              </a:rPr>
              <a:t> represent genera with the corresponding families (in bold). Genera are represented with </a:t>
            </a:r>
            <a:r>
              <a:rPr lang="en-GB" sz="1600" dirty="0" err="1">
                <a:latin typeface="Arial" panose="020B0604020202020204" pitchFamily="34" charset="0"/>
                <a:ea typeface="Batang" panose="02030600000101010101" pitchFamily="18" charset="-127"/>
              </a:rPr>
              <a:t>color</a:t>
            </a:r>
            <a:r>
              <a:rPr lang="en-GB" sz="1600" dirty="0">
                <a:latin typeface="Arial" panose="020B0604020202020204" pitchFamily="34" charset="0"/>
                <a:ea typeface="Batang" panose="02030600000101010101" pitchFamily="18" charset="-127"/>
              </a:rPr>
              <a:t> gradients within families. Unidentified Glomeromycotina encompasses all reads assigned to the Glomeromycotina subphylum but failed to be assigned at the genus level</a:t>
            </a:r>
            <a:endParaRPr lang="fr-FR" sz="1600" dirty="0"/>
          </a:p>
        </p:txBody>
      </p:sp>
    </p:spTree>
    <p:extLst>
      <p:ext uri="{BB962C8B-B14F-4D97-AF65-F5344CB8AC3E}">
        <p14:creationId xmlns:p14="http://schemas.microsoft.com/office/powerpoint/2010/main" val="53623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9B6424-A0E8-441B-91CC-2EF246F592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01" y="348448"/>
            <a:ext cx="8197049" cy="5457547"/>
          </a:xfrm>
          <a:prstGeom prst="rect">
            <a:avLst/>
          </a:prstGeom>
          <a:noFill/>
          <a:ln>
            <a:noFill/>
          </a:ln>
        </p:spPr>
      </p:pic>
      <p:sp>
        <p:nvSpPr>
          <p:cNvPr id="5" name="Rectangle 4">
            <a:extLst>
              <a:ext uri="{FF2B5EF4-FFF2-40B4-BE49-F238E27FC236}">
                <a16:creationId xmlns:a16="http://schemas.microsoft.com/office/drawing/2014/main" id="{2D432F70-B36D-4251-9300-E23FA65EA235}"/>
              </a:ext>
            </a:extLst>
          </p:cNvPr>
          <p:cNvSpPr/>
          <p:nvPr/>
        </p:nvSpPr>
        <p:spPr>
          <a:xfrm>
            <a:off x="230819" y="5921517"/>
            <a:ext cx="11395970" cy="830997"/>
          </a:xfrm>
          <a:prstGeom prst="rect">
            <a:avLst/>
          </a:prstGeom>
        </p:spPr>
        <p:txBody>
          <a:bodyPr wrap="square">
            <a:spAutoFit/>
          </a:bodyPr>
          <a:lstStyle/>
          <a:p>
            <a:pPr algn="just">
              <a:spcAft>
                <a:spcPts val="0"/>
              </a:spcAft>
            </a:pPr>
            <a:r>
              <a:rPr lang="en-GB" sz="1600" b="1" dirty="0">
                <a:effectLst/>
                <a:latin typeface="Arial" panose="020B0604020202020204" pitchFamily="34" charset="0"/>
                <a:ea typeface="Batang" panose="02030600000101010101" pitchFamily="18" charset="-127"/>
                <a:cs typeface="Times New Roman" panose="02020603050405020304" pitchFamily="18" charset="0"/>
              </a:rPr>
              <a:t>Fig. S3 </a:t>
            </a:r>
            <a:r>
              <a:rPr lang="en-GB" sz="1600" dirty="0">
                <a:effectLst/>
                <a:latin typeface="Arial" panose="020B0604020202020204" pitchFamily="34" charset="0"/>
                <a:ea typeface="Batang" panose="02030600000101010101" pitchFamily="18" charset="-127"/>
                <a:cs typeface="Times New Roman" panose="02020603050405020304" pitchFamily="18" charset="0"/>
              </a:rPr>
              <a:t>Gene marker does not affect </a:t>
            </a:r>
            <a:r>
              <a:rPr lang="en-GB" sz="1600" dirty="0">
                <a:latin typeface="Arial" panose="020B0604020202020204" pitchFamily="34" charset="0"/>
                <a:ea typeface="Batang" panose="02030600000101010101" pitchFamily="18" charset="-127"/>
                <a:cs typeface="Times New Roman" panose="02020603050405020304" pitchFamily="18" charset="0"/>
              </a:rPr>
              <a:t>AMF diversity in SPS dataset. H</a:t>
            </a:r>
            <a:r>
              <a:rPr lang="en-GB" sz="1600" dirty="0">
                <a:effectLst/>
                <a:latin typeface="Arial" panose="020B0604020202020204" pitchFamily="34" charset="0"/>
                <a:ea typeface="Batang" panose="02030600000101010101" pitchFamily="18" charset="-127"/>
                <a:cs typeface="Times New Roman" panose="02020603050405020304" pitchFamily="18" charset="0"/>
              </a:rPr>
              <a:t>ill value distribution of AMF identified</a:t>
            </a:r>
            <a:r>
              <a:rPr lang="en-GB" sz="1600" b="1" dirty="0">
                <a:effectLst/>
                <a:latin typeface="Arial" panose="020B0604020202020204" pitchFamily="34" charset="0"/>
                <a:ea typeface="Batang" panose="02030600000101010101" pitchFamily="18" charset="-127"/>
                <a:cs typeface="Times New Roman" panose="02020603050405020304" pitchFamily="18" charset="0"/>
              </a:rPr>
              <a:t> </a:t>
            </a:r>
            <a:r>
              <a:rPr lang="en-GB" sz="1600" dirty="0">
                <a:effectLst/>
                <a:latin typeface="Arial" panose="020B0604020202020204" pitchFamily="34" charset="0"/>
                <a:ea typeface="Batang" panose="02030600000101010101" pitchFamily="18" charset="-127"/>
                <a:cs typeface="Times New Roman" panose="02020603050405020304" pitchFamily="18" charset="0"/>
              </a:rPr>
              <a:t>in the SPS 18S and SPS ITS2 datasets at three diversity orders, where q = 0, 1 or 2. Statistical differences were calculated with a Wilcoxon test.</a:t>
            </a:r>
            <a:endParaRPr lang="fr-FR" sz="1200" dirty="0">
              <a:latin typeface="Calibri" panose="020F050202020403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81247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31962F-CAF4-403E-A3D7-F81860D43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62" y="0"/>
            <a:ext cx="5473823" cy="5473823"/>
          </a:xfrm>
          <a:prstGeom prst="rect">
            <a:avLst/>
          </a:prstGeom>
        </p:spPr>
      </p:pic>
      <p:sp>
        <p:nvSpPr>
          <p:cNvPr id="6" name="Rectangle 5">
            <a:extLst>
              <a:ext uri="{FF2B5EF4-FFF2-40B4-BE49-F238E27FC236}">
                <a16:creationId xmlns:a16="http://schemas.microsoft.com/office/drawing/2014/main" id="{81E0BAC4-D497-4528-98E1-E18B8AAC2CDC}"/>
              </a:ext>
            </a:extLst>
          </p:cNvPr>
          <p:cNvSpPr/>
          <p:nvPr/>
        </p:nvSpPr>
        <p:spPr>
          <a:xfrm>
            <a:off x="501568" y="5610286"/>
            <a:ext cx="11188863" cy="880369"/>
          </a:xfrm>
          <a:prstGeom prst="rect">
            <a:avLst/>
          </a:prstGeom>
        </p:spPr>
        <p:txBody>
          <a:bodyPr wrap="square">
            <a:spAutoFit/>
          </a:bodyPr>
          <a:lstStyle/>
          <a:p>
            <a:pPr algn="just">
              <a:lnSpc>
                <a:spcPct val="150000"/>
              </a:lnSpc>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Fig. S4 </a:t>
            </a:r>
            <a:r>
              <a:rPr lang="en-US" dirty="0">
                <a:latin typeface="Calibri" panose="020F0502020204030204" pitchFamily="34" charset="0"/>
                <a:ea typeface="Calibri" panose="020F0502020204030204" pitchFamily="34" charset="0"/>
                <a:cs typeface="Times New Roman" panose="02020603050405020304" pitchFamily="18" charset="0"/>
              </a:rPr>
              <a:t>A large part of the AMF are shared among all land uses. Shared and unique Genus found between Land uses in KG dataset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36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BD5509E-22E6-47F6-86CD-2FB2262AE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84" y="79950"/>
            <a:ext cx="6248317" cy="5104446"/>
          </a:xfrm>
          <a:prstGeom prst="rect">
            <a:avLst/>
          </a:prstGeom>
        </p:spPr>
      </p:pic>
      <p:sp>
        <p:nvSpPr>
          <p:cNvPr id="13" name="Rectangle 12">
            <a:extLst>
              <a:ext uri="{FF2B5EF4-FFF2-40B4-BE49-F238E27FC236}">
                <a16:creationId xmlns:a16="http://schemas.microsoft.com/office/drawing/2014/main" id="{D1A35CF4-DA05-423D-AB4A-4009FB04D49B}"/>
              </a:ext>
            </a:extLst>
          </p:cNvPr>
          <p:cNvSpPr/>
          <p:nvPr/>
        </p:nvSpPr>
        <p:spPr>
          <a:xfrm>
            <a:off x="500108" y="5512010"/>
            <a:ext cx="11191783" cy="923330"/>
          </a:xfrm>
          <a:prstGeom prst="rect">
            <a:avLst/>
          </a:prstGeom>
        </p:spPr>
        <p:txBody>
          <a:bodyPr wrap="square">
            <a:spAutoFit/>
          </a:bodyPr>
          <a:lstStyle/>
          <a:p>
            <a:pPr lvl="0" eaLnBrk="0" fontAlgn="base" hangingPunct="0">
              <a:spcBef>
                <a:spcPct val="0"/>
              </a:spcBef>
              <a:spcAft>
                <a:spcPct val="0"/>
              </a:spcAft>
            </a:pPr>
            <a:r>
              <a:rPr kumimoji="0" lang="en-US" altLang="fr-FR"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Times New Roman" panose="02020603050405020304" pitchFamily="18" charset="0"/>
              </a:rPr>
              <a:t>Fig. S5 </a:t>
            </a:r>
            <a:r>
              <a:rPr kumimoji="0" lang="en-US" altLang="fr-FR"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Times New Roman" panose="02020603050405020304" pitchFamily="18" charset="0"/>
              </a:rPr>
              <a:t>Principal Component Analysis (PCA) representing visually the contribution of soil physicochemical properties and geographic variables differences between land uses in Grid dataset. Samples are colored according to land uses. Vectors are colored according to their level of contributions to each dimension. </a:t>
            </a:r>
            <a:endParaRPr kumimoji="0" lang="en-US"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582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057F343-0989-4071-BE4C-8A99AAE4DD6C}"/>
              </a:ext>
            </a:extLst>
          </p:cNvPr>
          <p:cNvSpPr txBox="1"/>
          <p:nvPr/>
        </p:nvSpPr>
        <p:spPr>
          <a:xfrm>
            <a:off x="1231641" y="5001208"/>
            <a:ext cx="9806473" cy="1477328"/>
          </a:xfrm>
          <a:prstGeom prst="rect">
            <a:avLst/>
          </a:prstGeom>
          <a:noFill/>
        </p:spPr>
        <p:txBody>
          <a:bodyPr wrap="square" rtlCol="0">
            <a:spAutoFit/>
          </a:bodyPr>
          <a:lstStyle/>
          <a:p>
            <a:r>
              <a:rPr lang="fr-FR" b="1" dirty="0"/>
              <a:t>Fig. S6 </a:t>
            </a:r>
            <a:r>
              <a:rPr lang="fr-FR" dirty="0"/>
              <a:t>a: </a:t>
            </a:r>
            <a:r>
              <a:rPr lang="fr-FR" dirty="0" err="1"/>
              <a:t>Vesicles</a:t>
            </a:r>
            <a:r>
              <a:rPr lang="fr-FR" dirty="0"/>
              <a:t> and </a:t>
            </a:r>
            <a:r>
              <a:rPr lang="fr-FR" dirty="0" err="1"/>
              <a:t>hyphae</a:t>
            </a:r>
            <a:r>
              <a:rPr lang="fr-FR" dirty="0"/>
              <a:t> in </a:t>
            </a:r>
            <a:r>
              <a:rPr lang="fr-FR" i="1" dirty="0"/>
              <a:t>Phoenix dactylifera </a:t>
            </a:r>
            <a:r>
              <a:rPr lang="fr-FR" dirty="0"/>
              <a:t>roots. b: </a:t>
            </a:r>
            <a:r>
              <a:rPr lang="fr-FR" dirty="0" err="1"/>
              <a:t>Vesicles</a:t>
            </a:r>
            <a:r>
              <a:rPr lang="fr-FR" dirty="0"/>
              <a:t>, </a:t>
            </a:r>
            <a:r>
              <a:rPr lang="fr-FR" dirty="0" err="1"/>
              <a:t>hyphae</a:t>
            </a:r>
            <a:r>
              <a:rPr lang="fr-FR" dirty="0"/>
              <a:t> and arbuscules in roots of an </a:t>
            </a:r>
            <a:r>
              <a:rPr lang="fr-FR" dirty="0" err="1"/>
              <a:t>unidentified</a:t>
            </a:r>
            <a:r>
              <a:rPr lang="fr-FR" dirty="0"/>
              <a:t> </a:t>
            </a:r>
            <a:r>
              <a:rPr lang="fr-FR" dirty="0" err="1"/>
              <a:t>Solanaceae</a:t>
            </a:r>
            <a:r>
              <a:rPr lang="fr-FR" dirty="0"/>
              <a:t> . c: </a:t>
            </a:r>
            <a:r>
              <a:rPr lang="fr-FR" dirty="0" err="1"/>
              <a:t>Vesicles</a:t>
            </a:r>
            <a:r>
              <a:rPr lang="fr-FR" dirty="0"/>
              <a:t> and </a:t>
            </a:r>
            <a:r>
              <a:rPr lang="fr-FR" dirty="0" err="1"/>
              <a:t>hyphae</a:t>
            </a:r>
            <a:r>
              <a:rPr lang="fr-FR" dirty="0"/>
              <a:t> in </a:t>
            </a:r>
            <a:r>
              <a:rPr lang="fr-FR" dirty="0" err="1"/>
              <a:t>roots</a:t>
            </a:r>
            <a:r>
              <a:rPr lang="fr-FR" dirty="0"/>
              <a:t> </a:t>
            </a:r>
            <a:r>
              <a:rPr lang="fr-FR" i="1" dirty="0"/>
              <a:t>Astragalus </a:t>
            </a:r>
            <a:r>
              <a:rPr lang="fr-FR" i="1" dirty="0" err="1"/>
              <a:t>spinosus</a:t>
            </a:r>
            <a:r>
              <a:rPr lang="fr-FR" dirty="0"/>
              <a:t>. d: </a:t>
            </a:r>
            <a:r>
              <a:rPr lang="fr-FR" dirty="0" err="1"/>
              <a:t>Vesicles</a:t>
            </a:r>
            <a:r>
              <a:rPr lang="fr-FR" dirty="0"/>
              <a:t>, spores and </a:t>
            </a:r>
            <a:r>
              <a:rPr lang="fr-FR" dirty="0" err="1"/>
              <a:t>hyphae</a:t>
            </a:r>
            <a:r>
              <a:rPr lang="fr-FR" dirty="0"/>
              <a:t> in </a:t>
            </a:r>
            <a:r>
              <a:rPr lang="fr-FR" dirty="0" err="1"/>
              <a:t>roots</a:t>
            </a:r>
            <a:r>
              <a:rPr lang="fr-FR" dirty="0"/>
              <a:t> of </a:t>
            </a:r>
            <a:r>
              <a:rPr lang="fr-FR" i="1" dirty="0" err="1"/>
              <a:t>Haloxylon</a:t>
            </a:r>
            <a:r>
              <a:rPr lang="fr-FR" i="1" dirty="0"/>
              <a:t> </a:t>
            </a:r>
            <a:r>
              <a:rPr lang="fr-FR" i="1" dirty="0" err="1"/>
              <a:t>salicornicum</a:t>
            </a:r>
            <a:r>
              <a:rPr lang="fr-FR" dirty="0"/>
              <a:t>. e: Spores and </a:t>
            </a:r>
            <a:r>
              <a:rPr lang="fr-FR" dirty="0" err="1"/>
              <a:t>hyphae</a:t>
            </a:r>
            <a:r>
              <a:rPr lang="fr-FR" dirty="0"/>
              <a:t> in </a:t>
            </a:r>
            <a:r>
              <a:rPr lang="fr-FR" dirty="0" err="1"/>
              <a:t>roots</a:t>
            </a:r>
            <a:r>
              <a:rPr lang="fr-FR" dirty="0"/>
              <a:t> of </a:t>
            </a:r>
            <a:r>
              <a:rPr lang="fr-FR" i="1" dirty="0"/>
              <a:t>Retama </a:t>
            </a:r>
            <a:r>
              <a:rPr lang="fr-FR" i="1" dirty="0" err="1"/>
              <a:t>raetam</a:t>
            </a:r>
            <a:r>
              <a:rPr lang="fr-FR" dirty="0"/>
              <a:t>. f: Spore and </a:t>
            </a:r>
            <a:r>
              <a:rPr lang="fr-FR" dirty="0" err="1"/>
              <a:t>hyphae</a:t>
            </a:r>
            <a:r>
              <a:rPr lang="fr-FR" dirty="0"/>
              <a:t> in </a:t>
            </a:r>
            <a:r>
              <a:rPr lang="fr-FR" i="1" dirty="0"/>
              <a:t>Picris </a:t>
            </a:r>
            <a:r>
              <a:rPr lang="fr-FR" i="1" dirty="0" err="1"/>
              <a:t>cyanocarpa</a:t>
            </a:r>
            <a:r>
              <a:rPr lang="fr-FR" i="1" dirty="0"/>
              <a:t>. </a:t>
            </a:r>
            <a:r>
              <a:rPr lang="fr-FR" dirty="0"/>
              <a:t>Yellow bar correspond to 50 µm. </a:t>
            </a:r>
            <a:r>
              <a:rPr lang="fr-FR" dirty="0" err="1"/>
              <a:t>Arbuscular</a:t>
            </a:r>
            <a:r>
              <a:rPr lang="fr-FR" dirty="0"/>
              <a:t> </a:t>
            </a:r>
            <a:r>
              <a:rPr lang="fr-FR" dirty="0" err="1"/>
              <a:t>mycorrhizal</a:t>
            </a:r>
            <a:r>
              <a:rPr lang="fr-FR" dirty="0"/>
              <a:t> structures are </a:t>
            </a:r>
            <a:r>
              <a:rPr lang="fr-FR" dirty="0" err="1"/>
              <a:t>pointed</a:t>
            </a:r>
            <a:r>
              <a:rPr lang="fr-FR" dirty="0"/>
              <a:t> </a:t>
            </a:r>
            <a:r>
              <a:rPr lang="fr-FR" dirty="0" err="1"/>
              <a:t>with</a:t>
            </a:r>
            <a:r>
              <a:rPr lang="fr-FR" dirty="0"/>
              <a:t> </a:t>
            </a:r>
            <a:r>
              <a:rPr lang="fr-FR" dirty="0" err="1"/>
              <a:t>red</a:t>
            </a:r>
            <a:r>
              <a:rPr lang="fr-FR" dirty="0"/>
              <a:t> </a:t>
            </a:r>
            <a:r>
              <a:rPr lang="fr-FR" dirty="0" err="1"/>
              <a:t>arrows</a:t>
            </a:r>
            <a:r>
              <a:rPr lang="fr-FR" dirty="0"/>
              <a:t>, V = </a:t>
            </a:r>
            <a:r>
              <a:rPr lang="fr-FR" dirty="0" err="1"/>
              <a:t>vesicles</a:t>
            </a:r>
            <a:r>
              <a:rPr lang="fr-FR" dirty="0"/>
              <a:t>, H = </a:t>
            </a:r>
            <a:r>
              <a:rPr lang="fr-FR" dirty="0" err="1"/>
              <a:t>Hyphae</a:t>
            </a:r>
            <a:r>
              <a:rPr lang="fr-FR" dirty="0"/>
              <a:t>, A = Arbuscules.</a:t>
            </a:r>
            <a:endParaRPr lang="fr-FR" i="1" dirty="0"/>
          </a:p>
        </p:txBody>
      </p:sp>
      <p:pic>
        <p:nvPicPr>
          <p:cNvPr id="11" name="Image 10">
            <a:extLst>
              <a:ext uri="{FF2B5EF4-FFF2-40B4-BE49-F238E27FC236}">
                <a16:creationId xmlns:a16="http://schemas.microsoft.com/office/drawing/2014/main" id="{AA19E911-AC36-4A74-A9BF-7C370DBE9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94" y="379464"/>
            <a:ext cx="9278916" cy="4127350"/>
          </a:xfrm>
          <a:prstGeom prst="rect">
            <a:avLst/>
          </a:prstGeom>
        </p:spPr>
      </p:pic>
    </p:spTree>
    <p:extLst>
      <p:ext uri="{BB962C8B-B14F-4D97-AF65-F5344CB8AC3E}">
        <p14:creationId xmlns:p14="http://schemas.microsoft.com/office/powerpoint/2010/main" val="137542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058D1FE-32A4-43D7-8529-879FA1D37CBE}"/>
              </a:ext>
            </a:extLst>
          </p:cNvPr>
          <p:cNvPicPr/>
          <p:nvPr/>
        </p:nvPicPr>
        <p:blipFill>
          <a:blip r:embed="rId2"/>
          <a:stretch>
            <a:fillRect/>
          </a:stretch>
        </p:blipFill>
        <p:spPr>
          <a:xfrm>
            <a:off x="480894" y="371814"/>
            <a:ext cx="11060799" cy="5219812"/>
          </a:xfrm>
          <a:prstGeom prst="rect">
            <a:avLst/>
          </a:prstGeom>
        </p:spPr>
      </p:pic>
      <p:sp>
        <p:nvSpPr>
          <p:cNvPr id="3" name="Rectangle 2">
            <a:extLst>
              <a:ext uri="{FF2B5EF4-FFF2-40B4-BE49-F238E27FC236}">
                <a16:creationId xmlns:a16="http://schemas.microsoft.com/office/drawing/2014/main" id="{EBB7F63A-E886-4CCF-8D07-3D6806B3B81F}"/>
              </a:ext>
            </a:extLst>
          </p:cNvPr>
          <p:cNvSpPr/>
          <p:nvPr/>
        </p:nvSpPr>
        <p:spPr>
          <a:xfrm>
            <a:off x="1006134" y="5728786"/>
            <a:ext cx="6172202" cy="375552"/>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Fig. S7 </a:t>
            </a:r>
            <a:r>
              <a:rPr lang="en-US" dirty="0">
                <a:latin typeface="Calibri" panose="020F0502020204030204" pitchFamily="34" charset="0"/>
                <a:ea typeface="Calibri" panose="020F0502020204030204" pitchFamily="34" charset="0"/>
                <a:cs typeface="Times New Roman" panose="02020603050405020304" pitchFamily="18" charset="0"/>
              </a:rPr>
              <a:t>Spores morphotypes observed in soils extracted in AlUla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8739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460</Words>
  <Application>Microsoft Office PowerPoint</Application>
  <PresentationFormat>Grand écran</PresentationFormat>
  <Paragraphs>20</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Batang</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ROBIN-SORIANO</dc:creator>
  <cp:lastModifiedBy>Alexandre ROBIN-SORIANO</cp:lastModifiedBy>
  <cp:revision>11</cp:revision>
  <dcterms:created xsi:type="dcterms:W3CDTF">2024-03-13T08:53:06Z</dcterms:created>
  <dcterms:modified xsi:type="dcterms:W3CDTF">2024-03-13T14:26:49Z</dcterms:modified>
</cp:coreProperties>
</file>