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1" autoAdjust="0"/>
    <p:restoredTop sz="94660"/>
  </p:normalViewPr>
  <p:slideViewPr>
    <p:cSldViewPr snapToGrid="0">
      <p:cViewPr>
        <p:scale>
          <a:sx n="150" d="100"/>
          <a:sy n="150" d="100"/>
        </p:scale>
        <p:origin x="46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42183-EA90-4109-8BAA-A7A9EFC48559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5952B-70E9-4947-B9FF-D7CCF5086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969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42183-EA90-4109-8BAA-A7A9EFC48559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5952B-70E9-4947-B9FF-D7CCF5086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918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42183-EA90-4109-8BAA-A7A9EFC48559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5952B-70E9-4947-B9FF-D7CCF5086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838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42183-EA90-4109-8BAA-A7A9EFC48559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5952B-70E9-4947-B9FF-D7CCF5086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599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42183-EA90-4109-8BAA-A7A9EFC48559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5952B-70E9-4947-B9FF-D7CCF5086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485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42183-EA90-4109-8BAA-A7A9EFC48559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5952B-70E9-4947-B9FF-D7CCF5086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026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42183-EA90-4109-8BAA-A7A9EFC48559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5952B-70E9-4947-B9FF-D7CCF5086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762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42183-EA90-4109-8BAA-A7A9EFC48559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5952B-70E9-4947-B9FF-D7CCF5086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863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42183-EA90-4109-8BAA-A7A9EFC48559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5952B-70E9-4947-B9FF-D7CCF5086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687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42183-EA90-4109-8BAA-A7A9EFC48559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5952B-70E9-4947-B9FF-D7CCF5086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583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42183-EA90-4109-8BAA-A7A9EFC48559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5952B-70E9-4947-B9FF-D7CCF5086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469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C42183-EA90-4109-8BAA-A7A9EFC48559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5952B-70E9-4947-B9FF-D7CCF5086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082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0984164"/>
              </p:ext>
            </p:extLst>
          </p:nvPr>
        </p:nvGraphicFramePr>
        <p:xfrm>
          <a:off x="132789" y="139531"/>
          <a:ext cx="8156446" cy="17341891"/>
        </p:xfrm>
        <a:graphic>
          <a:graphicData uri="http://schemas.openxmlformats.org/drawingml/2006/table">
            <a:tbl>
              <a:tblPr firstRow="1" firstCol="1" bandRow="1"/>
              <a:tblGrid>
                <a:gridCol w="5922291">
                  <a:extLst>
                    <a:ext uri="{9D8B030D-6E8A-4147-A177-3AD203B41FA5}">
                      <a16:colId xmlns:a16="http://schemas.microsoft.com/office/drawing/2014/main" val="286691920"/>
                    </a:ext>
                  </a:extLst>
                </a:gridCol>
                <a:gridCol w="226450">
                  <a:extLst>
                    <a:ext uri="{9D8B030D-6E8A-4147-A177-3AD203B41FA5}">
                      <a16:colId xmlns:a16="http://schemas.microsoft.com/office/drawing/2014/main" val="2968195536"/>
                    </a:ext>
                  </a:extLst>
                </a:gridCol>
                <a:gridCol w="2007705">
                  <a:extLst>
                    <a:ext uri="{9D8B030D-6E8A-4147-A177-3AD203B41FA5}">
                      <a16:colId xmlns:a16="http://schemas.microsoft.com/office/drawing/2014/main" val="3147643372"/>
                    </a:ext>
                  </a:extLst>
                </a:gridCol>
              </a:tblGrid>
              <a:tr h="335262">
                <a:tc gridSpan="3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Supplemental</a:t>
                      </a:r>
                      <a:r>
                        <a:rPr lang="en-US" sz="1400" b="1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Table 1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: Nutrition Questions Incorporated into the WTC-HP Annual Questionnaire. 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7976065"/>
                  </a:ext>
                </a:extLst>
              </a:tr>
              <a:tr h="101677"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Item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6762037"/>
                  </a:ext>
                </a:extLst>
              </a:tr>
              <a:tr h="307324">
                <a:tc rowSpan="5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1.How willing are you to make changes in your eating habits in order to be healthier?*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Very Willing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102889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498933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55891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520210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Not at all Willing</a:t>
                      </a:r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013705"/>
                  </a:ext>
                </a:extLst>
              </a:tr>
              <a:tr h="23278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 Are you interested in participating in a dietary and lung health study?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56636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 Are you willing to answer 15 questions about your diet?**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3851965"/>
                  </a:ext>
                </a:extLst>
              </a:tr>
              <a:tr h="609331">
                <a:tc gridSpan="3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* This is the 16</a:t>
                      </a:r>
                      <a:r>
                        <a:rPr lang="en-US" sz="1100" b="1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REAP-S question.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** If participant answers “Yes”, the participant will be prompted to answer the 15 questions from REAP-S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572751"/>
                  </a:ext>
                </a:extLst>
              </a:tr>
              <a:tr h="507388">
                <a:tc gridSpan="3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 an average week, how often do you: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5354076"/>
                  </a:ext>
                </a:extLst>
              </a:tr>
              <a:tr h="304667">
                <a:tc rowSpan="3"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 Skip breakfast?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Usually/Often</a:t>
                      </a:r>
                      <a:r>
                        <a:rPr lang="en-US" sz="1100" b="1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(1)</a:t>
                      </a:r>
                      <a:endParaRPr 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6314402"/>
                  </a:ext>
                </a:extLst>
              </a:tr>
              <a:tr h="30466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Sometimes</a:t>
                      </a:r>
                      <a:r>
                        <a:rPr lang="en-US" sz="1100" b="1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(2)</a:t>
                      </a:r>
                      <a:endParaRPr 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0980419"/>
                  </a:ext>
                </a:extLst>
              </a:tr>
              <a:tr h="304667">
                <a:tc gridSpan="2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Rarely/Never</a:t>
                      </a:r>
                      <a:r>
                        <a:rPr lang="en-US" sz="1100" b="1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(3)</a:t>
                      </a:r>
                      <a:endParaRPr 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7232200"/>
                  </a:ext>
                </a:extLst>
              </a:tr>
              <a:tr h="304667">
                <a:tc rowSpan="3"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 Eat </a:t>
                      </a:r>
                      <a:r>
                        <a:rPr lang="en-US" sz="1100" b="1" u="sng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 or more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meals from sit-down or take out restaurants?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Usually/Often</a:t>
                      </a:r>
                      <a:r>
                        <a:rPr lang="en-US" sz="1100" b="1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(1)</a:t>
                      </a:r>
                      <a:endParaRPr 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3241699"/>
                  </a:ext>
                </a:extLst>
              </a:tr>
              <a:tr h="30466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Sometimes</a:t>
                      </a:r>
                      <a:r>
                        <a:rPr lang="en-US" sz="1100" b="1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(2)</a:t>
                      </a:r>
                      <a:endParaRPr 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4179484"/>
                  </a:ext>
                </a:extLst>
              </a:tr>
              <a:tr h="30466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Rarely/Never</a:t>
                      </a:r>
                      <a:r>
                        <a:rPr lang="en-US" sz="1100" b="1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(3)</a:t>
                      </a:r>
                      <a:endParaRPr 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0235435"/>
                  </a:ext>
                </a:extLst>
              </a:tr>
              <a:tr h="41800">
                <a:tc rowSpan="3"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 </a:t>
                      </a: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Eat less than 2 servings of whole grain products or high fiber starches a day? Serving = 1 slice of 100% whole grain bread; 1 cup whole grain cereal like Shredded Wheat, Wheaties, Grape Nuts, high fiber cereals, oatmeal, 3-4 whole grain crackers, ½ cup brown rice or whole wheat pasta, boiled or baked potatoes, yuca, yams or plantain. 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Usually/Often (1)</a:t>
                      </a:r>
                      <a:endParaRPr 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622739"/>
                  </a:ext>
                </a:extLst>
              </a:tr>
              <a:tr h="292946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Sometimes (2)</a:t>
                      </a:r>
                      <a:endParaRPr lang="en-US" dirty="0"/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322068"/>
                  </a:ext>
                </a:extLst>
              </a:tr>
              <a:tr h="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Rarely/Never (3)</a:t>
                      </a:r>
                      <a:endParaRPr lang="en-US" dirty="0"/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150949"/>
                  </a:ext>
                </a:extLst>
              </a:tr>
              <a:tr h="304667">
                <a:tc rowSpan="3"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4. </a:t>
                      </a: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Eat less than 2 servings of fruit a day? Serving = ½ cup or 1 med. fruit or ¾ cup 100% fruit juice. 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Usually/Often</a:t>
                      </a:r>
                      <a:r>
                        <a:rPr lang="en-US" sz="1100" b="1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(1)</a:t>
                      </a:r>
                      <a:endParaRPr 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5149464"/>
                  </a:ext>
                </a:extLst>
              </a:tr>
              <a:tr h="30466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Sometimes</a:t>
                      </a:r>
                      <a:r>
                        <a:rPr lang="en-US" sz="1100" b="1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(2)</a:t>
                      </a:r>
                      <a:endParaRPr 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943362"/>
                  </a:ext>
                </a:extLst>
              </a:tr>
              <a:tr h="30466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Rarely/Never</a:t>
                      </a:r>
                      <a:r>
                        <a:rPr lang="en-US" sz="1100" b="1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(3)</a:t>
                      </a:r>
                      <a:endParaRPr 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3460850"/>
                  </a:ext>
                </a:extLst>
              </a:tr>
              <a:tr h="328060">
                <a:tc rowSpan="3"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5. </a:t>
                      </a: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Eat less than 2 servings of vegetables a day? Serving = ½ cup vegetables, or 1 cup leafy raw vegetables. 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Usually/Often (1)</a:t>
                      </a:r>
                      <a:endParaRPr 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2250224"/>
                  </a:ext>
                </a:extLst>
              </a:tr>
              <a:tr h="355444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Sometimes (2)</a:t>
                      </a:r>
                      <a:endParaRPr lang="en-US" dirty="0"/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4751500"/>
                  </a:ext>
                </a:extLst>
              </a:tr>
              <a:tr h="355444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Rarely/Never (3)</a:t>
                      </a:r>
                      <a:endParaRPr lang="en-US" dirty="0"/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5380603"/>
                  </a:ext>
                </a:extLst>
              </a:tr>
              <a:tr h="406223">
                <a:tc rowSpan="3"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6. </a:t>
                      </a: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Eat or drink less than 2 servings of milk, yogurt, or cheese a day? Serving = 1 cup milk or yogurt; 1½ - 2 ounces cheese. 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Usually/Often (1)</a:t>
                      </a:r>
                      <a:endParaRPr 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8117522"/>
                  </a:ext>
                </a:extLst>
              </a:tr>
              <a:tr h="406222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Sometimes (2)</a:t>
                      </a:r>
                      <a:endParaRPr lang="en-US" dirty="0"/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6651697"/>
                  </a:ext>
                </a:extLst>
              </a:tr>
              <a:tr h="406222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Rarely/Never (3)</a:t>
                      </a:r>
                      <a:endParaRPr lang="en-US" dirty="0"/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4084389"/>
                  </a:ext>
                </a:extLst>
              </a:tr>
              <a:tr h="571250">
                <a:tc rowSpan="3"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7. </a:t>
                      </a: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Eat more than 8 ounces (see sizes below) of meat, chicken, turkey or fish per day? Note: 3 ounces of meat or chicken is the size of a deck of cards or ONE of the following: 1 regular hamburger, 1 chicken breast or leg (thigh and drumstick), or 1 pork chop.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Usually/Often (1)</a:t>
                      </a:r>
                      <a:endParaRPr 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3910553"/>
                  </a:ext>
                </a:extLst>
              </a:tr>
              <a:tr h="51896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Sometimes (2)</a:t>
                      </a:r>
                      <a:endParaRPr lang="en-US" dirty="0"/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097754"/>
                  </a:ext>
                </a:extLst>
              </a:tr>
              <a:tr h="596974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Rarely/Never</a:t>
                      </a:r>
                      <a:r>
                        <a:rPr lang="en-US" sz="1100" b="1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or Rarely eat meat, chicken, turkey or fish </a:t>
                      </a: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(3)</a:t>
                      </a:r>
                      <a:endParaRPr lang="en-US" sz="1100" dirty="0"/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1499518"/>
                  </a:ext>
                </a:extLst>
              </a:tr>
              <a:tr h="457000">
                <a:tc rowSpan="3"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8. </a:t>
                      </a: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Use regular processed meats (like bologna, salami, corned beef, hotdogs, sausage or bacon) instead of low fat processed meats (like roast beef, turkey, lean ham; low-fat cold cuts/hotdogs)? 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Usually/Often (1)</a:t>
                      </a:r>
                      <a:endParaRPr 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82675"/>
                  </a:ext>
                </a:extLst>
              </a:tr>
              <a:tr h="458329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Sometimes (2)</a:t>
                      </a:r>
                      <a:endParaRPr lang="en-US" dirty="0"/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6659436"/>
                  </a:ext>
                </a:extLst>
              </a:tr>
              <a:tr h="40169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Rarely/Never or </a:t>
                      </a:r>
                      <a:r>
                        <a:rPr kumimoji="0" lang="en-U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Rarely eat processed meats (3)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3194342"/>
                  </a:ext>
                </a:extLst>
              </a:tr>
              <a:tr h="304667">
                <a:tc rowSpan="3"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9. </a:t>
                      </a: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Eat fried foods such as fried chicken, fried fish, French fries, fried plantains, </a:t>
                      </a:r>
                      <a:r>
                        <a:rPr lang="en-US" sz="110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tostones</a:t>
                      </a: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or fried yuca? 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Usually/Often (1)</a:t>
                      </a:r>
                      <a:endParaRPr 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639594"/>
                  </a:ext>
                </a:extLst>
              </a:tr>
              <a:tr h="30466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Sometimes (2)</a:t>
                      </a:r>
                      <a:endParaRPr 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348070"/>
                  </a:ext>
                </a:extLst>
              </a:tr>
              <a:tr h="30466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Rarely/Never (3)</a:t>
                      </a:r>
                      <a:endParaRPr 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050158"/>
                  </a:ext>
                </a:extLst>
              </a:tr>
              <a:tr h="421243">
                <a:tc rowSpan="3"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10. </a:t>
                      </a: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Eat regular potato chips, nacho chips, corn chips, crackers, regular popcorn, nuts instead of pretzels, low-fat chips or </a:t>
                      </a:r>
                      <a:r>
                        <a:rPr lang="en-US" sz="110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lowfat</a:t>
                      </a: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crackers, air-popped popcorn? 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Usually/Often (1)</a:t>
                      </a:r>
                      <a:endParaRPr 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556820"/>
                  </a:ext>
                </a:extLst>
              </a:tr>
              <a:tr h="437842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Sometimes (2)</a:t>
                      </a:r>
                      <a:endParaRPr lang="en-US" dirty="0"/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843742"/>
                  </a:ext>
                </a:extLst>
              </a:tr>
              <a:tr h="425334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Rarely/Never or Rarely eat these snack foods (3)</a:t>
                      </a:r>
                      <a:endParaRPr lang="en-US" dirty="0"/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4779172"/>
                  </a:ext>
                </a:extLst>
              </a:tr>
              <a:tr h="304667">
                <a:tc rowSpan="3"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11. </a:t>
                      </a: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Add butter, margarine or oil to bread, potatoes, rice or vegetables at the table? 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Usually/Often (1)</a:t>
                      </a:r>
                      <a:endParaRPr 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2813820"/>
                  </a:ext>
                </a:extLst>
              </a:tr>
              <a:tr h="30466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Sometimes (2)</a:t>
                      </a:r>
                      <a:endParaRPr 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77026"/>
                  </a:ext>
                </a:extLst>
              </a:tr>
              <a:tr h="30466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Rarely/Never (3)</a:t>
                      </a:r>
                      <a:endParaRPr 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8967996"/>
                  </a:ext>
                </a:extLst>
              </a:tr>
              <a:tr h="304667">
                <a:tc rowSpan="3"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12. </a:t>
                      </a: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Eat sweets like cake, cookies, pastries, donuts, muffins, chocolate and candies more than 2 times per day. 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Usually/Often (1)</a:t>
                      </a:r>
                      <a:endParaRPr 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5078735"/>
                  </a:ext>
                </a:extLst>
              </a:tr>
              <a:tr h="30466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Sometimes (2)</a:t>
                      </a:r>
                      <a:endParaRPr 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64145"/>
                  </a:ext>
                </a:extLst>
              </a:tr>
              <a:tr h="30466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Rarely/Never (3)</a:t>
                      </a:r>
                      <a:endParaRPr 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7234060"/>
                  </a:ext>
                </a:extLst>
              </a:tr>
              <a:tr h="304667">
                <a:tc rowSpan="3"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13. </a:t>
                      </a: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Drink 16 ounces or more of non-diet soda, fruit drink/punch or Kool-Aid a day? Note: 1 can of soda = 12 ounces 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Usually/Often (1)</a:t>
                      </a:r>
                      <a:endParaRPr lang="en-US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982184"/>
                  </a:ext>
                </a:extLst>
              </a:tr>
              <a:tr h="30466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Sometimes (2)</a:t>
                      </a:r>
                      <a:endParaRPr lang="en-US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7585954"/>
                  </a:ext>
                </a:extLst>
              </a:tr>
              <a:tr h="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Rarely/Never (3)</a:t>
                      </a:r>
                      <a:endParaRPr lang="en-US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0553172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14. </a:t>
                      </a: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You or a member of your family usually shops and cooks rather than eating sit-down or take-out restaurant food? 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Yes </a:t>
                      </a:r>
                      <a:endParaRPr 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6944815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15. </a:t>
                      </a: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Usually feel well enough to shop or cook. 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53088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2119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735</Words>
  <Application>Microsoft Office PowerPoint</Application>
  <PresentationFormat>Widescreen</PresentationFormat>
  <Paragraphs>73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Lam, Rachel</dc:creator>
  <cp:lastModifiedBy>Lam, Rachel</cp:lastModifiedBy>
  <cp:revision>6</cp:revision>
  <dcterms:created xsi:type="dcterms:W3CDTF">2020-05-05T15:31:08Z</dcterms:created>
  <dcterms:modified xsi:type="dcterms:W3CDTF">2020-06-09T14:32:28Z</dcterms:modified>
</cp:coreProperties>
</file>