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0" autoAdjust="0"/>
    <p:restoredTop sz="88535" autoAdjust="0"/>
  </p:normalViewPr>
  <p:slideViewPr>
    <p:cSldViewPr snapToGrid="0">
      <p:cViewPr varScale="1">
        <p:scale>
          <a:sx n="98" d="100"/>
          <a:sy n="98" d="100"/>
        </p:scale>
        <p:origin x="10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45D0F9-4675-4BDE-808D-9A83DF2362FC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6C0542-FEBD-4842-A1DF-83E751A64D9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2884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46C0542-FEBD-4842-A1DF-83E751A64D95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0310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219DD5-312F-C1FB-B77C-8C8E0B7165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D9F2385-7B17-3FF3-2312-E99C68D0E4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A8EC76-D8A6-AA35-9775-9E981B274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101F389-D4CB-8E37-7F07-C49BB1B0E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5B8F0E5-8DED-45AB-F71E-F9FDABCE6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018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28E734C-DACF-465E-4C41-F5386243F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DCCAB86-A8F8-7C2E-AEEC-F6867477D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F485821-C2B8-8BF6-58DF-47CAAE31F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B7F0F4F-A601-3C62-198D-93CF52234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CE733C3-A2FC-3DED-E813-4948702E0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2015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FA159BBB-7B72-CB10-512F-A6BFF5DD23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45C6FA8-858C-E86D-E346-7CF1A45F92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5FA93F5-A0AF-1B69-9AB5-C2974B489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FCD31E-10DE-FDF0-C1BA-841D6A935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943B4F3-FD13-8D58-C1C8-DD8BD62C5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2823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19C7892-116F-A7E8-8B03-DA89882DF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DE5488F-2516-AEB9-1D57-A84D5EE6F9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A91B61B-A71E-9EC5-6505-BEF7E66D1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4F8DE19-2189-2A2D-0937-A01D2A153B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FE912D-4027-A506-0D8C-FF33A85D3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8904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F47878-3796-D329-4E4D-74930C260E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692E748-130E-2948-CBF5-63D6EBBD3E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6D1941D-D4D3-D075-ED9C-7C7332B8B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84559AE-58EC-9D08-7512-5B88D6AF8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1954E82-11CB-069A-5676-AAD8E684A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921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D19A061-EE17-161B-1A50-7EAE307CC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4E6C948-D5FE-DD77-ACFE-136EF21B1C5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701BA9D9-D384-622B-689B-68BB90A228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0B26E33-8FC1-8DEC-CAFC-DC691416F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C52E2CD-4DBF-C368-86BB-186D63010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3205AC4-9702-F3CD-B6E7-1FE9B56E7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4922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D5E153-9B32-860F-AE2A-3779D5B94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41A22C-F64E-9F52-3F3B-E3A0B38BA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37DAC27-F517-C598-2289-D4DEE083C5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6020373-50F5-D8A4-D447-F596925946E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2B4E5039-CC66-69EE-D3F2-22DE1A9817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7527625-45E9-0C01-594D-957439FFCE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B534168-0A01-9A52-CEFA-9DD593B217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1C4EEE9B-4454-E69E-A0D5-378E78D0E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28357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098FD2-361C-B0CB-2E88-938C9F0F4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6091F7C4-4B51-6944-7FB0-DC0505D1E2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ED23E7F-279D-917A-B14A-EB95C34D5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FBDBFFA3-FA1D-B9F1-7E73-83096F385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7872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BADCA078-FD61-1AEE-3026-19E5F69B48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1178DB48-EE9C-2BAC-07A5-06EBD460C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2A1EA0F-4AA7-B402-9D03-8D190A775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7307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7832BC-0AF8-5D50-AE30-FAD88065D1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3E46963-35E9-8586-CBAB-C4FB6076F0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C3E3A75-05ED-1636-5E3E-3FC1D7F9CA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4A03262-C720-A3D2-F2D9-ECC582012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6A42540-6B0D-F3E3-1631-6707A19F5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9002B67-EE85-0FB6-1B13-B0EAC7C04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0229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6009B3B-93AC-CF87-BE11-E47081942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1862153-5BAF-7208-3212-51A1831E8C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6204E64-6995-894F-CF2E-48EBC486C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567A043D-4787-3561-87C2-61E40F02F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1583500-B030-A147-B592-0551F69EF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02FA7A8-05AD-515B-3A52-941ACC968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47067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5F1FE03-4E03-D757-FB2A-AE2D2925F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F6A5816-D9F5-4467-35EC-B5F62E25D7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B184BFC-4528-5E1D-DDBC-E13EA254AA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30651E-5B5C-4816-91FA-97EE0D62FE35}" type="datetimeFigureOut">
              <a:rPr kumimoji="1" lang="ja-JP" altLang="en-US" smtClean="0"/>
              <a:t>2023/12/7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5C198C5-13CA-4464-CB1D-28535588419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CC8D7D-075B-6F23-E17A-91776B7B4D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43CFAF-40A2-4FCA-A822-886ACBFA36F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5314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72018E1B-E0B9-4440-AFF3-4112E50A2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図 8" descr="家具, 布, カーテン が含まれている画像&#10;&#10;自動的に生成された説明">
            <a:extLst>
              <a:ext uri="{FF2B5EF4-FFF2-40B4-BE49-F238E27FC236}">
                <a16:creationId xmlns:a16="http://schemas.microsoft.com/office/drawing/2014/main" id="{78E80592-966F-6C9D-C443-08B8BEDD87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96" t="275" b="-276"/>
          <a:stretch/>
        </p:blipFill>
        <p:spPr>
          <a:xfrm rot="10800000">
            <a:off x="5840356" y="370413"/>
            <a:ext cx="4568894" cy="3063664"/>
          </a:xfrm>
          <a:prstGeom prst="rect">
            <a:avLst/>
          </a:prstGeom>
        </p:spPr>
      </p:pic>
      <p:cxnSp>
        <p:nvCxnSpPr>
          <p:cNvPr id="3" name="直線コネクタ 2">
            <a:extLst>
              <a:ext uri="{FF2B5EF4-FFF2-40B4-BE49-F238E27FC236}">
                <a16:creationId xmlns:a16="http://schemas.microsoft.com/office/drawing/2014/main" id="{A6C3F319-5D0F-577F-11A5-2F5658561EAE}"/>
              </a:ext>
            </a:extLst>
          </p:cNvPr>
          <p:cNvCxnSpPr>
            <a:cxnSpLocks/>
          </p:cNvCxnSpPr>
          <p:nvPr/>
        </p:nvCxnSpPr>
        <p:spPr>
          <a:xfrm>
            <a:off x="9439889" y="3049062"/>
            <a:ext cx="821711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6FA732-1F73-938D-268A-F7B88E8C4134}"/>
              </a:ext>
            </a:extLst>
          </p:cNvPr>
          <p:cNvSpPr txBox="1"/>
          <p:nvPr/>
        </p:nvSpPr>
        <p:spPr>
          <a:xfrm>
            <a:off x="9349382" y="3018582"/>
            <a:ext cx="9156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20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100µm</a:t>
            </a:r>
            <a:endParaRPr kumimoji="1" lang="ja-JP" altLang="en-US" sz="2000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2DD780E-1386-3547-5E1B-BDC0F10F6204}"/>
              </a:ext>
            </a:extLst>
          </p:cNvPr>
          <p:cNvSpPr txBox="1"/>
          <p:nvPr/>
        </p:nvSpPr>
        <p:spPr>
          <a:xfrm>
            <a:off x="288388" y="5281202"/>
            <a:ext cx="106492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Supplementary Figure 1: </a:t>
            </a:r>
          </a:p>
          <a:p>
            <a:r>
              <a:rPr lang="en-US" altLang="ja-JP" dirty="0"/>
              <a:t>(a) Hematoxylin-Eosin stain of lung tissue, (b) </a:t>
            </a:r>
            <a:r>
              <a:rPr lang="en-US" altLang="ja-JP" dirty="0" err="1"/>
              <a:t>Elastica</a:t>
            </a:r>
            <a:r>
              <a:rPr lang="en-US" altLang="ja-JP" dirty="0"/>
              <a:t> van Gieson stain of lung tissue collected by bronchoscopy performed at the age of 24. </a:t>
            </a:r>
            <a:r>
              <a:rPr kumimoji="1" lang="en-US" altLang="ja-JP" dirty="0"/>
              <a:t>Nonspecific alveolar septal fibrosis was observed.</a:t>
            </a:r>
            <a:r>
              <a:rPr lang="en-US" altLang="ja-JP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 </a:t>
            </a:r>
            <a:r>
              <a:rPr lang="en-US" altLang="ja-JP" sz="1800" dirty="0">
                <a:effectLst/>
                <a:ea typeface="游明朝" panose="02020400000000000000" pitchFamily="18" charset="-128"/>
              </a:rPr>
              <a:t>There were no findings suspicious of PAP. The scale bar indicates 100 µm.</a:t>
            </a:r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E5DA6D7-B2BB-F6D8-1864-B5035A3AA4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3157" y="370413"/>
            <a:ext cx="4349248" cy="3052531"/>
          </a:xfrm>
          <a:prstGeom prst="rect">
            <a:avLst/>
          </a:prstGeom>
        </p:spPr>
      </p:pic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E0F849E0-CF31-7060-D26F-284A945D1328}"/>
              </a:ext>
            </a:extLst>
          </p:cNvPr>
          <p:cNvCxnSpPr>
            <a:cxnSpLocks/>
          </p:cNvCxnSpPr>
          <p:nvPr/>
        </p:nvCxnSpPr>
        <p:spPr>
          <a:xfrm flipV="1">
            <a:off x="4890261" y="3025837"/>
            <a:ext cx="809499" cy="7594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F601C84-F792-3DA9-3125-FC4681030D7C}"/>
              </a:ext>
            </a:extLst>
          </p:cNvPr>
          <p:cNvSpPr txBox="1"/>
          <p:nvPr/>
        </p:nvSpPr>
        <p:spPr>
          <a:xfrm>
            <a:off x="4785332" y="3011014"/>
            <a:ext cx="950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effectLst/>
                <a:latin typeface="Times New Roman" panose="02020603050405020304" pitchFamily="18" charset="0"/>
                <a:ea typeface="游明朝" panose="02020400000000000000" pitchFamily="18" charset="-128"/>
              </a:rPr>
              <a:t>100µm</a:t>
            </a:r>
            <a:endParaRPr kumimoji="1" lang="ja-JP" altLang="en-US" sz="2000" dirty="0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856C864-EA82-E9C8-ABBA-2E40FD8931AD}"/>
              </a:ext>
            </a:extLst>
          </p:cNvPr>
          <p:cNvSpPr/>
          <p:nvPr/>
        </p:nvSpPr>
        <p:spPr>
          <a:xfrm>
            <a:off x="1568408" y="370413"/>
            <a:ext cx="127168" cy="2240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b="1" dirty="0">
                <a:solidFill>
                  <a:schemeClr val="tx1"/>
                </a:solidFill>
              </a:rPr>
              <a:t>a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C832BA70-0A55-1221-D9EB-7FDB93F5DC8A}"/>
              </a:ext>
            </a:extLst>
          </p:cNvPr>
          <p:cNvSpPr/>
          <p:nvPr/>
        </p:nvSpPr>
        <p:spPr>
          <a:xfrm>
            <a:off x="5869544" y="370413"/>
            <a:ext cx="130043" cy="229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b="1" dirty="0">
                <a:solidFill>
                  <a:schemeClr val="tx1"/>
                </a:solidFill>
              </a:rPr>
              <a:t>b</a:t>
            </a:r>
            <a:endParaRPr kumimoji="1" lang="ja-JP" altLang="en-US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440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842</TotalTime>
  <Words>60</Words>
  <Application>Microsoft Office PowerPoint</Application>
  <PresentationFormat>ワイド画面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游ゴシック</vt:lpstr>
      <vt:lpstr>游ゴシック Light</vt:lpstr>
      <vt:lpstr>Arial</vt:lpstr>
      <vt:lpstr>Times New Roman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杉浦　有理子</dc:creator>
  <cp:lastModifiedBy>杉浦　有理子</cp:lastModifiedBy>
  <cp:revision>33</cp:revision>
  <dcterms:created xsi:type="dcterms:W3CDTF">2023-07-10T08:17:47Z</dcterms:created>
  <dcterms:modified xsi:type="dcterms:W3CDTF">2023-12-07T07:59:24Z</dcterms:modified>
</cp:coreProperties>
</file>