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6972300" cy="10922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19416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19416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19416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19416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19416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19416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19416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19416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19416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3175" cap="flat">
              <a:solidFill>
                <a:srgbClr val="536773"/>
              </a:solidFill>
              <a:prstDash val="solid"/>
              <a:miter lim="400000"/>
            </a:ln>
          </a:top>
          <a:bottom>
            <a:ln w="3175" cap="flat">
              <a:solidFill>
                <a:srgbClr val="536773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536773"/>
              </a:solidFill>
              <a:prstDash val="solid"/>
              <a:miter lim="400000"/>
            </a:ln>
          </a:top>
          <a:bottom>
            <a:ln w="3175" cap="flat">
              <a:solidFill>
                <a:srgbClr val="536773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838383"/>
              </a:solidFill>
              <a:prstDash val="solid"/>
              <a:miter lim="400000"/>
            </a:ln>
          </a:left>
          <a:right>
            <a:ln w="3175" cap="flat">
              <a:solidFill>
                <a:srgbClr val="838383"/>
              </a:solidFill>
              <a:prstDash val="solid"/>
              <a:miter lim="400000"/>
            </a:ln>
          </a:right>
          <a:top>
            <a:ln w="3175" cap="flat">
              <a:solidFill>
                <a:srgbClr val="838383"/>
              </a:solidFill>
              <a:prstDash val="solid"/>
              <a:miter lim="400000"/>
            </a:ln>
          </a:top>
          <a:bottom>
            <a:ln w="3175" cap="flat">
              <a:solidFill>
                <a:srgbClr val="838383"/>
              </a:solidFill>
              <a:prstDash val="solid"/>
              <a:miter lim="400000"/>
            </a:ln>
          </a:bottom>
          <a:insideH>
            <a:ln w="3175" cap="flat">
              <a:solidFill>
                <a:srgbClr val="838383"/>
              </a:solidFill>
              <a:prstDash val="solid"/>
              <a:miter lim="400000"/>
            </a:ln>
          </a:insideH>
          <a:insideV>
            <a:ln w="3175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4D4D4D"/>
              </a:solidFill>
              <a:prstDash val="solid"/>
              <a:miter lim="400000"/>
            </a:ln>
          </a:left>
          <a:right>
            <a:ln w="3175" cap="flat">
              <a:solidFill>
                <a:srgbClr val="808080"/>
              </a:solidFill>
              <a:prstDash val="solid"/>
              <a:miter lim="400000"/>
            </a:ln>
          </a:right>
          <a:top>
            <a:ln w="3175" cap="flat">
              <a:solidFill>
                <a:srgbClr val="808080"/>
              </a:solidFill>
              <a:prstDash val="solid"/>
              <a:miter lim="400000"/>
            </a:ln>
          </a:top>
          <a:bottom>
            <a:ln w="3175" cap="flat">
              <a:solidFill>
                <a:srgbClr val="808080"/>
              </a:solidFill>
              <a:prstDash val="solid"/>
              <a:miter lim="400000"/>
            </a:ln>
          </a:bottom>
          <a:insideH>
            <a:ln w="3175" cap="flat">
              <a:solidFill>
                <a:srgbClr val="808080"/>
              </a:solidFill>
              <a:prstDash val="solid"/>
              <a:miter lim="400000"/>
            </a:ln>
          </a:insideH>
          <a:insideV>
            <a:ln w="3175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chemeClr val="accent3"/>
              </a:solidFill>
              <a:prstDash val="solid"/>
              <a:miter lim="400000"/>
            </a:ln>
          </a:top>
          <a:bottom>
            <a:ln w="3175" cap="flat">
              <a:solidFill>
                <a:srgbClr val="4D4D4D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4D4D4D"/>
              </a:solidFill>
              <a:prstDash val="solid"/>
              <a:miter lim="400000"/>
            </a:ln>
          </a:left>
          <a:right>
            <a:ln w="3175" cap="flat">
              <a:solidFill>
                <a:srgbClr val="4D4D4D"/>
              </a:solidFill>
              <a:prstDash val="solid"/>
              <a:miter lim="400000"/>
            </a:ln>
          </a:right>
          <a:top>
            <a:ln w="3175" cap="flat">
              <a:solidFill>
                <a:srgbClr val="4D4D4D"/>
              </a:solidFill>
              <a:prstDash val="solid"/>
              <a:miter lim="400000"/>
            </a:ln>
          </a:top>
          <a:bottom>
            <a:ln w="3175" cap="flat">
              <a:solidFill>
                <a:srgbClr val="4D4D4D"/>
              </a:solidFill>
              <a:prstDash val="solid"/>
              <a:miter lim="400000"/>
            </a:ln>
          </a:bottom>
          <a:insideH>
            <a:ln w="3175" cap="flat">
              <a:solidFill>
                <a:srgbClr val="4D4D4D"/>
              </a:solidFill>
              <a:prstDash val="solid"/>
              <a:miter lim="400000"/>
            </a:ln>
          </a:insideH>
          <a:insideV>
            <a:ln w="3175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F8BA00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464646"/>
              </a:solidFill>
              <a:prstDash val="solid"/>
              <a:miter lim="400000"/>
            </a:ln>
          </a:left>
          <a:right>
            <a:ln w="3175" cap="flat">
              <a:solidFill>
                <a:srgbClr val="464646"/>
              </a:solidFill>
              <a:prstDash val="solid"/>
              <a:miter lim="400000"/>
            </a:ln>
          </a:right>
          <a:top>
            <a:ln w="3175" cap="flat">
              <a:solidFill>
                <a:srgbClr val="464646"/>
              </a:solidFill>
              <a:prstDash val="solid"/>
              <a:miter lim="400000"/>
            </a:ln>
          </a:top>
          <a:bottom>
            <a:ln w="3175" cap="flat">
              <a:solidFill>
                <a:srgbClr val="464646"/>
              </a:solidFill>
              <a:prstDash val="solid"/>
              <a:miter lim="400000"/>
            </a:ln>
          </a:bottom>
          <a:insideH>
            <a:ln w="3175" cap="flat">
              <a:solidFill>
                <a:srgbClr val="464646"/>
              </a:solidFill>
              <a:prstDash val="solid"/>
              <a:miter lim="400000"/>
            </a:ln>
          </a:insideH>
          <a:insideV>
            <a:ln w="3175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E5E5E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C3C3C3"/>
              </a:solidFill>
              <a:prstDash val="solid"/>
              <a:miter lim="400000"/>
            </a:ln>
          </a:top>
          <a:bottom>
            <a:ln w="3175" cap="flat">
              <a:solidFill>
                <a:srgbClr val="C3C3C3"/>
              </a:solidFill>
              <a:prstDash val="solid"/>
              <a:miter lim="400000"/>
            </a:ln>
          </a:bottom>
          <a:insideH>
            <a:ln w="3175" cap="flat">
              <a:solidFill>
                <a:srgbClr val="C3C3C3"/>
              </a:solidFill>
              <a:prstDash val="solid"/>
              <a:miter lim="400000"/>
            </a:ln>
          </a:insideH>
          <a:insideV>
            <a:ln w="3175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E5E5E"/>
              </a:solidFill>
              <a:prstDash val="solid"/>
              <a:miter lim="400000"/>
            </a:ln>
          </a:left>
          <a:right>
            <a:ln w="3175" cap="flat">
              <a:solidFill>
                <a:srgbClr val="5E5E5E"/>
              </a:solidFill>
              <a:prstDash val="solid"/>
              <a:miter lim="400000"/>
            </a:ln>
          </a:right>
          <a:top>
            <a:ln w="3175" cap="flat">
              <a:solidFill>
                <a:srgbClr val="CB297B"/>
              </a:solidFill>
              <a:prstDash val="solid"/>
              <a:miter lim="400000"/>
            </a:ln>
          </a:top>
          <a:bottom>
            <a:ln w="3175" cap="flat">
              <a:solidFill>
                <a:srgbClr val="5E5E5E"/>
              </a:solidFill>
              <a:prstDash val="solid"/>
              <a:miter lim="400000"/>
            </a:ln>
          </a:bottom>
          <a:insideH>
            <a:ln w="3175" cap="flat">
              <a:solidFill>
                <a:srgbClr val="5E5E5E"/>
              </a:solidFill>
              <a:prstDash val="solid"/>
              <a:miter lim="400000"/>
            </a:ln>
          </a:insideH>
          <a:insideV>
            <a:ln w="3175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5E5E5E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6C6C6C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6C6C6C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6C6C6C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2179" y="-1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:in und Datum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717019" y="6721234"/>
            <a:ext cx="5535663" cy="160490"/>
          </a:xfrm>
          <a:prstGeom prst="rect">
            <a:avLst/>
          </a:prstGeom>
        </p:spPr>
        <p:txBody>
          <a:bodyPr lIns="11519" tIns="11519" rIns="11519" bIns="11519"/>
          <a:lstStyle>
            <a:lvl1pPr defTabSz="262937">
              <a:defRPr sz="1120"/>
            </a:lvl1pPr>
          </a:lstStyle>
          <a:p>
            <a:r>
              <a:t>Autor:in und Datum</a:t>
            </a:r>
          </a:p>
        </p:txBody>
      </p:sp>
      <p:sp>
        <p:nvSpPr>
          <p:cNvPr id="12" name="Titel der Präsentation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 der Präsentation</a:t>
            </a:r>
          </a:p>
        </p:txBody>
      </p:sp>
      <p:sp>
        <p:nvSpPr>
          <p:cNvPr id="13" name="Textebene 1…"/>
          <p:cNvSpPr txBox="1">
            <a:spLocks noGrp="1"/>
          </p:cNvSpPr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Präsentationsuntertitel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ufstel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18319" y="4972927"/>
            <a:ext cx="5535662" cy="976146"/>
          </a:xfrm>
          <a:prstGeom prst="rect">
            <a:avLst/>
          </a:prstGeom>
        </p:spPr>
        <p:txBody>
          <a:bodyPr anchor="ctr"/>
          <a:lstStyle>
            <a:lvl1pPr algn="ctr" defTabSz="1941640">
              <a:lnSpc>
                <a:spcPct val="80000"/>
              </a:lnSpc>
              <a:defRPr sz="9200" b="0" spc="-183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algn="ctr" defTabSz="1941640">
              <a:lnSpc>
                <a:spcPct val="80000"/>
              </a:lnSpc>
              <a:defRPr sz="9200" b="0" spc="-183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algn="ctr" defTabSz="1941640">
              <a:lnSpc>
                <a:spcPct val="80000"/>
              </a:lnSpc>
              <a:defRPr sz="9200" b="0" spc="-183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algn="ctr" defTabSz="1941640">
              <a:lnSpc>
                <a:spcPct val="80000"/>
              </a:lnSpc>
              <a:defRPr sz="9200" b="0" spc="-183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algn="ctr" defTabSz="1941640">
              <a:lnSpc>
                <a:spcPct val="80000"/>
              </a:lnSpc>
              <a:defRPr sz="9200" b="0" spc="-183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Aufstellung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kt (gro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18319" y="4004188"/>
            <a:ext cx="5535662" cy="1824541"/>
          </a:xfrm>
          <a:prstGeom prst="rect">
            <a:avLst/>
          </a:prstGeom>
        </p:spPr>
        <p:txBody>
          <a:bodyPr anchor="b"/>
          <a:lstStyle>
            <a:lvl1pPr algn="ctr" defTabSz="1941640">
              <a:lnSpc>
                <a:spcPct val="80000"/>
              </a:lnSpc>
              <a:defRPr sz="19800" spc="-197"/>
            </a:lvl1pPr>
            <a:lvl2pPr algn="ctr" defTabSz="1941640">
              <a:lnSpc>
                <a:spcPct val="80000"/>
              </a:lnSpc>
              <a:defRPr sz="19800" spc="-197"/>
            </a:lvl2pPr>
            <a:lvl3pPr algn="ctr" defTabSz="1941640">
              <a:lnSpc>
                <a:spcPct val="80000"/>
              </a:lnSpc>
              <a:defRPr sz="19800" spc="-197"/>
            </a:lvl3pPr>
            <a:lvl4pPr algn="ctr" defTabSz="1941640">
              <a:lnSpc>
                <a:spcPct val="80000"/>
              </a:lnSpc>
              <a:defRPr sz="19800" spc="-197"/>
            </a:lvl4pPr>
            <a:lvl5pPr algn="ctr" defTabSz="1941640">
              <a:lnSpc>
                <a:spcPct val="80000"/>
              </a:lnSpc>
              <a:defRPr sz="19800" spc="-197"/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kte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718319" y="5814787"/>
            <a:ext cx="5535662" cy="235522"/>
          </a:xfrm>
          <a:prstGeom prst="rect">
            <a:avLst/>
          </a:prstGeom>
        </p:spPr>
        <p:txBody>
          <a:bodyPr lIns="11519" tIns="11519" rIns="11519" bIns="11519"/>
          <a:lstStyle>
            <a:lvl1pPr algn="ctr" defTabSz="262937">
              <a:defRPr sz="1680"/>
            </a:lvl1pPr>
          </a:lstStyle>
          <a:p>
            <a:r>
              <a:t>Fakten</a:t>
            </a:r>
          </a:p>
        </p:txBody>
      </p:sp>
      <p:sp>
        <p:nvSpPr>
          <p:cNvPr id="108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Quellenangab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026590" y="6422819"/>
            <a:ext cx="5089466" cy="160489"/>
          </a:xfrm>
          <a:prstGeom prst="rect">
            <a:avLst/>
          </a:prstGeom>
        </p:spPr>
        <p:txBody>
          <a:bodyPr lIns="11519" tIns="11519" rIns="11519" bIns="11519"/>
          <a:lstStyle>
            <a:lvl1pPr defTabSz="262937">
              <a:defRPr sz="1120"/>
            </a:lvl1pPr>
          </a:lstStyle>
          <a:p>
            <a:r>
              <a:t>Quellenangabe</a:t>
            </a:r>
          </a:p>
        </p:txBody>
      </p:sp>
      <p:sp>
        <p:nvSpPr>
          <p:cNvPr id="116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56243" y="4977718"/>
            <a:ext cx="5259814" cy="966564"/>
          </a:xfrm>
          <a:prstGeom prst="rect">
            <a:avLst/>
          </a:prstGeom>
        </p:spPr>
        <p:txBody>
          <a:bodyPr/>
          <a:lstStyle>
            <a:lvl1pPr marL="508772" indent="-374179" defTabSz="1941640">
              <a:lnSpc>
                <a:spcPct val="90000"/>
              </a:lnSpc>
              <a:defRPr sz="6600" b="0" spc="-1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508772" indent="83020" defTabSz="1941640">
              <a:lnSpc>
                <a:spcPct val="90000"/>
              </a:lnSpc>
              <a:defRPr sz="6600" b="0" spc="-1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508772" indent="540220" defTabSz="1941640">
              <a:lnSpc>
                <a:spcPct val="90000"/>
              </a:lnSpc>
              <a:defRPr sz="6600" b="0" spc="-1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508772" indent="997420" defTabSz="1941640">
              <a:lnSpc>
                <a:spcPct val="90000"/>
              </a:lnSpc>
              <a:defRPr sz="6600" b="0" spc="-1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508772" indent="1454620" defTabSz="1941640">
              <a:lnSpc>
                <a:spcPct val="90000"/>
              </a:lnSpc>
              <a:defRPr sz="6600" b="0" spc="-1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„Bemerkenswert“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Stü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alatschüssel mit gebratenem Reis, gekochten Eiern und Stäbchen"/>
          <p:cNvSpPr>
            <a:spLocks noGrp="1"/>
          </p:cNvSpPr>
          <p:nvPr>
            <p:ph type="pic" sz="quarter" idx="21"/>
          </p:nvPr>
        </p:nvSpPr>
        <p:spPr>
          <a:xfrm>
            <a:off x="4385295" y="3989089"/>
            <a:ext cx="1874305" cy="149904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Schüssel mit Lachsfrikadellen, Salat und Hummus "/>
          <p:cNvSpPr>
            <a:spLocks noGrp="1"/>
          </p:cNvSpPr>
          <p:nvPr>
            <p:ph type="pic" sz="quarter" idx="22"/>
          </p:nvPr>
        </p:nvSpPr>
        <p:spPr>
          <a:xfrm>
            <a:off x="3815729" y="4735444"/>
            <a:ext cx="2630241" cy="306127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Schüssel mit Pappardelle, Petersilienbutter, gerösteten Haselnüssen und geriebenem Parmesan"/>
          <p:cNvSpPr>
            <a:spLocks noGrp="1"/>
          </p:cNvSpPr>
          <p:nvPr>
            <p:ph type="pic" sz="quarter" idx="23"/>
          </p:nvPr>
        </p:nvSpPr>
        <p:spPr>
          <a:xfrm>
            <a:off x="379139" y="3857897"/>
            <a:ext cx="4185346" cy="313901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alatschüssel mit gebratenem Reis, gekochten Eiern und Stäbchen"/>
          <p:cNvSpPr>
            <a:spLocks noGrp="1"/>
          </p:cNvSpPr>
          <p:nvPr>
            <p:ph type="pic" idx="21"/>
          </p:nvPr>
        </p:nvSpPr>
        <p:spPr>
          <a:xfrm>
            <a:off x="78358" y="2341190"/>
            <a:ext cx="6815584" cy="54524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und Limonen"/>
          <p:cNvSpPr>
            <a:spLocks noGrp="1"/>
          </p:cNvSpPr>
          <p:nvPr>
            <p:ph type="pic" sz="half" idx="21"/>
          </p:nvPr>
        </p:nvSpPr>
        <p:spPr>
          <a:xfrm>
            <a:off x="123155" y="3406725"/>
            <a:ext cx="6738789" cy="403602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Titel der Präsentation"/>
          <p:cNvSpPr txBox="1">
            <a:spLocks noGrp="1"/>
          </p:cNvSpPr>
          <p:nvPr>
            <p:ph type="title" hasCustomPrompt="1"/>
          </p:nvPr>
        </p:nvSpPr>
        <p:spPr>
          <a:xfrm>
            <a:off x="718319" y="5528195"/>
            <a:ext cx="5535662" cy="1171130"/>
          </a:xfrm>
          <a:prstGeom prst="rect">
            <a:avLst/>
          </a:prstGeom>
        </p:spPr>
        <p:txBody>
          <a:bodyPr/>
          <a:lstStyle/>
          <a:p>
            <a:r>
              <a:t>Titel der Präsentation</a:t>
            </a:r>
          </a:p>
        </p:txBody>
      </p:sp>
      <p:sp>
        <p:nvSpPr>
          <p:cNvPr id="23" name="Autor:in und Datum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718618" y="4011800"/>
            <a:ext cx="5535064" cy="160490"/>
          </a:xfrm>
          <a:prstGeom prst="rect">
            <a:avLst/>
          </a:prstGeom>
        </p:spPr>
        <p:txBody>
          <a:bodyPr lIns="11519" tIns="11519" rIns="11519" bIns="11519"/>
          <a:lstStyle>
            <a:lvl1pPr defTabSz="262937">
              <a:defRPr sz="1120"/>
            </a:lvl1pPr>
          </a:lstStyle>
          <a:p>
            <a:r>
              <a:t>Autor:in und Datum</a:t>
            </a:r>
          </a:p>
        </p:txBody>
      </p:sp>
      <p:sp>
        <p:nvSpPr>
          <p:cNvPr id="24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18319" y="6658258"/>
            <a:ext cx="5535662" cy="281420"/>
          </a:xfrm>
          <a:prstGeom prst="rect">
            <a:avLst/>
          </a:prstGeom>
        </p:spPr>
        <p:txBody>
          <a:bodyPr/>
          <a:lstStyle/>
          <a:p>
            <a:r>
              <a:t>Präsentationsuntertitel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&amp; F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chüssel mit Lachsfrikadellen, Salat und Hummus"/>
          <p:cNvSpPr>
            <a:spLocks noGrp="1"/>
          </p:cNvSpPr>
          <p:nvPr>
            <p:ph type="pic" sz="quarter" idx="21"/>
          </p:nvPr>
        </p:nvSpPr>
        <p:spPr>
          <a:xfrm>
            <a:off x="3178968" y="3681908"/>
            <a:ext cx="3059931" cy="356138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Folientitel"/>
          <p:cNvSpPr txBox="1">
            <a:spLocks noGrp="1"/>
          </p:cNvSpPr>
          <p:nvPr>
            <p:ph type="title" hasCustomPrompt="1"/>
          </p:nvPr>
        </p:nvSpPr>
        <p:spPr>
          <a:xfrm>
            <a:off x="718319" y="4053085"/>
            <a:ext cx="2463850" cy="1482058"/>
          </a:xfrm>
          <a:prstGeom prst="rect">
            <a:avLst/>
          </a:prstGeom>
        </p:spPr>
        <p:txBody>
          <a:bodyPr/>
          <a:lstStyle>
            <a:lvl1pPr>
              <a:defRPr sz="6600" spc="-132"/>
            </a:lvl1pPr>
          </a:lstStyle>
          <a:p>
            <a:r>
              <a:t>Folientitel</a:t>
            </a:r>
          </a:p>
        </p:txBody>
      </p:sp>
      <p:sp>
        <p:nvSpPr>
          <p:cNvPr id="34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18319" y="5512039"/>
            <a:ext cx="2463850" cy="1356876"/>
          </a:xfrm>
          <a:prstGeom prst="rect">
            <a:avLst/>
          </a:prstGeom>
        </p:spPr>
        <p:txBody>
          <a:bodyPr/>
          <a:lstStyle/>
          <a:p>
            <a:r>
              <a:t>Folien-Untertitel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3366569" y="6900532"/>
            <a:ext cx="236013" cy="22382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&amp; 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olientitel"/>
          <p:cNvSpPr txBox="1">
            <a:spLocks noGrp="1"/>
          </p:cNvSpPr>
          <p:nvPr>
            <p:ph type="title" hasCustomPrompt="1"/>
          </p:nvPr>
        </p:nvSpPr>
        <p:spPr>
          <a:xfrm>
            <a:off x="718319" y="4005088"/>
            <a:ext cx="5535662" cy="361091"/>
          </a:xfrm>
          <a:prstGeom prst="rect">
            <a:avLst/>
          </a:prstGeom>
        </p:spPr>
        <p:txBody>
          <a:bodyPr anchor="t"/>
          <a:lstStyle>
            <a:lvl1pPr>
              <a:defRPr sz="6600" spc="-132"/>
            </a:lvl1pPr>
          </a:lstStyle>
          <a:p>
            <a:r>
              <a:t>Folientitel</a:t>
            </a:r>
          </a:p>
        </p:txBody>
      </p:sp>
      <p:sp>
        <p:nvSpPr>
          <p:cNvPr id="43" name="Folien-Unterti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718319" y="4330980"/>
            <a:ext cx="5535662" cy="235522"/>
          </a:xfrm>
          <a:prstGeom prst="rect">
            <a:avLst/>
          </a:prstGeom>
        </p:spPr>
        <p:txBody>
          <a:bodyPr lIns="11519" tIns="11519" rIns="11519" bIns="11519"/>
          <a:lstStyle>
            <a:lvl1pPr defTabSz="262937">
              <a:defRPr sz="1680"/>
            </a:lvl1pPr>
          </a:lstStyle>
          <a:p>
            <a:r>
              <a:t>Folien-Untertitel</a:t>
            </a:r>
          </a:p>
        </p:txBody>
      </p:sp>
      <p:sp>
        <p:nvSpPr>
          <p:cNvPr id="44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18319" y="4803529"/>
            <a:ext cx="5535662" cy="2080129"/>
          </a:xfrm>
          <a:prstGeom prst="rect">
            <a:avLst/>
          </a:prstGeom>
        </p:spPr>
        <p:txBody>
          <a:bodyPr/>
          <a:lstStyle>
            <a:lvl1pPr marL="457200" indent="-457200" defTabSz="1941640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1pPr>
            <a:lvl2pPr marL="1066800" indent="-457200" defTabSz="1941640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2pPr>
            <a:lvl3pPr marL="1676400" indent="-457200" defTabSz="1941640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3pPr>
            <a:lvl4pPr marL="2286000" indent="-457200" defTabSz="1941640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4pPr>
            <a:lvl5pPr marL="2895600" indent="-457200" defTabSz="1941640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5pPr>
          </a:lstStyle>
          <a:p>
            <a:r>
              <a:t>Text für Folienpunkt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18319" y="4803529"/>
            <a:ext cx="5535662" cy="2080129"/>
          </a:xfrm>
          <a:prstGeom prst="rect">
            <a:avLst/>
          </a:prstGeom>
        </p:spPr>
        <p:txBody>
          <a:bodyPr numCol="2" spcCol="276783"/>
          <a:lstStyle>
            <a:lvl1pPr marL="457200" indent="-457200" defTabSz="1941640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1pPr>
            <a:lvl2pPr marL="1066800" indent="-457200" defTabSz="1941640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2pPr>
            <a:lvl3pPr marL="1676400" indent="-457200" defTabSz="1941640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3pPr>
            <a:lvl4pPr marL="2286000" indent="-457200" defTabSz="1941640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4pPr>
            <a:lvl5pPr marL="2895600" indent="-457200" defTabSz="1941640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5pPr>
          </a:lstStyle>
          <a:p>
            <a:r>
              <a:t>Text für Folienpunkt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olien-Unterti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718319" y="4330980"/>
            <a:ext cx="2463850" cy="235522"/>
          </a:xfrm>
          <a:prstGeom prst="rect">
            <a:avLst/>
          </a:prstGeom>
        </p:spPr>
        <p:txBody>
          <a:bodyPr lIns="11519" tIns="11519" rIns="11519" bIns="11519"/>
          <a:lstStyle>
            <a:lvl1pPr defTabSz="262937">
              <a:defRPr sz="1680"/>
            </a:lvl1pPr>
          </a:lstStyle>
          <a:p>
            <a:r>
              <a:t>Folien-Untertitel</a:t>
            </a:r>
          </a:p>
        </p:txBody>
      </p:sp>
      <p:sp>
        <p:nvSpPr>
          <p:cNvPr id="61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18319" y="4803529"/>
            <a:ext cx="2463850" cy="2080285"/>
          </a:xfrm>
          <a:prstGeom prst="rect">
            <a:avLst/>
          </a:prstGeom>
        </p:spPr>
        <p:txBody>
          <a:bodyPr/>
          <a:lstStyle>
            <a:lvl1pPr marL="457200" indent="-457200" defTabSz="1941640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1pPr>
            <a:lvl2pPr marL="1066800" indent="-457200" defTabSz="1941640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2pPr>
            <a:lvl3pPr marL="1676400" indent="-457200" defTabSz="1941640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3pPr>
            <a:lvl4pPr marL="2286000" indent="-457200" defTabSz="1941640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4pPr>
            <a:lvl5pPr marL="2895600" indent="-457200" defTabSz="1941640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5pPr>
          </a:lstStyle>
          <a:p>
            <a:r>
              <a:t>Text für Folienpunkt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Schüssel mit Pappardelle, Petersilienbutter, gerösteten Haselnüssen und geriebenem Parmesan"/>
          <p:cNvSpPr>
            <a:spLocks noGrp="1"/>
          </p:cNvSpPr>
          <p:nvPr>
            <p:ph type="pic" sz="quarter" idx="22"/>
          </p:nvPr>
        </p:nvSpPr>
        <p:spPr>
          <a:xfrm>
            <a:off x="3486150" y="3630493"/>
            <a:ext cx="2750541" cy="366738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Folientitel"/>
          <p:cNvSpPr txBox="1">
            <a:spLocks noGrp="1"/>
          </p:cNvSpPr>
          <p:nvPr>
            <p:ph type="title" hasCustomPrompt="1"/>
          </p:nvPr>
        </p:nvSpPr>
        <p:spPr>
          <a:xfrm>
            <a:off x="718319" y="4005088"/>
            <a:ext cx="2463850" cy="361579"/>
          </a:xfrm>
          <a:prstGeom prst="rect">
            <a:avLst/>
          </a:prstGeom>
        </p:spPr>
        <p:txBody>
          <a:bodyPr anchor="t"/>
          <a:lstStyle>
            <a:lvl1pPr>
              <a:defRPr sz="6600" spc="-132"/>
            </a:lvl1pPr>
          </a:lstStyle>
          <a:p>
            <a:r>
              <a:t>Folientitel</a:t>
            </a:r>
          </a:p>
        </p:txBody>
      </p:sp>
      <p:sp>
        <p:nvSpPr>
          <p:cNvPr id="6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bsch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el des Abschnitts"/>
          <p:cNvSpPr txBox="1">
            <a:spLocks noGrp="1"/>
          </p:cNvSpPr>
          <p:nvPr>
            <p:ph type="title" hasCustomPrompt="1"/>
          </p:nvPr>
        </p:nvSpPr>
        <p:spPr>
          <a:xfrm>
            <a:off x="718318" y="4875435"/>
            <a:ext cx="5535663" cy="1171130"/>
          </a:xfrm>
          <a:prstGeom prst="rect">
            <a:avLst/>
          </a:prstGeom>
        </p:spPr>
        <p:txBody>
          <a:bodyPr anchor="ctr"/>
          <a:lstStyle>
            <a:lvl1pPr>
              <a:defRPr b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Titel des Abschnitts</a:t>
            </a:r>
          </a:p>
        </p:txBody>
      </p:sp>
      <p:sp>
        <p:nvSpPr>
          <p:cNvPr id="72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3366569" y="6900532"/>
            <a:ext cx="236013" cy="22382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Folientitel"/>
          <p:cNvSpPr txBox="1">
            <a:spLocks noGrp="1"/>
          </p:cNvSpPr>
          <p:nvPr>
            <p:ph type="title" hasCustomPrompt="1"/>
          </p:nvPr>
        </p:nvSpPr>
        <p:spPr>
          <a:xfrm>
            <a:off x="718319" y="4005088"/>
            <a:ext cx="5535662" cy="361541"/>
          </a:xfrm>
          <a:prstGeom prst="rect">
            <a:avLst/>
          </a:prstGeom>
        </p:spPr>
        <p:txBody>
          <a:bodyPr anchor="t"/>
          <a:lstStyle>
            <a:lvl1pPr>
              <a:defRPr sz="6600" spc="-132"/>
            </a:lvl1pPr>
          </a:lstStyle>
          <a:p>
            <a:r>
              <a:t>Folientitel</a:t>
            </a:r>
          </a:p>
        </p:txBody>
      </p:sp>
      <p:sp>
        <p:nvSpPr>
          <p:cNvPr id="80" name="Folien-Unterti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718319" y="4330980"/>
            <a:ext cx="5535662" cy="235522"/>
          </a:xfrm>
          <a:prstGeom prst="rect">
            <a:avLst/>
          </a:prstGeom>
        </p:spPr>
        <p:txBody>
          <a:bodyPr lIns="11519" tIns="11519" rIns="11519" bIns="11519"/>
          <a:lstStyle>
            <a:lvl1pPr defTabSz="262937">
              <a:defRPr sz="1680"/>
            </a:lvl1pPr>
          </a:lstStyle>
          <a:p>
            <a:r>
              <a:t>Folien-Untertitel</a:t>
            </a:r>
          </a:p>
        </p:txBody>
      </p:sp>
      <p:sp>
        <p:nvSpPr>
          <p:cNvPr id="8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-Titel"/>
          <p:cNvSpPr txBox="1">
            <a:spLocks noGrp="1"/>
          </p:cNvSpPr>
          <p:nvPr>
            <p:ph type="title" hasCustomPrompt="1"/>
          </p:nvPr>
        </p:nvSpPr>
        <p:spPr>
          <a:xfrm>
            <a:off x="718319" y="4005088"/>
            <a:ext cx="5535662" cy="361579"/>
          </a:xfrm>
          <a:prstGeom prst="rect">
            <a:avLst/>
          </a:prstGeom>
        </p:spPr>
        <p:txBody>
          <a:bodyPr anchor="t"/>
          <a:lstStyle>
            <a:lvl1pPr>
              <a:defRPr sz="6600" spc="-132"/>
            </a:lvl1pPr>
          </a:lstStyle>
          <a:p>
            <a:r>
              <a:t>Agenda-Titel</a:t>
            </a:r>
          </a:p>
        </p:txBody>
      </p:sp>
      <p:sp>
        <p:nvSpPr>
          <p:cNvPr id="89" name="Agenda-Unterti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718319" y="4330980"/>
            <a:ext cx="5535662" cy="235522"/>
          </a:xfrm>
          <a:prstGeom prst="rect">
            <a:avLst/>
          </a:prstGeom>
        </p:spPr>
        <p:txBody>
          <a:bodyPr lIns="11519" tIns="11519" rIns="11519" bIns="11519"/>
          <a:lstStyle>
            <a:lvl1pPr defTabSz="262937">
              <a:defRPr sz="1680"/>
            </a:lvl1pPr>
          </a:lstStyle>
          <a:p>
            <a:r>
              <a:t>Agenda-Untertitel</a:t>
            </a:r>
          </a:p>
        </p:txBody>
      </p:sp>
      <p:sp>
        <p:nvSpPr>
          <p:cNvPr id="90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18319" y="4803529"/>
            <a:ext cx="5535662" cy="2080129"/>
          </a:xfrm>
          <a:prstGeom prst="rect">
            <a:avLst/>
          </a:prstGeom>
        </p:spPr>
        <p:txBody>
          <a:bodyPr/>
          <a:lstStyle>
            <a:lvl1pPr>
              <a:spcBef>
                <a:spcPts val="1400"/>
              </a:spcBef>
              <a:defRPr b="0" spc="-42"/>
            </a:lvl1pPr>
            <a:lvl2pPr>
              <a:spcBef>
                <a:spcPts val="1400"/>
              </a:spcBef>
              <a:defRPr b="0" spc="-42"/>
            </a:lvl2pPr>
            <a:lvl3pPr>
              <a:spcBef>
                <a:spcPts val="1400"/>
              </a:spcBef>
              <a:defRPr b="0" spc="-42"/>
            </a:lvl3pPr>
            <a:lvl4pPr>
              <a:spcBef>
                <a:spcPts val="1400"/>
              </a:spcBef>
              <a:defRPr b="0" spc="-42"/>
            </a:lvl4pPr>
            <a:lvl5pPr>
              <a:spcBef>
                <a:spcPts val="1400"/>
              </a:spcBef>
              <a:defRPr b="0" spc="-42"/>
            </a:lvl5pPr>
          </a:lstStyle>
          <a:p>
            <a:r>
              <a:t>Agendathemen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der Präsentation"/>
          <p:cNvSpPr txBox="1">
            <a:spLocks noGrp="1"/>
          </p:cNvSpPr>
          <p:nvPr>
            <p:ph type="title" hasCustomPrompt="1"/>
          </p:nvPr>
        </p:nvSpPr>
        <p:spPr>
          <a:xfrm>
            <a:off x="718318" y="4381882"/>
            <a:ext cx="5535663" cy="117113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799" tIns="12799" rIns="12799" bIns="12799" anchor="b">
            <a:normAutofit/>
          </a:bodyPr>
          <a:lstStyle/>
          <a:p>
            <a:r>
              <a:t>Titel der Präsentation</a:t>
            </a:r>
          </a:p>
        </p:txBody>
      </p:sp>
      <p:sp>
        <p:nvSpPr>
          <p:cNvPr id="3" name="Textebene 1…"/>
          <p:cNvSpPr txBox="1">
            <a:spLocks noGrp="1"/>
          </p:cNvSpPr>
          <p:nvPr>
            <p:ph type="body" idx="1" hasCustomPrompt="1"/>
          </p:nvPr>
        </p:nvSpPr>
        <p:spPr>
          <a:xfrm>
            <a:off x="717019" y="5553010"/>
            <a:ext cx="5535663" cy="47997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799" tIns="12799" rIns="12799" bIns="12799">
            <a:normAutofit/>
          </a:bodyPr>
          <a:lstStyle/>
          <a:p>
            <a:r>
              <a:t>Präsentationsuntertitel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3366569" y="6899465"/>
            <a:ext cx="236013" cy="223821"/>
          </a:xfrm>
          <a:prstGeom prst="rect">
            <a:avLst/>
          </a:prstGeom>
          <a:ln w="3175">
            <a:miter lim="400000"/>
          </a:ln>
        </p:spPr>
        <p:txBody>
          <a:bodyPr wrap="none" lIns="12799" tIns="12799" rIns="12799" bIns="12799" anchor="b">
            <a:spAutoFit/>
          </a:bodyPr>
          <a:lstStyle>
            <a:lvl1pPr defTabSz="465196">
              <a:defRPr sz="14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194164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200" b="1" i="0" u="none" strike="noStrike" cap="none" spc="-183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194164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200" b="1" i="0" u="none" strike="noStrike" cap="none" spc="-183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194164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200" b="1" i="0" u="none" strike="noStrike" cap="none" spc="-183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194164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200" b="1" i="0" u="none" strike="noStrike" cap="none" spc="-183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194164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200" b="1" i="0" u="none" strike="noStrike" cap="none" spc="-183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194164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200" b="1" i="0" u="none" strike="noStrike" cap="none" spc="-183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194164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200" b="1" i="0" u="none" strike="noStrike" cap="none" spc="-183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194164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200" b="1" i="0" u="none" strike="noStrike" cap="none" spc="-183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194164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200" b="1" i="0" u="none" strike="noStrike" cap="none" spc="-183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65734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65734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65734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65734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65734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65734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65734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65734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65734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46519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46519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46519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46519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46519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46519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46519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46519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46519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Variability in resistance training trajectories of breast cancer patients undergoing therapy…"/>
          <p:cNvSpPr txBox="1"/>
          <p:nvPr/>
        </p:nvSpPr>
        <p:spPr>
          <a:xfrm>
            <a:off x="167779" y="241794"/>
            <a:ext cx="6261416" cy="334476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799" tIns="12799" rIns="12799" bIns="12799" anchor="ctr">
            <a:spAutoFit/>
          </a:bodyPr>
          <a:lstStyle/>
          <a:p>
            <a:pPr algn="l"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  <a:p>
            <a:pPr algn="l">
              <a:defRPr sz="1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Variability in resistance training trajectories of breast cancer patients undergoing therapy  </a:t>
            </a:r>
          </a:p>
          <a:p>
            <a:pPr algn="l"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  <a:p>
            <a:pPr algn="l"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Maximilian Koeppel</a:t>
            </a:r>
            <a:r>
              <a:rPr baseline="31999" dirty="0"/>
              <a:t>1,2</a:t>
            </a:r>
            <a:r>
              <a:rPr dirty="0"/>
              <a:t>, Karen Steindorf</a:t>
            </a:r>
            <a:r>
              <a:rPr baseline="31999" dirty="0"/>
              <a:t>3</a:t>
            </a:r>
            <a:r>
              <a:rPr dirty="0"/>
              <a:t>, Martina E. Schmidt</a:t>
            </a:r>
            <a:r>
              <a:rPr baseline="31999" dirty="0"/>
              <a:t>3</a:t>
            </a:r>
            <a:r>
              <a:rPr dirty="0"/>
              <a:t>, </a:t>
            </a:r>
            <a:r>
              <a:rPr dirty="0" err="1"/>
              <a:t>Friederike</a:t>
            </a:r>
            <a:r>
              <a:rPr dirty="0"/>
              <a:t> Rosenberger</a:t>
            </a:r>
            <a:r>
              <a:rPr baseline="31999" dirty="0"/>
              <a:t>2</a:t>
            </a:r>
            <a:r>
              <a:rPr dirty="0"/>
              <a:t>, Joachim Wiskemann</a:t>
            </a:r>
            <a:r>
              <a:rPr baseline="31999" dirty="0"/>
              <a:t>2</a:t>
            </a:r>
            <a:r>
              <a:rPr dirty="0"/>
              <a:t> </a:t>
            </a:r>
          </a:p>
          <a:p>
            <a:pPr algn="l">
              <a:spcBef>
                <a:spcPts val="600"/>
              </a:spcBef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  <a:p>
            <a:pPr algn="l">
              <a:spcBef>
                <a:spcPts val="600"/>
              </a:spcBef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baseline="31999" dirty="0"/>
              <a:t>1</a:t>
            </a:r>
            <a:r>
              <a:rPr dirty="0"/>
              <a:t>Institute of Sports and Sport Science, Heidelberg University, Heidelberg, Germany </a:t>
            </a:r>
          </a:p>
          <a:p>
            <a:pPr algn="l">
              <a:spcBef>
                <a:spcPts val="600"/>
              </a:spcBef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baseline="31999" dirty="0"/>
              <a:t>2</a:t>
            </a:r>
            <a:r>
              <a:rPr dirty="0"/>
              <a:t>Working Group Exercise Oncology, Department of Medical Oncology, National Center for Tumor Diseases Heidelberg (NCT Heidelberg) and Heidelberg University Hospital, Heidelberg Germany  </a:t>
            </a:r>
          </a:p>
          <a:p>
            <a:pPr algn="l">
              <a:spcBef>
                <a:spcPts val="600"/>
              </a:spcBef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baseline="31999" dirty="0"/>
              <a:t>3</a:t>
            </a:r>
            <a:r>
              <a:rPr dirty="0"/>
              <a:t>Division of Physical Activity, Prevention and Cancer, German Cancer Research Center (DKFZ) and National Center for Tumor Diseases (NCT) Heidelberg, Heidelberg, Germany  </a:t>
            </a:r>
          </a:p>
          <a:p>
            <a:pPr algn="l"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  <a:p>
            <a:pPr algn="l"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  <a:p>
            <a:pPr algn="l"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  <a:p>
            <a:pPr algn="l"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  <a:p>
            <a:pPr algn="l"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GB" dirty="0"/>
              <a:t>Supplementary Information </a:t>
            </a:r>
            <a:r>
              <a:rPr dirty="0"/>
              <a:t>8 - Variation between individuals for butterfly and rowing exercise 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ruppieren"/>
          <p:cNvGrpSpPr/>
          <p:nvPr/>
        </p:nvGrpSpPr>
        <p:grpSpPr>
          <a:xfrm>
            <a:off x="468037" y="192168"/>
            <a:ext cx="6036226" cy="9604053"/>
            <a:chOff x="0" y="0"/>
            <a:chExt cx="6036224" cy="9604051"/>
          </a:xfrm>
        </p:grpSpPr>
        <p:pic>
          <p:nvPicPr>
            <p:cNvPr id="153" name="forestplot_qm_t_exe_Rowing.jpeg" descr="forestplot_qm_t_exe_Rowing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762432" cy="9604052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  <p:sp>
          <p:nvSpPr>
            <p:cNvPr id="154" name="Rechteck"/>
            <p:cNvSpPr/>
            <p:nvPr/>
          </p:nvSpPr>
          <p:spPr>
            <a:xfrm>
              <a:off x="4757393" y="4132773"/>
              <a:ext cx="1278832" cy="1596772"/>
            </a:xfrm>
            <a:prstGeom prst="rect">
              <a:avLst/>
            </a:prstGeom>
            <a:solidFill>
              <a:srgbClr val="FFFFFF"/>
            </a:solidFill>
            <a:ln w="3175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l" defTabSz="457200">
                <a:def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156" name="SDC 8a. Variation of linear components between individuals for Rowing exercise…"/>
          <p:cNvSpPr txBox="1"/>
          <p:nvPr/>
        </p:nvSpPr>
        <p:spPr>
          <a:xfrm>
            <a:off x="294865" y="9806793"/>
            <a:ext cx="6382570" cy="90961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799" tIns="12799" rIns="12799" bIns="12799" anchor="ctr">
            <a:spAutoFit/>
          </a:bodyPr>
          <a:lstStyle/>
          <a:p>
            <a:pPr algn="l" defTabSz="457200">
              <a:defRPr sz="12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SDC 8a. Variation of linear components between individuals for Rowing exercise</a:t>
            </a:r>
          </a:p>
          <a:p>
            <a:pPr algn="l" defTabSz="457200">
              <a:defRPr sz="12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457200">
              <a:defRPr sz="12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The dashed black line marks the zero line, the dashed red line the population level estimate.  A blue area under the curve characterizes positive parameter values, whereas a grey area under the curve characterizes negative values  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Gruppieren"/>
          <p:cNvGrpSpPr/>
          <p:nvPr/>
        </p:nvGrpSpPr>
        <p:grpSpPr>
          <a:xfrm>
            <a:off x="647700" y="216233"/>
            <a:ext cx="6299341" cy="9555922"/>
            <a:chOff x="0" y="0"/>
            <a:chExt cx="6299340" cy="9555920"/>
          </a:xfrm>
        </p:grpSpPr>
        <p:pic>
          <p:nvPicPr>
            <p:cNvPr id="158" name="forestplot_qm_t_exe_Butterfly.jpeg" descr="forestplot_qm_t_exe_Butterfly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733554" cy="9555921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  <p:sp>
          <p:nvSpPr>
            <p:cNvPr id="159" name="Quadrat"/>
            <p:cNvSpPr/>
            <p:nvPr/>
          </p:nvSpPr>
          <p:spPr>
            <a:xfrm>
              <a:off x="4762887" y="4009734"/>
              <a:ext cx="1536454" cy="1536454"/>
            </a:xfrm>
            <a:prstGeom prst="rect">
              <a:avLst/>
            </a:prstGeom>
            <a:solidFill>
              <a:srgbClr val="FFFFFF"/>
            </a:solidFill>
            <a:ln w="3175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l" defTabSz="457200">
                <a:def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161" name="SDC 8b. Variation of linear components between individuals for Butterfly exercise…"/>
          <p:cNvSpPr txBox="1"/>
          <p:nvPr/>
        </p:nvSpPr>
        <p:spPr>
          <a:xfrm>
            <a:off x="336479" y="9857593"/>
            <a:ext cx="6299342" cy="90961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799" tIns="12799" rIns="12799" bIns="12799" anchor="ctr">
            <a:spAutoFit/>
          </a:bodyPr>
          <a:lstStyle/>
          <a:p>
            <a:pPr algn="l" defTabSz="457200">
              <a:defRPr sz="12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SDC 8b. Variation of linear components between individuals for Butterfly exercise</a:t>
            </a:r>
          </a:p>
          <a:p>
            <a:pPr algn="l" defTabSz="457200">
              <a:defRPr sz="12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algn="l" defTabSz="457200">
              <a:defRPr sz="12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The dashed black line marks the zero line, the dashed red line the population level estimate.  A blue area under the curve characterizes positive parameter values, whereas a grey area under the curve characterizes negative values  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12799" tIns="12799" rIns="12799" bIns="12799" numCol="1" spcCol="38100" rtlCol="0" anchor="ctr">
        <a:spAutoFit/>
      </a:bodyPr>
      <a:lstStyle>
        <a:defPPr marL="0" marR="0" indent="0" algn="ctr" defTabSz="65734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12799" tIns="12799" rIns="12799" bIns="12799" numCol="1" spcCol="38100" rtlCol="0" anchor="ctr">
        <a:spAutoFit/>
      </a:bodyPr>
      <a:lstStyle>
        <a:defPPr marL="0" marR="0" indent="0" algn="ctr" defTabSz="194164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12799" tIns="12799" rIns="12799" bIns="12799" numCol="1" spcCol="38100" rtlCol="0" anchor="ctr">
        <a:spAutoFit/>
      </a:bodyPr>
      <a:lstStyle>
        <a:defPPr marL="0" marR="0" indent="0" algn="ctr" defTabSz="65734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12799" tIns="12799" rIns="12799" bIns="12799" numCol="1" spcCol="38100" rtlCol="0" anchor="ctr">
        <a:spAutoFit/>
      </a:bodyPr>
      <a:lstStyle>
        <a:defPPr marL="0" marR="0" indent="0" algn="ctr" defTabSz="194164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211</Words>
  <Application>Microsoft Office PowerPoint</Application>
  <PresentationFormat>Custom</PresentationFormat>
  <Paragraphs>19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Helvetica Neue</vt:lpstr>
      <vt:lpstr>Helvetica Neue Medium</vt:lpstr>
      <vt:lpstr>21_BasicWhite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Beate Koeppel</cp:lastModifiedBy>
  <cp:revision>1</cp:revision>
  <dcterms:modified xsi:type="dcterms:W3CDTF">2024-03-12T17:08:59Z</dcterms:modified>
</cp:coreProperties>
</file>