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7" r:id="rId2"/>
    <p:sldId id="258" r:id="rId3"/>
    <p:sldId id="256" r:id="rId4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54" d="100"/>
          <a:sy n="54" d="100"/>
        </p:scale>
        <p:origin x="1380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C438CA-3FFF-4D94-818F-7956D52F3D97}" type="datetimeFigureOut">
              <a:rPr lang="en-US" smtClean="0"/>
              <a:t>1/31/2024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41B2AC-655E-48D3-9D7B-F5EC841959BE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38921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C438CA-3FFF-4D94-818F-7956D52F3D97}" type="datetimeFigureOut">
              <a:rPr lang="en-US" smtClean="0"/>
              <a:t>1/31/2024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41B2AC-655E-48D3-9D7B-F5EC841959BE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81045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C438CA-3FFF-4D94-818F-7956D52F3D97}" type="datetimeFigureOut">
              <a:rPr lang="en-US" smtClean="0"/>
              <a:t>1/31/2024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41B2AC-655E-48D3-9D7B-F5EC841959BE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50796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C438CA-3FFF-4D94-818F-7956D52F3D97}" type="datetimeFigureOut">
              <a:rPr lang="en-US" smtClean="0"/>
              <a:t>1/31/2024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41B2AC-655E-48D3-9D7B-F5EC841959BE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916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C438CA-3FFF-4D94-818F-7956D52F3D97}" type="datetimeFigureOut">
              <a:rPr lang="en-US" smtClean="0"/>
              <a:t>1/31/2024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41B2AC-655E-48D3-9D7B-F5EC841959BE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49216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C438CA-3FFF-4D94-818F-7956D52F3D97}" type="datetimeFigureOut">
              <a:rPr lang="en-US" smtClean="0"/>
              <a:t>1/31/2024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41B2AC-655E-48D3-9D7B-F5EC841959BE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97395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C438CA-3FFF-4D94-818F-7956D52F3D97}" type="datetimeFigureOut">
              <a:rPr lang="en-US" smtClean="0"/>
              <a:t>1/31/2024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41B2AC-655E-48D3-9D7B-F5EC841959BE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88543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C438CA-3FFF-4D94-818F-7956D52F3D97}" type="datetimeFigureOut">
              <a:rPr lang="en-US" smtClean="0"/>
              <a:t>1/31/2024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41B2AC-655E-48D3-9D7B-F5EC841959BE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00164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C438CA-3FFF-4D94-818F-7956D52F3D97}" type="datetimeFigureOut">
              <a:rPr lang="en-US" smtClean="0"/>
              <a:t>1/31/2024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41B2AC-655E-48D3-9D7B-F5EC841959BE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63241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C438CA-3FFF-4D94-818F-7956D52F3D97}" type="datetimeFigureOut">
              <a:rPr lang="en-US" smtClean="0"/>
              <a:t>1/31/2024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41B2AC-655E-48D3-9D7B-F5EC841959BE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33230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C438CA-3FFF-4D94-818F-7956D52F3D97}" type="datetimeFigureOut">
              <a:rPr lang="en-US" smtClean="0"/>
              <a:t>1/31/2024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41B2AC-655E-48D3-9D7B-F5EC841959BE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29610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C438CA-3FFF-4D94-818F-7956D52F3D97}" type="datetimeFigureOut">
              <a:rPr lang="en-US" smtClean="0"/>
              <a:t>1/31/2024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41B2AC-655E-48D3-9D7B-F5EC841959BE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45444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g"/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jpg"/><Relationship Id="rId5" Type="http://schemas.openxmlformats.org/officeDocument/2006/relationships/image" Target="../media/image11.jpg"/><Relationship Id="rId4" Type="http://schemas.openxmlformats.org/officeDocument/2006/relationships/image" Target="../media/image10.jp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eg"/><Relationship Id="rId3" Type="http://schemas.openxmlformats.org/officeDocument/2006/relationships/image" Target="../media/image14.jpeg"/><Relationship Id="rId7" Type="http://schemas.openxmlformats.org/officeDocument/2006/relationships/image" Target="../media/image18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jpeg"/><Relationship Id="rId11" Type="http://schemas.openxmlformats.org/officeDocument/2006/relationships/image" Target="../media/image22.jpeg"/><Relationship Id="rId5" Type="http://schemas.openxmlformats.org/officeDocument/2006/relationships/image" Target="../media/image16.JPG"/><Relationship Id="rId10" Type="http://schemas.openxmlformats.org/officeDocument/2006/relationships/image" Target="../media/image21.jpeg"/><Relationship Id="rId4" Type="http://schemas.openxmlformats.org/officeDocument/2006/relationships/image" Target="../media/image15.jpeg"/><Relationship Id="rId9" Type="http://schemas.openxmlformats.org/officeDocument/2006/relationships/image" Target="../media/image20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C82D5F1C-C156-4651-920C-B9FEE3CDE323}"/>
              </a:ext>
            </a:extLst>
          </p:cNvPr>
          <p:cNvGrpSpPr/>
          <p:nvPr/>
        </p:nvGrpSpPr>
        <p:grpSpPr>
          <a:xfrm>
            <a:off x="465088" y="865632"/>
            <a:ext cx="5927824" cy="5634365"/>
            <a:chOff x="1488714" y="3099495"/>
            <a:chExt cx="3064533" cy="2912822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9A719419-FB95-42F7-BDAA-2C474B6FE84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011" t="25014" r="23223" b="10112"/>
            <a:stretch/>
          </p:blipFill>
          <p:spPr>
            <a:xfrm>
              <a:off x="1505368" y="5232745"/>
              <a:ext cx="1159160" cy="774080"/>
            </a:xfrm>
            <a:prstGeom prst="rect">
              <a:avLst/>
            </a:prstGeom>
          </p:spPr>
        </p:pic>
        <p:pic>
          <p:nvPicPr>
            <p:cNvPr id="25" name="Image 24">
              <a:extLst>
                <a:ext uri="{FF2B5EF4-FFF2-40B4-BE49-F238E27FC236}">
                  <a16:creationId xmlns:a16="http://schemas.microsoft.com/office/drawing/2014/main" id="{B312704D-EEEC-4DF4-B031-F0FDD7102F0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07329" y="4472753"/>
              <a:ext cx="1157199" cy="771466"/>
            </a:xfrm>
            <a:prstGeom prst="rect">
              <a:avLst/>
            </a:prstGeom>
          </p:spPr>
        </p:pic>
        <p:pic>
          <p:nvPicPr>
            <p:cNvPr id="26" name="Image 25">
              <a:extLst>
                <a:ext uri="{FF2B5EF4-FFF2-40B4-BE49-F238E27FC236}">
                  <a16:creationId xmlns:a16="http://schemas.microsoft.com/office/drawing/2014/main" id="{96D30450-BB6E-400C-8BAC-D935A08656F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50675" y="5238237"/>
              <a:ext cx="1158759" cy="772506"/>
            </a:xfrm>
            <a:prstGeom prst="rect">
              <a:avLst/>
            </a:prstGeom>
          </p:spPr>
        </p:pic>
        <p:pic>
          <p:nvPicPr>
            <p:cNvPr id="27" name="Image 26">
              <a:extLst>
                <a:ext uri="{FF2B5EF4-FFF2-40B4-BE49-F238E27FC236}">
                  <a16:creationId xmlns:a16="http://schemas.microsoft.com/office/drawing/2014/main" id="{0F9A9CF1-B230-45D0-9D15-D7538258595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08175" y="5238237"/>
              <a:ext cx="745072" cy="774080"/>
            </a:xfrm>
            <a:prstGeom prst="rect">
              <a:avLst/>
            </a:prstGeom>
          </p:spPr>
        </p:pic>
        <p:pic>
          <p:nvPicPr>
            <p:cNvPr id="28" name="Image 27">
              <a:extLst>
                <a:ext uri="{FF2B5EF4-FFF2-40B4-BE49-F238E27FC236}">
                  <a16:creationId xmlns:a16="http://schemas.microsoft.com/office/drawing/2014/main" id="{6A49BC3A-1146-4623-8B09-B35FC5E76D6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48314" y="4471248"/>
              <a:ext cx="1161122" cy="774081"/>
            </a:xfrm>
            <a:prstGeom prst="rect">
              <a:avLst/>
            </a:prstGeom>
          </p:spPr>
        </p:pic>
        <p:pic>
          <p:nvPicPr>
            <p:cNvPr id="29" name="Image 28">
              <a:extLst>
                <a:ext uri="{FF2B5EF4-FFF2-40B4-BE49-F238E27FC236}">
                  <a16:creationId xmlns:a16="http://schemas.microsoft.com/office/drawing/2014/main" id="{A357FB9F-80AB-4CC3-8C33-4FE651F452D6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09726" y="4471248"/>
              <a:ext cx="743521" cy="768853"/>
            </a:xfrm>
            <a:prstGeom prst="rect">
              <a:avLst/>
            </a:prstGeom>
          </p:spPr>
        </p:pic>
        <p:pic>
          <p:nvPicPr>
            <p:cNvPr id="39" name="Image 38">
              <a:extLst>
                <a:ext uri="{FF2B5EF4-FFF2-40B4-BE49-F238E27FC236}">
                  <a16:creationId xmlns:a16="http://schemas.microsoft.com/office/drawing/2014/main" id="{AFEB661C-FC42-48C8-A3D5-EDCE527454F2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98298" y="3100535"/>
              <a:ext cx="3054949" cy="1375940"/>
            </a:xfrm>
            <a:prstGeom prst="rect">
              <a:avLst/>
            </a:prstGeom>
          </p:spPr>
        </p:pic>
        <p:sp>
          <p:nvSpPr>
            <p:cNvPr id="40" name="ZoneTexte 39">
              <a:extLst>
                <a:ext uri="{FF2B5EF4-FFF2-40B4-BE49-F238E27FC236}">
                  <a16:creationId xmlns:a16="http://schemas.microsoft.com/office/drawing/2014/main" id="{3605EAE1-B8D5-4F5E-B2B0-5836BDD8A0AD}"/>
                </a:ext>
              </a:extLst>
            </p:cNvPr>
            <p:cNvSpPr txBox="1"/>
            <p:nvPr/>
          </p:nvSpPr>
          <p:spPr>
            <a:xfrm>
              <a:off x="1498297" y="3099495"/>
              <a:ext cx="191184" cy="175024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fr-FR" sz="1600" b="1" dirty="0">
                  <a:latin typeface="Arial" panose="020B0604020202020204" pitchFamily="34" charset="0"/>
                  <a:cs typeface="Arial" panose="020B0604020202020204" pitchFamily="34" charset="0"/>
                </a:rPr>
                <a:t>A</a:t>
              </a:r>
              <a:endParaRPr lang="en-US" sz="16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1" name="ZoneTexte 40">
              <a:extLst>
                <a:ext uri="{FF2B5EF4-FFF2-40B4-BE49-F238E27FC236}">
                  <a16:creationId xmlns:a16="http://schemas.microsoft.com/office/drawing/2014/main" id="{1593C6D9-92A5-4820-8C9A-B15744151CC9}"/>
                </a:ext>
              </a:extLst>
            </p:cNvPr>
            <p:cNvSpPr txBox="1"/>
            <p:nvPr/>
          </p:nvSpPr>
          <p:spPr>
            <a:xfrm>
              <a:off x="1488714" y="5243775"/>
              <a:ext cx="186470" cy="175024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fr-FR" sz="1600" b="1" dirty="0">
                  <a:latin typeface="Arial" panose="020B0604020202020204" pitchFamily="34" charset="0"/>
                  <a:cs typeface="Arial" panose="020B0604020202020204" pitchFamily="34" charset="0"/>
                </a:rPr>
                <a:t>C</a:t>
              </a:r>
              <a:endParaRPr lang="en-US" sz="16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2" name="ZoneTexte 41">
              <a:extLst>
                <a:ext uri="{FF2B5EF4-FFF2-40B4-BE49-F238E27FC236}">
                  <a16:creationId xmlns:a16="http://schemas.microsoft.com/office/drawing/2014/main" id="{05D37D0A-C0E3-40E8-99BA-658B7E23067F}"/>
                </a:ext>
              </a:extLst>
            </p:cNvPr>
            <p:cNvSpPr txBox="1"/>
            <p:nvPr/>
          </p:nvSpPr>
          <p:spPr>
            <a:xfrm>
              <a:off x="1504667" y="4476475"/>
              <a:ext cx="187648" cy="175024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fr-FR" sz="1600" b="1" dirty="0">
                  <a:latin typeface="Arial" panose="020B0604020202020204" pitchFamily="34" charset="0"/>
                  <a:cs typeface="Arial" panose="020B0604020202020204" pitchFamily="34" charset="0"/>
                </a:rPr>
                <a:t>B</a:t>
              </a:r>
              <a:endParaRPr lang="en-US" sz="16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3" name="ZoneTexte 42">
              <a:extLst>
                <a:ext uri="{FF2B5EF4-FFF2-40B4-BE49-F238E27FC236}">
                  <a16:creationId xmlns:a16="http://schemas.microsoft.com/office/drawing/2014/main" id="{55D12BA0-27D5-4186-8615-770E7338315E}"/>
                </a:ext>
              </a:extLst>
            </p:cNvPr>
            <p:cNvSpPr txBox="1"/>
            <p:nvPr/>
          </p:nvSpPr>
          <p:spPr>
            <a:xfrm>
              <a:off x="2648024" y="4475745"/>
              <a:ext cx="194719" cy="175024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fr-FR" sz="1600" b="1" dirty="0">
                  <a:latin typeface="Arial" panose="020B0604020202020204" pitchFamily="34" charset="0"/>
                  <a:cs typeface="Arial" panose="020B0604020202020204" pitchFamily="34" charset="0"/>
                </a:rPr>
                <a:t>D</a:t>
              </a:r>
              <a:endParaRPr lang="en-US" sz="16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4" name="ZoneTexte 43">
              <a:extLst>
                <a:ext uri="{FF2B5EF4-FFF2-40B4-BE49-F238E27FC236}">
                  <a16:creationId xmlns:a16="http://schemas.microsoft.com/office/drawing/2014/main" id="{53FC3FDD-6312-4754-8A9F-250610D3FD17}"/>
                </a:ext>
              </a:extLst>
            </p:cNvPr>
            <p:cNvSpPr txBox="1"/>
            <p:nvPr/>
          </p:nvSpPr>
          <p:spPr>
            <a:xfrm>
              <a:off x="2648024" y="5245328"/>
              <a:ext cx="182933" cy="175024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fr-FR" sz="1600" b="1" dirty="0">
                  <a:latin typeface="Arial" panose="020B0604020202020204" pitchFamily="34" charset="0"/>
                  <a:cs typeface="Arial" panose="020B0604020202020204" pitchFamily="34" charset="0"/>
                </a:rPr>
                <a:t>E</a:t>
              </a:r>
              <a:endParaRPr lang="en-US" sz="16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5" name="ZoneTexte 44">
              <a:extLst>
                <a:ext uri="{FF2B5EF4-FFF2-40B4-BE49-F238E27FC236}">
                  <a16:creationId xmlns:a16="http://schemas.microsoft.com/office/drawing/2014/main" id="{7EFFA2EB-5042-447E-AF8B-D1E6D5443BE6}"/>
                </a:ext>
              </a:extLst>
            </p:cNvPr>
            <p:cNvSpPr txBox="1"/>
            <p:nvPr/>
          </p:nvSpPr>
          <p:spPr>
            <a:xfrm>
              <a:off x="3807183" y="4476475"/>
              <a:ext cx="179397" cy="175024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fr-FR" sz="1600" b="1" dirty="0">
                  <a:latin typeface="Arial" panose="020B0604020202020204" pitchFamily="34" charset="0"/>
                  <a:cs typeface="Arial" panose="020B0604020202020204" pitchFamily="34" charset="0"/>
                </a:rPr>
                <a:t>F</a:t>
              </a:r>
              <a:endParaRPr lang="en-US" sz="16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6" name="ZoneTexte 45">
              <a:extLst>
                <a:ext uri="{FF2B5EF4-FFF2-40B4-BE49-F238E27FC236}">
                  <a16:creationId xmlns:a16="http://schemas.microsoft.com/office/drawing/2014/main" id="{CC02EDA4-31D4-4A7F-9181-9A7EC683D279}"/>
                </a:ext>
              </a:extLst>
            </p:cNvPr>
            <p:cNvSpPr txBox="1"/>
            <p:nvPr/>
          </p:nvSpPr>
          <p:spPr>
            <a:xfrm>
              <a:off x="3805223" y="5240875"/>
              <a:ext cx="195899" cy="175024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fr-FR" sz="1600" b="1" dirty="0">
                  <a:latin typeface="Arial" panose="020B0604020202020204" pitchFamily="34" charset="0"/>
                  <a:cs typeface="Arial" panose="020B0604020202020204" pitchFamily="34" charset="0"/>
                </a:rPr>
                <a:t>G</a:t>
              </a:r>
              <a:endParaRPr lang="en-US" sz="16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48" name="ZoneTexte 47">
            <a:extLst>
              <a:ext uri="{FF2B5EF4-FFF2-40B4-BE49-F238E27FC236}">
                <a16:creationId xmlns:a16="http://schemas.microsoft.com/office/drawing/2014/main" id="{D8BB590A-8845-493E-AAB0-A7C79BFC98C7}"/>
              </a:ext>
            </a:extLst>
          </p:cNvPr>
          <p:cNvSpPr txBox="1"/>
          <p:nvPr/>
        </p:nvSpPr>
        <p:spPr>
          <a:xfrm>
            <a:off x="465088" y="6734640"/>
            <a:ext cx="5909287" cy="18817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fr-FR" sz="1200" dirty="0">
                <a:latin typeface="Arial" panose="020B0604020202020204" pitchFamily="34" charset="0"/>
                <a:cs typeface="Arial" panose="020B0604020202020204" pitchFamily="34" charset="0"/>
              </a:rPr>
              <a:t>Figure S1: </a:t>
            </a:r>
            <a:r>
              <a:rPr lang="fr-FR" sz="1200" dirty="0" err="1">
                <a:latin typeface="Arial" panose="020B0604020202020204" pitchFamily="34" charset="0"/>
                <a:cs typeface="Arial" panose="020B0604020202020204" pitchFamily="34" charset="0"/>
              </a:rPr>
              <a:t>Overview</a:t>
            </a:r>
            <a:r>
              <a:rPr lang="fr-FR" sz="1200" dirty="0">
                <a:latin typeface="Arial" panose="020B0604020202020204" pitchFamily="34" charset="0"/>
                <a:cs typeface="Arial" panose="020B0604020202020204" pitchFamily="34" charset="0"/>
              </a:rPr>
              <a:t> of the sampling site in the Sharaan Nature Reserve for </a:t>
            </a:r>
            <a:r>
              <a:rPr lang="fr-FR" sz="1200" i="1" dirty="0">
                <a:latin typeface="Arial" panose="020B0604020202020204" pitchFamily="34" charset="0"/>
                <a:cs typeface="Arial" panose="020B0604020202020204" pitchFamily="34" charset="0"/>
              </a:rPr>
              <a:t>Helianthemum lippii </a:t>
            </a:r>
            <a:r>
              <a:rPr lang="fr-FR" sz="1200" dirty="0">
                <a:latin typeface="Arial" panose="020B0604020202020204" pitchFamily="34" charset="0"/>
                <a:cs typeface="Arial" panose="020B0604020202020204" pitchFamily="34" charset="0"/>
              </a:rPr>
              <a:t>and </a:t>
            </a:r>
            <a:r>
              <a:rPr lang="fr-FR" sz="1200" i="1" dirty="0">
                <a:latin typeface="Arial" panose="020B0604020202020204" pitchFamily="34" charset="0"/>
                <a:cs typeface="Arial" panose="020B0604020202020204" pitchFamily="34" charset="0"/>
              </a:rPr>
              <a:t>Astragalus spinosus </a:t>
            </a:r>
            <a:r>
              <a:rPr lang="fr-FR" sz="1200" dirty="0">
                <a:latin typeface="Arial" panose="020B0604020202020204" pitchFamily="34" charset="0"/>
                <a:cs typeface="Arial" panose="020B0604020202020204" pitchFamily="34" charset="0"/>
              </a:rPr>
              <a:t>(A, B) and in a </a:t>
            </a:r>
            <a:r>
              <a:rPr lang="fr-FR" sz="1200" dirty="0" err="1">
                <a:latin typeface="Arial" panose="020B0604020202020204" pitchFamily="34" charset="0"/>
                <a:cs typeface="Arial" panose="020B0604020202020204" pitchFamily="34" charset="0"/>
              </a:rPr>
              <a:t>natural</a:t>
            </a:r>
            <a:r>
              <a:rPr lang="fr-F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200" dirty="0" err="1">
                <a:latin typeface="Arial" panose="020B0604020202020204" pitchFamily="34" charset="0"/>
                <a:cs typeface="Arial" panose="020B0604020202020204" pitchFamily="34" charset="0"/>
              </a:rPr>
              <a:t>environment</a:t>
            </a:r>
            <a:r>
              <a:rPr lang="fr-FR" sz="1200" dirty="0">
                <a:latin typeface="Arial" panose="020B0604020202020204" pitchFamily="34" charset="0"/>
                <a:cs typeface="Arial" panose="020B0604020202020204" pitchFamily="34" charset="0"/>
              </a:rPr>
              <a:t> close to AlUla city (C).  An </a:t>
            </a:r>
            <a:r>
              <a:rPr lang="fr-FR" sz="1200" i="1" dirty="0">
                <a:latin typeface="Arial" panose="020B0604020202020204" pitchFamily="34" charset="0"/>
                <a:cs typeface="Arial" panose="020B0604020202020204" pitchFamily="34" charset="0"/>
              </a:rPr>
              <a:t>Astragalus spinosus </a:t>
            </a:r>
            <a:r>
              <a:rPr lang="fr-FR" sz="1200" dirty="0" err="1">
                <a:latin typeface="Arial" panose="020B0604020202020204" pitchFamily="34" charset="0"/>
                <a:cs typeface="Arial" panose="020B0604020202020204" pitchFamily="34" charset="0"/>
              </a:rPr>
              <a:t>specimen</a:t>
            </a:r>
            <a:r>
              <a:rPr lang="fr-F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200" dirty="0" err="1">
                <a:latin typeface="Arial" panose="020B0604020202020204" pitchFamily="34" charset="0"/>
                <a:cs typeface="Arial" panose="020B0604020202020204" pitchFamily="34" charset="0"/>
              </a:rPr>
              <a:t>is</a:t>
            </a:r>
            <a:r>
              <a:rPr lang="fr-F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200" dirty="0" err="1">
                <a:latin typeface="Arial" panose="020B0604020202020204" pitchFamily="34" charset="0"/>
                <a:cs typeface="Arial" panose="020B0604020202020204" pitchFamily="34" charset="0"/>
              </a:rPr>
              <a:t>presented</a:t>
            </a:r>
            <a:r>
              <a:rPr lang="fr-FR" sz="1200" dirty="0">
                <a:latin typeface="Arial" panose="020B0604020202020204" pitchFamily="34" charset="0"/>
                <a:cs typeface="Arial" panose="020B0604020202020204" pitchFamily="34" charset="0"/>
              </a:rPr>
              <a:t> in D </a:t>
            </a:r>
            <a:r>
              <a:rPr lang="fr-FR" sz="1200" dirty="0" err="1">
                <a:latin typeface="Arial" panose="020B0604020202020204" pitchFamily="34" charset="0"/>
                <a:cs typeface="Arial" panose="020B0604020202020204" pitchFamily="34" charset="0"/>
              </a:rPr>
              <a:t>with</a:t>
            </a:r>
            <a:r>
              <a:rPr lang="fr-F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200" dirty="0" err="1">
                <a:latin typeface="Arial" panose="020B0604020202020204" pitchFamily="34" charset="0"/>
                <a:cs typeface="Arial" panose="020B0604020202020204" pitchFamily="34" charset="0"/>
              </a:rPr>
              <a:t>its</a:t>
            </a:r>
            <a:r>
              <a:rPr lang="fr-F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200" dirty="0" err="1">
                <a:latin typeface="Arial" panose="020B0604020202020204" pitchFamily="34" charset="0"/>
                <a:cs typeface="Arial" panose="020B0604020202020204" pitchFamily="34" charset="0"/>
              </a:rPr>
              <a:t>associated</a:t>
            </a:r>
            <a:r>
              <a:rPr lang="fr-F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200" dirty="0" err="1">
                <a:latin typeface="Arial" panose="020B0604020202020204" pitchFamily="34" charset="0"/>
                <a:cs typeface="Arial" panose="020B0604020202020204" pitchFamily="34" charset="0"/>
              </a:rPr>
              <a:t>flowers</a:t>
            </a:r>
            <a:r>
              <a:rPr lang="fr-FR" sz="1200" dirty="0">
                <a:latin typeface="Arial" panose="020B0604020202020204" pitchFamily="34" charset="0"/>
                <a:cs typeface="Arial" panose="020B0604020202020204" pitchFamily="34" charset="0"/>
              </a:rPr>
              <a:t> (F). An </a:t>
            </a:r>
            <a:r>
              <a:rPr lang="fr-FR" sz="1200" i="1" dirty="0">
                <a:latin typeface="Arial" panose="020B0604020202020204" pitchFamily="34" charset="0"/>
                <a:cs typeface="Arial" panose="020B0604020202020204" pitchFamily="34" charset="0"/>
              </a:rPr>
              <a:t>Helianthemum lippii </a:t>
            </a:r>
            <a:r>
              <a:rPr lang="fr-FR" sz="1200" dirty="0" err="1">
                <a:latin typeface="Arial" panose="020B0604020202020204" pitchFamily="34" charset="0"/>
                <a:cs typeface="Arial" panose="020B0604020202020204" pitchFamily="34" charset="0"/>
              </a:rPr>
              <a:t>specimen</a:t>
            </a:r>
            <a:r>
              <a:rPr lang="fr-F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200" dirty="0" err="1">
                <a:latin typeface="Arial" panose="020B0604020202020204" pitchFamily="34" charset="0"/>
                <a:cs typeface="Arial" panose="020B0604020202020204" pitchFamily="34" charset="0"/>
              </a:rPr>
              <a:t>is</a:t>
            </a:r>
            <a:r>
              <a:rPr lang="fr-F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200" dirty="0" err="1">
                <a:latin typeface="Arial" panose="020B0604020202020204" pitchFamily="34" charset="0"/>
                <a:cs typeface="Arial" panose="020B0604020202020204" pitchFamily="34" charset="0"/>
              </a:rPr>
              <a:t>presented</a:t>
            </a:r>
            <a:r>
              <a:rPr lang="fr-FR" sz="1200" dirty="0">
                <a:latin typeface="Arial" panose="020B0604020202020204" pitchFamily="34" charset="0"/>
                <a:cs typeface="Arial" panose="020B0604020202020204" pitchFamily="34" charset="0"/>
              </a:rPr>
              <a:t> in E </a:t>
            </a:r>
            <a:r>
              <a:rPr lang="fr-FR" sz="1200" dirty="0" err="1">
                <a:latin typeface="Arial" panose="020B0604020202020204" pitchFamily="34" charset="0"/>
                <a:cs typeface="Arial" panose="020B0604020202020204" pitchFamily="34" charset="0"/>
              </a:rPr>
              <a:t>with</a:t>
            </a:r>
            <a:r>
              <a:rPr lang="fr-F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200" dirty="0" err="1">
                <a:latin typeface="Arial" panose="020B0604020202020204" pitchFamily="34" charset="0"/>
                <a:cs typeface="Arial" panose="020B0604020202020204" pitchFamily="34" charset="0"/>
              </a:rPr>
              <a:t>its</a:t>
            </a:r>
            <a:r>
              <a:rPr lang="fr-F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200" dirty="0" err="1">
                <a:latin typeface="Arial" panose="020B0604020202020204" pitchFamily="34" charset="0"/>
                <a:cs typeface="Arial" panose="020B0604020202020204" pitchFamily="34" charset="0"/>
              </a:rPr>
              <a:t>associated</a:t>
            </a:r>
            <a:r>
              <a:rPr lang="fr-F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200" dirty="0" err="1">
                <a:latin typeface="Arial" panose="020B0604020202020204" pitchFamily="34" charset="0"/>
                <a:cs typeface="Arial" panose="020B0604020202020204" pitchFamily="34" charset="0"/>
              </a:rPr>
              <a:t>flowers</a:t>
            </a:r>
            <a:r>
              <a:rPr lang="fr-FR" sz="1200" dirty="0">
                <a:latin typeface="Arial" panose="020B0604020202020204" pitchFamily="34" charset="0"/>
                <a:cs typeface="Arial" panose="020B0604020202020204" pitchFamily="34" charset="0"/>
              </a:rPr>
              <a:t> (G).</a:t>
            </a: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277889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7C73F6A7-C622-46CA-B16E-00135CDF1574}"/>
              </a:ext>
            </a:extLst>
          </p:cNvPr>
          <p:cNvGrpSpPr/>
          <p:nvPr/>
        </p:nvGrpSpPr>
        <p:grpSpPr>
          <a:xfrm>
            <a:off x="468971" y="761384"/>
            <a:ext cx="5508847" cy="5922995"/>
            <a:chOff x="87282" y="3160465"/>
            <a:chExt cx="3130101" cy="3365418"/>
          </a:xfrm>
        </p:grpSpPr>
        <p:pic>
          <p:nvPicPr>
            <p:cNvPr id="30" name="Image 29">
              <a:extLst>
                <a:ext uri="{FF2B5EF4-FFF2-40B4-BE49-F238E27FC236}">
                  <a16:creationId xmlns:a16="http://schemas.microsoft.com/office/drawing/2014/main" id="{7E559728-4BBC-4345-BDA9-51027055C95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530" y="3164385"/>
              <a:ext cx="2334018" cy="1750515"/>
            </a:xfrm>
            <a:prstGeom prst="rect">
              <a:avLst/>
            </a:prstGeom>
          </p:spPr>
        </p:pic>
        <p:pic>
          <p:nvPicPr>
            <p:cNvPr id="31" name="Image 30">
              <a:extLst>
                <a:ext uri="{FF2B5EF4-FFF2-40B4-BE49-F238E27FC236}">
                  <a16:creationId xmlns:a16="http://schemas.microsoft.com/office/drawing/2014/main" id="{C41B7067-3653-4A6F-A2DD-EAE64B0D9FD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22371" b="1301"/>
            <a:stretch/>
          </p:blipFill>
          <p:spPr>
            <a:xfrm>
              <a:off x="1697436" y="4914058"/>
              <a:ext cx="1519947" cy="1605755"/>
            </a:xfrm>
            <a:prstGeom prst="rect">
              <a:avLst/>
            </a:prstGeom>
          </p:spPr>
        </p:pic>
        <p:pic>
          <p:nvPicPr>
            <p:cNvPr id="33" name="Image 32">
              <a:extLst>
                <a:ext uri="{FF2B5EF4-FFF2-40B4-BE49-F238E27FC236}">
                  <a16:creationId xmlns:a16="http://schemas.microsoft.com/office/drawing/2014/main" id="{609B57F2-8684-4F83-8A9A-497B8808F36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7484"/>
            <a:stretch/>
          </p:blipFill>
          <p:spPr>
            <a:xfrm rot="5400000">
              <a:off x="-273299" y="5280729"/>
              <a:ext cx="1610982" cy="879325"/>
            </a:xfrm>
            <a:prstGeom prst="rect">
              <a:avLst/>
            </a:prstGeom>
          </p:spPr>
        </p:pic>
        <p:pic>
          <p:nvPicPr>
            <p:cNvPr id="35" name="Image 34">
              <a:extLst>
                <a:ext uri="{FF2B5EF4-FFF2-40B4-BE49-F238E27FC236}">
                  <a16:creationId xmlns:a16="http://schemas.microsoft.com/office/drawing/2014/main" id="{C3D99283-214A-4AEC-8AC5-889A82DAD1A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529154" y="5357601"/>
              <a:ext cx="1610982" cy="725581"/>
            </a:xfrm>
            <a:prstGeom prst="rect">
              <a:avLst/>
            </a:prstGeom>
          </p:spPr>
        </p:pic>
        <p:pic>
          <p:nvPicPr>
            <p:cNvPr id="37" name="Image 36">
              <a:extLst>
                <a:ext uri="{FF2B5EF4-FFF2-40B4-BE49-F238E27FC236}">
                  <a16:creationId xmlns:a16="http://schemas.microsoft.com/office/drawing/2014/main" id="{50B98C6D-CACD-4D98-98AE-106C1FDC42C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1944035" y="3645592"/>
              <a:ext cx="1755862" cy="790835"/>
            </a:xfrm>
            <a:prstGeom prst="rect">
              <a:avLst/>
            </a:prstGeom>
          </p:spPr>
        </p:pic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7E3249AF-B530-4A1D-921D-623E7558C917}"/>
                </a:ext>
              </a:extLst>
            </p:cNvPr>
            <p:cNvSpPr txBox="1"/>
            <p:nvPr/>
          </p:nvSpPr>
          <p:spPr>
            <a:xfrm>
              <a:off x="87282" y="3160465"/>
              <a:ext cx="192277" cy="192365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fr-FR" sz="1600" b="1" dirty="0">
                  <a:latin typeface="Arial" panose="020B0604020202020204" pitchFamily="34" charset="0"/>
                  <a:cs typeface="Arial" panose="020B0604020202020204" pitchFamily="34" charset="0"/>
                </a:rPr>
                <a:t>A</a:t>
              </a:r>
              <a:endParaRPr lang="en-US" sz="16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DFF7CCFA-B5FB-47E0-A282-7FBB84CD07F4}"/>
                </a:ext>
              </a:extLst>
            </p:cNvPr>
            <p:cNvSpPr txBox="1"/>
            <p:nvPr/>
          </p:nvSpPr>
          <p:spPr>
            <a:xfrm>
              <a:off x="92693" y="4918821"/>
              <a:ext cx="192277" cy="192365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fr-FR" sz="1600" b="1" dirty="0">
                  <a:latin typeface="Arial" panose="020B0604020202020204" pitchFamily="34" charset="0"/>
                  <a:cs typeface="Arial" panose="020B0604020202020204" pitchFamily="34" charset="0"/>
                </a:rPr>
                <a:t>C</a:t>
              </a:r>
              <a:endParaRPr lang="en-US" sz="16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6" name="ZoneTexte 15">
              <a:extLst>
                <a:ext uri="{FF2B5EF4-FFF2-40B4-BE49-F238E27FC236}">
                  <a16:creationId xmlns:a16="http://schemas.microsoft.com/office/drawing/2014/main" id="{292C6496-FB4D-4A6D-BD6C-F55BF12E468D}"/>
                </a:ext>
              </a:extLst>
            </p:cNvPr>
            <p:cNvSpPr txBox="1"/>
            <p:nvPr/>
          </p:nvSpPr>
          <p:spPr>
            <a:xfrm>
              <a:off x="2423645" y="3160465"/>
              <a:ext cx="192277" cy="192365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fr-FR" sz="1600" b="1" dirty="0">
                  <a:latin typeface="Arial" panose="020B0604020202020204" pitchFamily="34" charset="0"/>
                  <a:cs typeface="Arial" panose="020B0604020202020204" pitchFamily="34" charset="0"/>
                </a:rPr>
                <a:t>B</a:t>
              </a:r>
              <a:endParaRPr lang="en-US" sz="16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04DFE083-A855-4565-99A8-39FD9F35D622}"/>
                </a:ext>
              </a:extLst>
            </p:cNvPr>
            <p:cNvSpPr txBox="1"/>
            <p:nvPr/>
          </p:nvSpPr>
          <p:spPr>
            <a:xfrm>
              <a:off x="963289" y="4914900"/>
              <a:ext cx="192277" cy="192365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fr-FR" sz="1600" b="1" dirty="0">
                  <a:latin typeface="Arial" panose="020B0604020202020204" pitchFamily="34" charset="0"/>
                  <a:cs typeface="Arial" panose="020B0604020202020204" pitchFamily="34" charset="0"/>
                </a:rPr>
                <a:t>D</a:t>
              </a:r>
              <a:endParaRPr lang="en-US" sz="16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" name="ZoneTexte 17">
              <a:extLst>
                <a:ext uri="{FF2B5EF4-FFF2-40B4-BE49-F238E27FC236}">
                  <a16:creationId xmlns:a16="http://schemas.microsoft.com/office/drawing/2014/main" id="{2BB0C10B-1365-4F9C-9A94-1E636FB8433E}"/>
                </a:ext>
              </a:extLst>
            </p:cNvPr>
            <p:cNvSpPr txBox="1"/>
            <p:nvPr/>
          </p:nvSpPr>
          <p:spPr>
            <a:xfrm>
              <a:off x="1697436" y="4914058"/>
              <a:ext cx="192277" cy="192365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fr-FR" sz="1600" b="1" dirty="0">
                  <a:latin typeface="Arial" panose="020B0604020202020204" pitchFamily="34" charset="0"/>
                  <a:cs typeface="Arial" panose="020B0604020202020204" pitchFamily="34" charset="0"/>
                </a:rPr>
                <a:t>E</a:t>
              </a:r>
              <a:endParaRPr lang="en-US" sz="16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9" name="ZoneTexte 18">
            <a:extLst>
              <a:ext uri="{FF2B5EF4-FFF2-40B4-BE49-F238E27FC236}">
                <a16:creationId xmlns:a16="http://schemas.microsoft.com/office/drawing/2014/main" id="{30F367FE-FEB9-4B44-8EB2-36D8FAC6B83E}"/>
              </a:ext>
            </a:extLst>
          </p:cNvPr>
          <p:cNvSpPr txBox="1"/>
          <p:nvPr/>
        </p:nvSpPr>
        <p:spPr>
          <a:xfrm>
            <a:off x="438073" y="7085013"/>
            <a:ext cx="5570644" cy="11430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fr-FR" sz="1200" dirty="0">
                <a:latin typeface="Arial" panose="020B0604020202020204" pitchFamily="34" charset="0"/>
                <a:cs typeface="Arial" panose="020B0604020202020204" pitchFamily="34" charset="0"/>
              </a:rPr>
              <a:t>Figure S2: </a:t>
            </a:r>
            <a:r>
              <a:rPr lang="fr-FR" sz="1200" dirty="0" err="1">
                <a:latin typeface="Arial" panose="020B0604020202020204" pitchFamily="34" charset="0"/>
                <a:cs typeface="Arial" panose="020B0604020202020204" pitchFamily="34" charset="0"/>
              </a:rPr>
              <a:t>Overview</a:t>
            </a:r>
            <a:r>
              <a:rPr lang="fr-FR" sz="1200" dirty="0">
                <a:latin typeface="Arial" panose="020B0604020202020204" pitchFamily="34" charset="0"/>
                <a:cs typeface="Arial" panose="020B0604020202020204" pitchFamily="34" charset="0"/>
              </a:rPr>
              <a:t> of the sampling site in the Sharaan Nature Reserve for </a:t>
            </a:r>
            <a:r>
              <a:rPr lang="fr-FR" sz="1200" i="1" dirty="0">
                <a:latin typeface="Arial" panose="020B0604020202020204" pitchFamily="34" charset="0"/>
                <a:cs typeface="Arial" panose="020B0604020202020204" pitchFamily="34" charset="0"/>
              </a:rPr>
              <a:t>Retama raetam </a:t>
            </a:r>
            <a:r>
              <a:rPr lang="fr-FR" sz="1200" dirty="0">
                <a:latin typeface="Arial" panose="020B0604020202020204" pitchFamily="34" charset="0"/>
                <a:cs typeface="Arial" panose="020B0604020202020204" pitchFamily="34" charset="0"/>
              </a:rPr>
              <a:t>(A) </a:t>
            </a:r>
            <a:r>
              <a:rPr lang="fr-FR" sz="1200" dirty="0" err="1">
                <a:latin typeface="Arial" panose="020B0604020202020204" pitchFamily="34" charset="0"/>
                <a:cs typeface="Arial" panose="020B0604020202020204" pitchFamily="34" charset="0"/>
              </a:rPr>
              <a:t>with</a:t>
            </a:r>
            <a:r>
              <a:rPr lang="fr-FR" sz="1200" dirty="0">
                <a:latin typeface="Arial" panose="020B0604020202020204" pitchFamily="34" charset="0"/>
                <a:cs typeface="Arial" panose="020B0604020202020204" pitchFamily="34" charset="0"/>
              </a:rPr>
              <a:t> its </a:t>
            </a:r>
            <a:r>
              <a:rPr lang="fr-FR" sz="1200" dirty="0" err="1">
                <a:latin typeface="Arial" panose="020B0604020202020204" pitchFamily="34" charset="0"/>
                <a:cs typeface="Arial" panose="020B0604020202020204" pitchFamily="34" charset="0"/>
              </a:rPr>
              <a:t>associated</a:t>
            </a:r>
            <a:r>
              <a:rPr lang="fr-FR" sz="1200" dirty="0">
                <a:latin typeface="Arial" panose="020B0604020202020204" pitchFamily="34" charset="0"/>
                <a:cs typeface="Arial" panose="020B0604020202020204" pitchFamily="34" charset="0"/>
              </a:rPr>
              <a:t> soil (B).  </a:t>
            </a:r>
            <a:r>
              <a:rPr lang="fr-FR" sz="1200" i="1" dirty="0">
                <a:latin typeface="Arial" panose="020B0604020202020204" pitchFamily="34" charset="0"/>
                <a:cs typeface="Arial" panose="020B0604020202020204" pitchFamily="34" charset="0"/>
              </a:rPr>
              <a:t>Retama raetam </a:t>
            </a:r>
            <a:r>
              <a:rPr lang="fr-FR" sz="1200" dirty="0" err="1">
                <a:latin typeface="Arial" panose="020B0604020202020204" pitchFamily="34" charset="0"/>
                <a:cs typeface="Arial" panose="020B0604020202020204" pitchFamily="34" charset="0"/>
              </a:rPr>
              <a:t>specimens</a:t>
            </a:r>
            <a:r>
              <a:rPr lang="fr-FR" sz="1200" dirty="0">
                <a:latin typeface="Arial" panose="020B0604020202020204" pitchFamily="34" charset="0"/>
                <a:cs typeface="Arial" panose="020B0604020202020204" pitchFamily="34" charset="0"/>
              </a:rPr>
              <a:t> are </a:t>
            </a:r>
            <a:r>
              <a:rPr lang="fr-FR" sz="1200" dirty="0" err="1">
                <a:latin typeface="Arial" panose="020B0604020202020204" pitchFamily="34" charset="0"/>
                <a:cs typeface="Arial" panose="020B0604020202020204" pitchFamily="34" charset="0"/>
              </a:rPr>
              <a:t>presented</a:t>
            </a:r>
            <a:r>
              <a:rPr lang="fr-FR" sz="1200" dirty="0">
                <a:latin typeface="Arial" panose="020B0604020202020204" pitchFamily="34" charset="0"/>
                <a:cs typeface="Arial" panose="020B0604020202020204" pitchFamily="34" charset="0"/>
              </a:rPr>
              <a:t> in C and D </a:t>
            </a:r>
            <a:r>
              <a:rPr lang="fr-FR" sz="1200" dirty="0" err="1">
                <a:latin typeface="Arial" panose="020B0604020202020204" pitchFamily="34" charset="0"/>
                <a:cs typeface="Arial" panose="020B0604020202020204" pitchFamily="34" charset="0"/>
              </a:rPr>
              <a:t>with</a:t>
            </a:r>
            <a:r>
              <a:rPr lang="fr-F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200" dirty="0" err="1">
                <a:latin typeface="Arial" panose="020B0604020202020204" pitchFamily="34" charset="0"/>
                <a:cs typeface="Arial" panose="020B0604020202020204" pitchFamily="34" charset="0"/>
              </a:rPr>
              <a:t>associated</a:t>
            </a:r>
            <a:r>
              <a:rPr lang="fr-F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200" dirty="0" err="1">
                <a:latin typeface="Arial" panose="020B0604020202020204" pitchFamily="34" charset="0"/>
                <a:cs typeface="Arial" panose="020B0604020202020204" pitchFamily="34" charset="0"/>
              </a:rPr>
              <a:t>flowers</a:t>
            </a:r>
            <a:r>
              <a:rPr lang="fr-FR" sz="1200" dirty="0">
                <a:latin typeface="Arial" panose="020B0604020202020204" pitchFamily="34" charset="0"/>
                <a:cs typeface="Arial" panose="020B0604020202020204" pitchFamily="34" charset="0"/>
              </a:rPr>
              <a:t> (E). </a:t>
            </a: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932921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e 2">
            <a:extLst>
              <a:ext uri="{FF2B5EF4-FFF2-40B4-BE49-F238E27FC236}">
                <a16:creationId xmlns:a16="http://schemas.microsoft.com/office/drawing/2014/main" id="{3E0AD5EF-15B7-4645-B75C-E431653C681A}"/>
              </a:ext>
            </a:extLst>
          </p:cNvPr>
          <p:cNvGrpSpPr/>
          <p:nvPr/>
        </p:nvGrpSpPr>
        <p:grpSpPr>
          <a:xfrm>
            <a:off x="272654" y="472788"/>
            <a:ext cx="6312692" cy="6283022"/>
            <a:chOff x="262219" y="472788"/>
            <a:chExt cx="6312692" cy="6283022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CDC3A809-248E-410B-BD9C-74966008FD5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3091" y="2045700"/>
              <a:ext cx="2349758" cy="1756115"/>
            </a:xfrm>
            <a:prstGeom prst="rect">
              <a:avLst/>
            </a:prstGeom>
          </p:spPr>
        </p:pic>
        <p:pic>
          <p:nvPicPr>
            <p:cNvPr id="17" name="Image 16">
              <a:extLst>
                <a:ext uri="{FF2B5EF4-FFF2-40B4-BE49-F238E27FC236}">
                  <a16:creationId xmlns:a16="http://schemas.microsoft.com/office/drawing/2014/main" id="{97B1666F-C802-4BCC-BA50-8B4B478A628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7211" y="3537207"/>
              <a:ext cx="2349758" cy="1566505"/>
            </a:xfrm>
            <a:prstGeom prst="rect">
              <a:avLst/>
            </a:prstGeom>
          </p:spPr>
        </p:pic>
        <p:pic>
          <p:nvPicPr>
            <p:cNvPr id="31" name="Image 30">
              <a:extLst>
                <a:ext uri="{FF2B5EF4-FFF2-40B4-BE49-F238E27FC236}">
                  <a16:creationId xmlns:a16="http://schemas.microsoft.com/office/drawing/2014/main" id="{74FF688F-D546-47A0-BB3C-D99EE1C20AD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35808" y="2016063"/>
              <a:ext cx="2376047" cy="1584030"/>
            </a:xfrm>
            <a:prstGeom prst="rect">
              <a:avLst/>
            </a:prstGeom>
          </p:spPr>
        </p:pic>
        <p:pic>
          <p:nvPicPr>
            <p:cNvPr id="33" name="Image 32">
              <a:extLst>
                <a:ext uri="{FF2B5EF4-FFF2-40B4-BE49-F238E27FC236}">
                  <a16:creationId xmlns:a16="http://schemas.microsoft.com/office/drawing/2014/main" id="{DA48E7E2-B56A-4948-8B91-CAA2328B245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729" r="12859"/>
            <a:stretch/>
          </p:blipFill>
          <p:spPr>
            <a:xfrm>
              <a:off x="5014174" y="2052895"/>
              <a:ext cx="1560735" cy="1484021"/>
            </a:xfrm>
            <a:prstGeom prst="rect">
              <a:avLst/>
            </a:prstGeom>
          </p:spPr>
        </p:pic>
        <p:pic>
          <p:nvPicPr>
            <p:cNvPr id="37" name="Image 36">
              <a:extLst>
                <a:ext uri="{FF2B5EF4-FFF2-40B4-BE49-F238E27FC236}">
                  <a16:creationId xmlns:a16="http://schemas.microsoft.com/office/drawing/2014/main" id="{B10C720D-DC3E-4E73-A608-EBB16ED29F1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170" t="21871" r="15134" b="12165"/>
            <a:stretch/>
          </p:blipFill>
          <p:spPr>
            <a:xfrm>
              <a:off x="2619934" y="487856"/>
              <a:ext cx="2391686" cy="1584030"/>
            </a:xfrm>
            <a:prstGeom prst="rect">
              <a:avLst/>
            </a:prstGeom>
          </p:spPr>
        </p:pic>
        <p:pic>
          <p:nvPicPr>
            <p:cNvPr id="35" name="Image 34">
              <a:extLst>
                <a:ext uri="{FF2B5EF4-FFF2-40B4-BE49-F238E27FC236}">
                  <a16:creationId xmlns:a16="http://schemas.microsoft.com/office/drawing/2014/main" id="{D9DC42E9-3106-45A8-9BCE-0B79DC83A15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149" t="36288" r="21380" b="9133"/>
            <a:stretch/>
          </p:blipFill>
          <p:spPr>
            <a:xfrm>
              <a:off x="2635168" y="3538688"/>
              <a:ext cx="2376687" cy="1648091"/>
            </a:xfrm>
            <a:prstGeom prst="rect">
              <a:avLst/>
            </a:prstGeom>
          </p:spPr>
        </p:pic>
        <p:pic>
          <p:nvPicPr>
            <p:cNvPr id="39" name="Image 38">
              <a:extLst>
                <a:ext uri="{FF2B5EF4-FFF2-40B4-BE49-F238E27FC236}">
                  <a16:creationId xmlns:a16="http://schemas.microsoft.com/office/drawing/2014/main" id="{74B56C00-F411-41A2-8EBB-1AC0540B680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4660" t="-1009" r="7940" b="1009"/>
            <a:stretch/>
          </p:blipFill>
          <p:spPr>
            <a:xfrm>
              <a:off x="5011620" y="472788"/>
              <a:ext cx="1563291" cy="1588718"/>
            </a:xfrm>
            <a:prstGeom prst="rect">
              <a:avLst/>
            </a:prstGeom>
          </p:spPr>
        </p:pic>
        <p:pic>
          <p:nvPicPr>
            <p:cNvPr id="43" name="Image 42">
              <a:extLst>
                <a:ext uri="{FF2B5EF4-FFF2-40B4-BE49-F238E27FC236}">
                  <a16:creationId xmlns:a16="http://schemas.microsoft.com/office/drawing/2014/main" id="{94501433-9EF6-49A8-86DA-9B8F700EAFCF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7211" y="5100374"/>
              <a:ext cx="3675506" cy="1655436"/>
            </a:xfrm>
            <a:prstGeom prst="rect">
              <a:avLst/>
            </a:prstGeom>
          </p:spPr>
        </p:pic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320C1B18-57D8-494C-A892-747145E6ACEA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7211" y="483145"/>
              <a:ext cx="2349760" cy="1566505"/>
            </a:xfrm>
            <a:prstGeom prst="rect">
              <a:avLst/>
            </a:prstGeom>
          </p:spPr>
        </p:pic>
        <p:pic>
          <p:nvPicPr>
            <p:cNvPr id="15" name="Image 14">
              <a:extLst>
                <a:ext uri="{FF2B5EF4-FFF2-40B4-BE49-F238E27FC236}">
                  <a16:creationId xmlns:a16="http://schemas.microsoft.com/office/drawing/2014/main" id="{413CD57E-64FC-49E6-BE94-391F83E61D7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0646" t="17852" r="11142" b="17271"/>
            <a:stretch/>
          </p:blipFill>
          <p:spPr>
            <a:xfrm rot="16200000">
              <a:off x="3659310" y="5403263"/>
              <a:ext cx="1655436" cy="1049654"/>
            </a:xfrm>
            <a:prstGeom prst="rect">
              <a:avLst/>
            </a:prstGeom>
          </p:spPr>
        </p:pic>
        <p:sp>
          <p:nvSpPr>
            <p:cNvPr id="44" name="ZoneTexte 43">
              <a:extLst>
                <a:ext uri="{FF2B5EF4-FFF2-40B4-BE49-F238E27FC236}">
                  <a16:creationId xmlns:a16="http://schemas.microsoft.com/office/drawing/2014/main" id="{4F2B8F65-82A2-4CEF-AD2A-93B092E78ACD}"/>
                </a:ext>
              </a:extLst>
            </p:cNvPr>
            <p:cNvSpPr txBox="1"/>
            <p:nvPr/>
          </p:nvSpPr>
          <p:spPr>
            <a:xfrm>
              <a:off x="262220" y="478126"/>
              <a:ext cx="338400" cy="338554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fr-FR" sz="1600" b="1" dirty="0">
                  <a:latin typeface="Arial" panose="020B0604020202020204" pitchFamily="34" charset="0"/>
                  <a:cs typeface="Arial" panose="020B0604020202020204" pitchFamily="34" charset="0"/>
                </a:rPr>
                <a:t>A</a:t>
              </a:r>
              <a:endParaRPr lang="en-US" sz="16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5" name="ZoneTexte 44">
              <a:extLst>
                <a:ext uri="{FF2B5EF4-FFF2-40B4-BE49-F238E27FC236}">
                  <a16:creationId xmlns:a16="http://schemas.microsoft.com/office/drawing/2014/main" id="{D55F0431-AAC8-4843-A600-C547EDA4A2E4}"/>
                </a:ext>
              </a:extLst>
            </p:cNvPr>
            <p:cNvSpPr txBox="1"/>
            <p:nvPr/>
          </p:nvSpPr>
          <p:spPr>
            <a:xfrm>
              <a:off x="5011620" y="483391"/>
              <a:ext cx="338400" cy="338554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fr-FR" sz="1600" b="1" dirty="0">
                  <a:latin typeface="Arial" panose="020B0604020202020204" pitchFamily="34" charset="0"/>
                  <a:cs typeface="Arial" panose="020B0604020202020204" pitchFamily="34" charset="0"/>
                </a:rPr>
                <a:t>C</a:t>
              </a:r>
              <a:endParaRPr lang="en-US" sz="16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6" name="ZoneTexte 45">
              <a:extLst>
                <a:ext uri="{FF2B5EF4-FFF2-40B4-BE49-F238E27FC236}">
                  <a16:creationId xmlns:a16="http://schemas.microsoft.com/office/drawing/2014/main" id="{42E6B122-8A6B-4EF9-B013-D27AD3279B7C}"/>
                </a:ext>
              </a:extLst>
            </p:cNvPr>
            <p:cNvSpPr txBox="1"/>
            <p:nvPr/>
          </p:nvSpPr>
          <p:spPr>
            <a:xfrm>
              <a:off x="2628309" y="487856"/>
              <a:ext cx="338400" cy="338554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fr-FR" sz="1600" b="1" dirty="0">
                  <a:latin typeface="Arial" panose="020B0604020202020204" pitchFamily="34" charset="0"/>
                  <a:cs typeface="Arial" panose="020B0604020202020204" pitchFamily="34" charset="0"/>
                </a:rPr>
                <a:t>B</a:t>
              </a:r>
              <a:endParaRPr lang="en-US" sz="16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7" name="ZoneTexte 46">
              <a:extLst>
                <a:ext uri="{FF2B5EF4-FFF2-40B4-BE49-F238E27FC236}">
                  <a16:creationId xmlns:a16="http://schemas.microsoft.com/office/drawing/2014/main" id="{0EE6C8A5-70F1-45A6-A4C9-702FEA900F8F}"/>
                </a:ext>
              </a:extLst>
            </p:cNvPr>
            <p:cNvSpPr txBox="1"/>
            <p:nvPr/>
          </p:nvSpPr>
          <p:spPr>
            <a:xfrm>
              <a:off x="262220" y="2045700"/>
              <a:ext cx="338400" cy="338554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fr-FR" sz="1600" b="1" dirty="0">
                  <a:latin typeface="Arial" panose="020B0604020202020204" pitchFamily="34" charset="0"/>
                  <a:cs typeface="Arial" panose="020B0604020202020204" pitchFamily="34" charset="0"/>
                </a:rPr>
                <a:t>D</a:t>
              </a:r>
              <a:endParaRPr lang="en-US" sz="16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8" name="ZoneTexte 47">
              <a:extLst>
                <a:ext uri="{FF2B5EF4-FFF2-40B4-BE49-F238E27FC236}">
                  <a16:creationId xmlns:a16="http://schemas.microsoft.com/office/drawing/2014/main" id="{5D2F023F-C04A-4397-ACCD-A63D542A264A}"/>
                </a:ext>
              </a:extLst>
            </p:cNvPr>
            <p:cNvSpPr txBox="1"/>
            <p:nvPr/>
          </p:nvSpPr>
          <p:spPr>
            <a:xfrm>
              <a:off x="2617613" y="2062943"/>
              <a:ext cx="338400" cy="338554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fr-FR" sz="1600" b="1" dirty="0">
                  <a:latin typeface="Arial" panose="020B0604020202020204" pitchFamily="34" charset="0"/>
                  <a:cs typeface="Arial" panose="020B0604020202020204" pitchFamily="34" charset="0"/>
                </a:rPr>
                <a:t>E</a:t>
              </a:r>
              <a:endParaRPr lang="en-US" sz="16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9" name="ZoneTexte 48">
              <a:extLst>
                <a:ext uri="{FF2B5EF4-FFF2-40B4-BE49-F238E27FC236}">
                  <a16:creationId xmlns:a16="http://schemas.microsoft.com/office/drawing/2014/main" id="{CC2908E6-F5A2-46F0-9BD4-3E6C3E1E2BB6}"/>
                </a:ext>
              </a:extLst>
            </p:cNvPr>
            <p:cNvSpPr txBox="1"/>
            <p:nvPr/>
          </p:nvSpPr>
          <p:spPr>
            <a:xfrm>
              <a:off x="5011620" y="2063276"/>
              <a:ext cx="338400" cy="338554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fr-FR" sz="1600" b="1" dirty="0">
                  <a:latin typeface="Arial" panose="020B0604020202020204" pitchFamily="34" charset="0"/>
                  <a:cs typeface="Arial" panose="020B0604020202020204" pitchFamily="34" charset="0"/>
                </a:rPr>
                <a:t>F</a:t>
              </a:r>
              <a:endParaRPr lang="en-US" sz="16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0" name="ZoneTexte 49">
              <a:extLst>
                <a:ext uri="{FF2B5EF4-FFF2-40B4-BE49-F238E27FC236}">
                  <a16:creationId xmlns:a16="http://schemas.microsoft.com/office/drawing/2014/main" id="{41AF2950-31A1-4534-B8D4-7DC6CCD3FB68}"/>
                </a:ext>
              </a:extLst>
            </p:cNvPr>
            <p:cNvSpPr txBox="1"/>
            <p:nvPr/>
          </p:nvSpPr>
          <p:spPr>
            <a:xfrm>
              <a:off x="262220" y="3535325"/>
              <a:ext cx="338400" cy="338554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fr-FR" sz="1600" b="1" dirty="0">
                  <a:latin typeface="Arial" panose="020B0604020202020204" pitchFamily="34" charset="0"/>
                  <a:cs typeface="Arial" panose="020B0604020202020204" pitchFamily="34" charset="0"/>
                </a:rPr>
                <a:t>G</a:t>
              </a:r>
              <a:endParaRPr lang="en-US" sz="16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1" name="ZoneTexte 50">
              <a:extLst>
                <a:ext uri="{FF2B5EF4-FFF2-40B4-BE49-F238E27FC236}">
                  <a16:creationId xmlns:a16="http://schemas.microsoft.com/office/drawing/2014/main" id="{AE2F50E9-453D-4AE6-9D91-7C6E9D4477D3}"/>
                </a:ext>
              </a:extLst>
            </p:cNvPr>
            <p:cNvSpPr txBox="1"/>
            <p:nvPr/>
          </p:nvSpPr>
          <p:spPr>
            <a:xfrm>
              <a:off x="2636191" y="3529830"/>
              <a:ext cx="338400" cy="338554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fr-FR" sz="1600" b="1" dirty="0">
                  <a:latin typeface="Arial" panose="020B0604020202020204" pitchFamily="34" charset="0"/>
                  <a:cs typeface="Arial" panose="020B0604020202020204" pitchFamily="34" charset="0"/>
                </a:rPr>
                <a:t>H</a:t>
              </a:r>
              <a:endParaRPr lang="en-US" sz="16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2" name="ZoneTexte 51">
              <a:extLst>
                <a:ext uri="{FF2B5EF4-FFF2-40B4-BE49-F238E27FC236}">
                  <a16:creationId xmlns:a16="http://schemas.microsoft.com/office/drawing/2014/main" id="{4C2A0A09-BDEF-4A5C-B4E5-4C5E7121DE8E}"/>
                </a:ext>
              </a:extLst>
            </p:cNvPr>
            <p:cNvSpPr txBox="1"/>
            <p:nvPr/>
          </p:nvSpPr>
          <p:spPr>
            <a:xfrm>
              <a:off x="262219" y="5100372"/>
              <a:ext cx="338400" cy="338554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fr-FR" sz="1600" b="1" dirty="0">
                  <a:latin typeface="Arial" panose="020B0604020202020204" pitchFamily="34" charset="0"/>
                  <a:cs typeface="Arial" panose="020B0604020202020204" pitchFamily="34" charset="0"/>
                </a:rPr>
                <a:t>I</a:t>
              </a:r>
              <a:endParaRPr lang="en-US" sz="16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3" name="ZoneTexte 52">
              <a:extLst>
                <a:ext uri="{FF2B5EF4-FFF2-40B4-BE49-F238E27FC236}">
                  <a16:creationId xmlns:a16="http://schemas.microsoft.com/office/drawing/2014/main" id="{A8B1378D-02E7-4227-BDC5-52C9F175AC16}"/>
                </a:ext>
              </a:extLst>
            </p:cNvPr>
            <p:cNvSpPr txBox="1"/>
            <p:nvPr/>
          </p:nvSpPr>
          <p:spPr>
            <a:xfrm>
              <a:off x="3962202" y="5100372"/>
              <a:ext cx="338400" cy="338554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fr-FR" sz="1600" b="1" dirty="0">
                  <a:latin typeface="Arial" panose="020B0604020202020204" pitchFamily="34" charset="0"/>
                  <a:cs typeface="Arial" panose="020B0604020202020204" pitchFamily="34" charset="0"/>
                </a:rPr>
                <a:t>J</a:t>
              </a:r>
              <a:endParaRPr lang="en-US" sz="16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54" name="ZoneTexte 53">
            <a:extLst>
              <a:ext uri="{FF2B5EF4-FFF2-40B4-BE49-F238E27FC236}">
                <a16:creationId xmlns:a16="http://schemas.microsoft.com/office/drawing/2014/main" id="{1D640B42-368B-44CA-95FC-F042D68ADFFF}"/>
              </a:ext>
            </a:extLst>
          </p:cNvPr>
          <p:cNvSpPr txBox="1"/>
          <p:nvPr/>
        </p:nvSpPr>
        <p:spPr>
          <a:xfrm>
            <a:off x="426721" y="6928832"/>
            <a:ext cx="6148188" cy="22510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fr-FR" sz="1200" dirty="0">
                <a:latin typeface="Arial" panose="020B0604020202020204" pitchFamily="34" charset="0"/>
                <a:cs typeface="Arial" panose="020B0604020202020204" pitchFamily="34" charset="0"/>
              </a:rPr>
              <a:t>Figure S3: </a:t>
            </a:r>
            <a:r>
              <a:rPr lang="fr-FR" sz="1200" dirty="0" err="1">
                <a:latin typeface="Arial" panose="020B0604020202020204" pitchFamily="34" charset="0"/>
                <a:cs typeface="Arial" panose="020B0604020202020204" pitchFamily="34" charset="0"/>
              </a:rPr>
              <a:t>Overview</a:t>
            </a:r>
            <a:r>
              <a:rPr lang="fr-FR" sz="1200" dirty="0">
                <a:latin typeface="Arial" panose="020B0604020202020204" pitchFamily="34" charset="0"/>
                <a:cs typeface="Arial" panose="020B0604020202020204" pitchFamily="34" charset="0"/>
              </a:rPr>
              <a:t> of the sampling site in Sharaan Nature  Reserve for </a:t>
            </a:r>
            <a:r>
              <a:rPr lang="fr-FR" sz="1200" i="1" dirty="0">
                <a:latin typeface="Arial" panose="020B0604020202020204" pitchFamily="34" charset="0"/>
                <a:cs typeface="Arial" panose="020B0604020202020204" pitchFamily="34" charset="0"/>
              </a:rPr>
              <a:t>Haloxylon salicornicum </a:t>
            </a:r>
            <a:r>
              <a:rPr lang="fr-FR" sz="1200" dirty="0">
                <a:latin typeface="Arial" panose="020B0604020202020204" pitchFamily="34" charset="0"/>
                <a:cs typeface="Arial" panose="020B0604020202020204" pitchFamily="34" charset="0"/>
              </a:rPr>
              <a:t>(A) </a:t>
            </a:r>
            <a:r>
              <a:rPr lang="fr-FR" sz="1200" dirty="0" err="1">
                <a:latin typeface="Arial" panose="020B0604020202020204" pitchFamily="34" charset="0"/>
                <a:cs typeface="Arial" panose="020B0604020202020204" pitchFamily="34" charset="0"/>
              </a:rPr>
              <a:t>with</a:t>
            </a:r>
            <a:r>
              <a:rPr lang="fr-FR" sz="1200" dirty="0">
                <a:latin typeface="Arial" panose="020B0604020202020204" pitchFamily="34" charset="0"/>
                <a:cs typeface="Arial" panose="020B0604020202020204" pitchFamily="34" charset="0"/>
              </a:rPr>
              <a:t> a </a:t>
            </a:r>
            <a:r>
              <a:rPr lang="fr-FR" sz="1200" dirty="0" err="1">
                <a:latin typeface="Arial" panose="020B0604020202020204" pitchFamily="34" charset="0"/>
                <a:cs typeface="Arial" panose="020B0604020202020204" pitchFamily="34" charset="0"/>
              </a:rPr>
              <a:t>sample</a:t>
            </a:r>
            <a:r>
              <a:rPr lang="fr-F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200" dirty="0" err="1">
                <a:latin typeface="Arial" panose="020B0604020202020204" pitchFamily="34" charset="0"/>
                <a:cs typeface="Arial" panose="020B0604020202020204" pitchFamily="34" charset="0"/>
              </a:rPr>
              <a:t>specimen</a:t>
            </a:r>
            <a:r>
              <a:rPr lang="fr-FR" sz="1200" dirty="0">
                <a:latin typeface="Arial" panose="020B0604020202020204" pitchFamily="34" charset="0"/>
                <a:cs typeface="Arial" panose="020B0604020202020204" pitchFamily="34" charset="0"/>
              </a:rPr>
              <a:t> (B) and </a:t>
            </a:r>
            <a:r>
              <a:rPr lang="fr-FR" sz="1200" dirty="0" err="1">
                <a:latin typeface="Arial" panose="020B0604020202020204" pitchFamily="34" charset="0"/>
                <a:cs typeface="Arial" panose="020B0604020202020204" pitchFamily="34" charset="0"/>
              </a:rPr>
              <a:t>its</a:t>
            </a:r>
            <a:r>
              <a:rPr lang="fr-F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200" dirty="0" err="1">
                <a:latin typeface="Arial" panose="020B0604020202020204" pitchFamily="34" charset="0"/>
                <a:cs typeface="Arial" panose="020B0604020202020204" pitchFamily="34" charset="0"/>
              </a:rPr>
              <a:t>associated</a:t>
            </a:r>
            <a:r>
              <a:rPr lang="fr-F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200" dirty="0" err="1">
                <a:latin typeface="Arial" panose="020B0604020202020204" pitchFamily="34" charset="0"/>
                <a:cs typeface="Arial" panose="020B0604020202020204" pitchFamily="34" charset="0"/>
              </a:rPr>
              <a:t>flowers</a:t>
            </a:r>
            <a:r>
              <a:rPr lang="fr-FR" sz="1200" dirty="0">
                <a:latin typeface="Arial" panose="020B0604020202020204" pitchFamily="34" charset="0"/>
                <a:cs typeface="Arial" panose="020B0604020202020204" pitchFamily="34" charset="0"/>
              </a:rPr>
              <a:t> (C). </a:t>
            </a:r>
            <a:r>
              <a:rPr lang="fr-FR" sz="1200" dirty="0" err="1">
                <a:latin typeface="Arial" panose="020B0604020202020204" pitchFamily="34" charset="0"/>
                <a:cs typeface="Arial" panose="020B0604020202020204" pitchFamily="34" charset="0"/>
              </a:rPr>
              <a:t>Overview</a:t>
            </a:r>
            <a:r>
              <a:rPr lang="fr-FR" sz="1200" dirty="0">
                <a:latin typeface="Arial" panose="020B0604020202020204" pitchFamily="34" charset="0"/>
                <a:cs typeface="Arial" panose="020B0604020202020204" pitchFamily="34" charset="0"/>
              </a:rPr>
              <a:t> of the sampling site in Sharaan Nature Reserve for </a:t>
            </a:r>
            <a:r>
              <a:rPr lang="fr-FR" sz="1200" i="1" dirty="0">
                <a:latin typeface="Arial" panose="020B0604020202020204" pitchFamily="34" charset="0"/>
                <a:cs typeface="Arial" panose="020B0604020202020204" pitchFamily="34" charset="0"/>
              </a:rPr>
              <a:t>Haloxylon persicum </a:t>
            </a:r>
            <a:r>
              <a:rPr lang="fr-FR" sz="1200" dirty="0">
                <a:latin typeface="Arial" panose="020B0604020202020204" pitchFamily="34" charset="0"/>
                <a:cs typeface="Arial" panose="020B0604020202020204" pitchFamily="34" charset="0"/>
              </a:rPr>
              <a:t>(D) </a:t>
            </a:r>
            <a:r>
              <a:rPr lang="fr-FR" sz="1200" dirty="0" err="1">
                <a:latin typeface="Arial" panose="020B0604020202020204" pitchFamily="34" charset="0"/>
                <a:cs typeface="Arial" panose="020B0604020202020204" pitchFamily="34" charset="0"/>
              </a:rPr>
              <a:t>with</a:t>
            </a:r>
            <a:r>
              <a:rPr lang="fr-FR" sz="1200" dirty="0">
                <a:latin typeface="Arial" panose="020B0604020202020204" pitchFamily="34" charset="0"/>
                <a:cs typeface="Arial" panose="020B0604020202020204" pitchFamily="34" charset="0"/>
              </a:rPr>
              <a:t> a </a:t>
            </a:r>
            <a:r>
              <a:rPr lang="fr-FR" sz="1200" dirty="0" err="1">
                <a:latin typeface="Arial" panose="020B0604020202020204" pitchFamily="34" charset="0"/>
                <a:cs typeface="Arial" panose="020B0604020202020204" pitchFamily="34" charset="0"/>
              </a:rPr>
              <a:t>sample</a:t>
            </a:r>
            <a:r>
              <a:rPr lang="fr-F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200" dirty="0" err="1">
                <a:latin typeface="Arial" panose="020B0604020202020204" pitchFamily="34" charset="0"/>
                <a:cs typeface="Arial" panose="020B0604020202020204" pitchFamily="34" charset="0"/>
              </a:rPr>
              <a:t>specimen</a:t>
            </a:r>
            <a:r>
              <a:rPr lang="fr-FR" sz="1200" dirty="0">
                <a:latin typeface="Arial" panose="020B0604020202020204" pitchFamily="34" charset="0"/>
                <a:cs typeface="Arial" panose="020B0604020202020204" pitchFamily="34" charset="0"/>
              </a:rPr>
              <a:t> (E) and </a:t>
            </a:r>
            <a:r>
              <a:rPr lang="fr-FR" sz="1200" dirty="0" err="1">
                <a:latin typeface="Arial" panose="020B0604020202020204" pitchFamily="34" charset="0"/>
                <a:cs typeface="Arial" panose="020B0604020202020204" pitchFamily="34" charset="0"/>
              </a:rPr>
              <a:t>its</a:t>
            </a:r>
            <a:r>
              <a:rPr lang="fr-F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200" dirty="0" err="1">
                <a:latin typeface="Arial" panose="020B0604020202020204" pitchFamily="34" charset="0"/>
                <a:cs typeface="Arial" panose="020B0604020202020204" pitchFamily="34" charset="0"/>
              </a:rPr>
              <a:t>associated</a:t>
            </a:r>
            <a:r>
              <a:rPr lang="fr-F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200" dirty="0" err="1">
                <a:latin typeface="Arial" panose="020B0604020202020204" pitchFamily="34" charset="0"/>
                <a:cs typeface="Arial" panose="020B0604020202020204" pitchFamily="34" charset="0"/>
              </a:rPr>
              <a:t>flowers</a:t>
            </a:r>
            <a:r>
              <a:rPr lang="fr-FR" sz="1200" dirty="0">
                <a:latin typeface="Arial" panose="020B0604020202020204" pitchFamily="34" charset="0"/>
                <a:cs typeface="Arial" panose="020B0604020202020204" pitchFamily="34" charset="0"/>
              </a:rPr>
              <a:t> (F). </a:t>
            </a:r>
            <a:r>
              <a:rPr lang="fr-FR" sz="1200" dirty="0" err="1">
                <a:latin typeface="Arial" panose="020B0604020202020204" pitchFamily="34" charset="0"/>
                <a:cs typeface="Arial" panose="020B0604020202020204" pitchFamily="34" charset="0"/>
              </a:rPr>
              <a:t>Overview</a:t>
            </a:r>
            <a:r>
              <a:rPr lang="fr-FR" sz="1200" dirty="0">
                <a:latin typeface="Arial" panose="020B0604020202020204" pitchFamily="34" charset="0"/>
                <a:cs typeface="Arial" panose="020B0604020202020204" pitchFamily="34" charset="0"/>
              </a:rPr>
              <a:t> of the sampling site in Sharaan Nature Reserve for </a:t>
            </a:r>
            <a:r>
              <a:rPr lang="fr-FR" sz="1200" i="1" dirty="0">
                <a:latin typeface="Arial" panose="020B0604020202020204" pitchFamily="34" charset="0"/>
                <a:cs typeface="Arial" panose="020B0604020202020204" pitchFamily="34" charset="0"/>
              </a:rPr>
              <a:t>Stipagrostis plumosa </a:t>
            </a:r>
            <a:r>
              <a:rPr lang="fr-FR" sz="1200" dirty="0">
                <a:latin typeface="Arial" panose="020B0604020202020204" pitchFamily="34" charset="0"/>
                <a:cs typeface="Arial" panose="020B0604020202020204" pitchFamily="34" charset="0"/>
              </a:rPr>
              <a:t>(G) </a:t>
            </a:r>
            <a:r>
              <a:rPr lang="fr-FR" sz="1200" dirty="0" err="1">
                <a:latin typeface="Arial" panose="020B0604020202020204" pitchFamily="34" charset="0"/>
                <a:cs typeface="Arial" panose="020B0604020202020204" pitchFamily="34" charset="0"/>
              </a:rPr>
              <a:t>with</a:t>
            </a:r>
            <a:r>
              <a:rPr lang="fr-FR" sz="1200" dirty="0">
                <a:latin typeface="Arial" panose="020B0604020202020204" pitchFamily="34" charset="0"/>
                <a:cs typeface="Arial" panose="020B0604020202020204" pitchFamily="34" charset="0"/>
              </a:rPr>
              <a:t> a </a:t>
            </a:r>
            <a:r>
              <a:rPr lang="fr-FR" sz="1200" dirty="0" err="1">
                <a:latin typeface="Arial" panose="020B0604020202020204" pitchFamily="34" charset="0"/>
                <a:cs typeface="Arial" panose="020B0604020202020204" pitchFamily="34" charset="0"/>
              </a:rPr>
              <a:t>sample</a:t>
            </a:r>
            <a:r>
              <a:rPr lang="fr-F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200" dirty="0" err="1">
                <a:latin typeface="Arial" panose="020B0604020202020204" pitchFamily="34" charset="0"/>
                <a:cs typeface="Arial" panose="020B0604020202020204" pitchFamily="34" charset="0"/>
              </a:rPr>
              <a:t>specimen</a:t>
            </a:r>
            <a:r>
              <a:rPr lang="fr-FR" sz="1200" dirty="0">
                <a:latin typeface="Arial" panose="020B0604020202020204" pitchFamily="34" charset="0"/>
                <a:cs typeface="Arial" panose="020B0604020202020204" pitchFamily="34" charset="0"/>
              </a:rPr>
              <a:t> (H, I). The rhizosheat </a:t>
            </a:r>
            <a:r>
              <a:rPr lang="fr-FR" sz="1200" dirty="0" err="1">
                <a:latin typeface="Arial" panose="020B0604020202020204" pitchFamily="34" charset="0"/>
                <a:cs typeface="Arial" panose="020B0604020202020204" pitchFamily="34" charset="0"/>
              </a:rPr>
              <a:t>compartment</a:t>
            </a:r>
            <a:r>
              <a:rPr lang="fr-F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200" dirty="0" err="1">
                <a:latin typeface="Arial" panose="020B0604020202020204" pitchFamily="34" charset="0"/>
                <a:cs typeface="Arial" panose="020B0604020202020204" pitchFamily="34" charset="0"/>
              </a:rPr>
              <a:t>with</a:t>
            </a:r>
            <a:r>
              <a:rPr lang="fr-FR" sz="1200" dirty="0">
                <a:latin typeface="Arial" panose="020B0604020202020204" pitchFamily="34" charset="0"/>
                <a:cs typeface="Arial" panose="020B0604020202020204" pitchFamily="34" charset="0"/>
              </a:rPr>
              <a:t> soil </a:t>
            </a:r>
            <a:r>
              <a:rPr lang="fr-FR" sz="1200" dirty="0" err="1">
                <a:latin typeface="Arial" panose="020B0604020202020204" pitchFamily="34" charset="0"/>
                <a:cs typeface="Arial" panose="020B0604020202020204" pitchFamily="34" charset="0"/>
              </a:rPr>
              <a:t>particles</a:t>
            </a:r>
            <a:r>
              <a:rPr lang="fr-F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200" dirty="0" err="1">
                <a:latin typeface="Arial" panose="020B0604020202020204" pitchFamily="34" charset="0"/>
                <a:cs typeface="Arial" panose="020B0604020202020204" pitchFamily="34" charset="0"/>
              </a:rPr>
              <a:t>finely</a:t>
            </a:r>
            <a:r>
              <a:rPr lang="fr-F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200" dirty="0" err="1">
                <a:latin typeface="Arial" panose="020B0604020202020204" pitchFamily="34" charset="0"/>
                <a:cs typeface="Arial" panose="020B0604020202020204" pitchFamily="34" charset="0"/>
              </a:rPr>
              <a:t>attached</a:t>
            </a:r>
            <a:r>
              <a:rPr lang="fr-FR" sz="1200" dirty="0">
                <a:latin typeface="Arial" panose="020B0604020202020204" pitchFamily="34" charset="0"/>
                <a:cs typeface="Arial" panose="020B0604020202020204" pitchFamily="34" charset="0"/>
              </a:rPr>
              <a:t> to the </a:t>
            </a:r>
            <a:r>
              <a:rPr lang="fr-FR" sz="1200" dirty="0" err="1">
                <a:latin typeface="Arial" panose="020B0604020202020204" pitchFamily="34" charset="0"/>
                <a:cs typeface="Arial" panose="020B0604020202020204" pitchFamily="34" charset="0"/>
              </a:rPr>
              <a:t>roots</a:t>
            </a:r>
            <a:r>
              <a:rPr lang="fr-F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200" dirty="0" err="1">
                <a:latin typeface="Arial" panose="020B0604020202020204" pitchFamily="34" charset="0"/>
                <a:cs typeface="Arial" panose="020B0604020202020204" pitchFamily="34" charset="0"/>
              </a:rPr>
              <a:t>is</a:t>
            </a:r>
            <a:r>
              <a:rPr lang="fr-F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200" dirty="0" err="1">
                <a:latin typeface="Arial" panose="020B0604020202020204" pitchFamily="34" charset="0"/>
                <a:cs typeface="Arial" panose="020B0604020202020204" pitchFamily="34" charset="0"/>
              </a:rPr>
              <a:t>presented</a:t>
            </a:r>
            <a:r>
              <a:rPr lang="fr-FR" sz="1200" dirty="0">
                <a:latin typeface="Arial" panose="020B0604020202020204" pitchFamily="34" charset="0"/>
                <a:cs typeface="Arial" panose="020B0604020202020204" pitchFamily="34" charset="0"/>
              </a:rPr>
              <a:t> in J. </a:t>
            </a: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41081187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295</TotalTime>
  <Words>230</Words>
  <Application>Microsoft Office PowerPoint</Application>
  <PresentationFormat>Format A4 (210 x 297 mm)</PresentationFormat>
  <Paragraphs>25</Paragraphs>
  <Slides>3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Thème Office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Kenji MAURICE</dc:creator>
  <cp:lastModifiedBy>Kenji MAURICE</cp:lastModifiedBy>
  <cp:revision>13</cp:revision>
  <dcterms:created xsi:type="dcterms:W3CDTF">2023-12-21T15:03:16Z</dcterms:created>
  <dcterms:modified xsi:type="dcterms:W3CDTF">2024-01-31T17:54:57Z</dcterms:modified>
</cp:coreProperties>
</file>