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BFE8A-7009-421C-BA90-352323B8B48A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0F53-5468-4061-A79F-B74319A5DB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545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BFE8A-7009-421C-BA90-352323B8B48A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0F53-5468-4061-A79F-B74319A5DB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602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BFE8A-7009-421C-BA90-352323B8B48A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0F53-5468-4061-A79F-B74319A5DB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816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BFE8A-7009-421C-BA90-352323B8B48A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0F53-5468-4061-A79F-B74319A5DB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444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BFE8A-7009-421C-BA90-352323B8B48A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0F53-5468-4061-A79F-B74319A5DB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990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BFE8A-7009-421C-BA90-352323B8B48A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0F53-5468-4061-A79F-B74319A5DB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141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BFE8A-7009-421C-BA90-352323B8B48A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0F53-5468-4061-A79F-B74319A5DB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950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BFE8A-7009-421C-BA90-352323B8B48A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0F53-5468-4061-A79F-B74319A5DB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801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BFE8A-7009-421C-BA90-352323B8B48A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0F53-5468-4061-A79F-B74319A5DB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556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BFE8A-7009-421C-BA90-352323B8B48A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0F53-5468-4061-A79F-B74319A5DB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637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BFE8A-7009-421C-BA90-352323B8B48A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D0F53-5468-4061-A79F-B74319A5DB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092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4BFE8A-7009-421C-BA90-352323B8B48A}" type="datetimeFigureOut">
              <a:rPr lang="ru-RU" smtClean="0"/>
              <a:t>02.02.2021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D0F53-5468-4061-A79F-B74319A5DB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423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4939028"/>
              </p:ext>
            </p:extLst>
          </p:nvPr>
        </p:nvGraphicFramePr>
        <p:xfrm>
          <a:off x="323528" y="781784"/>
          <a:ext cx="8424937" cy="4663440"/>
        </p:xfrm>
        <a:graphic>
          <a:graphicData uri="http://schemas.openxmlformats.org/drawingml/2006/table">
            <a:tbl>
              <a:tblPr firstRow="1">
                <a:tableStyleId>{9D7B26C5-4107-4FEC-AEDC-1716B250A1EF}</a:tableStyleId>
              </a:tblPr>
              <a:tblGrid>
                <a:gridCol w="2736304"/>
                <a:gridCol w="1368152"/>
                <a:gridCol w="1008112"/>
                <a:gridCol w="1440160"/>
                <a:gridCol w="936104"/>
                <a:gridCol w="936105"/>
              </a:tblGrid>
              <a:tr h="276683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Parameters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AF group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SD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Non-AF group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SD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P value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25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kern="1200" baseline="0" smtClean="0">
                          <a:latin typeface="Times New Roman" pitchFamily="18" charset="0"/>
                          <a:cs typeface="Times New Roman" pitchFamily="18" charset="0"/>
                        </a:rPr>
                        <a:t>Mean IG, mmol/L</a:t>
                      </a:r>
                      <a:endParaRPr lang="ru-RU" sz="140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151,9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49,79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166,6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49,38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0,317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250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u="none" strike="noStrike" kern="1200" baseline="0" smtClean="0">
                          <a:latin typeface="Times New Roman" pitchFamily="18" charset="0"/>
                          <a:cs typeface="Times New Roman" pitchFamily="18" charset="0"/>
                        </a:rPr>
                        <a:t>Maximal IG, mmol/L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304,2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102,5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285,7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109,62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0,561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8419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u="none" strike="noStrike" kern="1200" baseline="0" smtClean="0">
                          <a:latin typeface="Times New Roman" pitchFamily="18" charset="0"/>
                          <a:cs typeface="Times New Roman" pitchFamily="18" charset="0"/>
                        </a:rPr>
                        <a:t>Minimal IG, mmol/L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52,8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16,40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79,1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32,59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0,003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8419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Hypoglycemic episodes,</a:t>
                      </a:r>
                      <a:r>
                        <a:rPr lang="en-US" sz="1400" baseline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8,0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4,94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2,5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4,64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0,0001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8419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Hypoglycemic time,</a:t>
                      </a:r>
                      <a:r>
                        <a:rPr lang="en-US" sz="1400" baseline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min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137,0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63,17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54,5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67,3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0,004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8419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Hb</a:t>
                      </a:r>
                      <a:r>
                        <a:rPr lang="ru-RU" sz="1400" smtClean="0">
                          <a:latin typeface="Times New Roman" pitchFamily="18" charset="0"/>
                          <a:cs typeface="Times New Roman" pitchFamily="18" charset="0"/>
                        </a:rPr>
                        <a:t>А1с</a:t>
                      </a: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1400" smtClean="0">
                          <a:latin typeface="Times New Roman" pitchFamily="18" charset="0"/>
                          <a:cs typeface="Times New Roman" pitchFamily="18" charset="0"/>
                        </a:rPr>
                        <a:t> %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6,7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1,67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7,4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1,71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0,155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250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Daily scans, n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17,0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4,35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15,0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5,31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0,745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250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Data analysing, %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96,8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5,45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95,6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4,87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400" smtClean="0">
                          <a:latin typeface="Times New Roman" pitchFamily="18" charset="0"/>
                          <a:cs typeface="Times New Roman" pitchFamily="18" charset="0"/>
                        </a:rPr>
                        <a:t>0,945</a:t>
                      </a:r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0712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81</Words>
  <Application>Microsoft Office PowerPoint</Application>
  <PresentationFormat>Экран (4:3)</PresentationFormat>
  <Paragraphs>54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4</cp:revision>
  <dcterms:created xsi:type="dcterms:W3CDTF">2021-02-02T12:16:30Z</dcterms:created>
  <dcterms:modified xsi:type="dcterms:W3CDTF">2021-02-02T12:18:06Z</dcterms:modified>
</cp:coreProperties>
</file>