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BFE8A-7009-421C-BA90-352323B8B48A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0F53-5468-4061-A79F-B74319A5DB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545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BFE8A-7009-421C-BA90-352323B8B48A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0F53-5468-4061-A79F-B74319A5DB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602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BFE8A-7009-421C-BA90-352323B8B48A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0F53-5468-4061-A79F-B74319A5DB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816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BFE8A-7009-421C-BA90-352323B8B48A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0F53-5468-4061-A79F-B74319A5DB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444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BFE8A-7009-421C-BA90-352323B8B48A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0F53-5468-4061-A79F-B74319A5DB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990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BFE8A-7009-421C-BA90-352323B8B48A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0F53-5468-4061-A79F-B74319A5DB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141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BFE8A-7009-421C-BA90-352323B8B48A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0F53-5468-4061-A79F-B74319A5DB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950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BFE8A-7009-421C-BA90-352323B8B48A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0F53-5468-4061-A79F-B74319A5DB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801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BFE8A-7009-421C-BA90-352323B8B48A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0F53-5468-4061-A79F-B74319A5DB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4556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BFE8A-7009-421C-BA90-352323B8B48A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0F53-5468-4061-A79F-B74319A5DB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637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BFE8A-7009-421C-BA90-352323B8B48A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0F53-5468-4061-A79F-B74319A5DB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092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4BFE8A-7009-421C-BA90-352323B8B48A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CD0F53-5468-4061-A79F-B74319A5DB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423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3925214"/>
              </p:ext>
            </p:extLst>
          </p:nvPr>
        </p:nvGraphicFramePr>
        <p:xfrm>
          <a:off x="395536" y="280399"/>
          <a:ext cx="8496943" cy="6028921"/>
        </p:xfrm>
        <a:graphic>
          <a:graphicData uri="http://schemas.openxmlformats.org/drawingml/2006/table">
            <a:tbl>
              <a:tblPr firstRow="1">
                <a:tableStyleId>{9D7B26C5-4107-4FEC-AEDC-1716B250A1EF}</a:tableStyleId>
              </a:tblPr>
              <a:tblGrid>
                <a:gridCol w="2664296"/>
                <a:gridCol w="1368152"/>
                <a:gridCol w="1080120"/>
                <a:gridCol w="1584176"/>
                <a:gridCol w="864096"/>
                <a:gridCol w="936103"/>
              </a:tblGrid>
              <a:tr h="474233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Characteristics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AF</a:t>
                      </a:r>
                      <a:r>
                        <a:rPr lang="en-US" sz="1400" baseline="0" smtClean="0">
                          <a:latin typeface="Times New Roman" pitchFamily="18" charset="0"/>
                          <a:cs typeface="Times New Roman" pitchFamily="18" charset="0"/>
                        </a:rPr>
                        <a:t> group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SD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Non-AF group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SD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P value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7099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Number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54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7099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Age,</a:t>
                      </a:r>
                      <a:r>
                        <a:rPr lang="en-US" sz="1400" baseline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years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59,5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18,33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57,3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10,71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0,565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7099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Body</a:t>
                      </a:r>
                      <a:r>
                        <a:rPr lang="en-US" sz="1400" baseline="0" smtClean="0">
                          <a:latin typeface="Times New Roman" pitchFamily="18" charset="0"/>
                          <a:cs typeface="Times New Roman" pitchFamily="18" charset="0"/>
                        </a:rPr>
                        <a:t> mass index</a:t>
                      </a: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, kg/m2</a:t>
                      </a:r>
                      <a:endParaRPr lang="ru-RU" sz="140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31,8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5,59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31,5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5,61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0,865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7471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Mean duration of diabetes,</a:t>
                      </a:r>
                      <a:r>
                        <a:rPr lang="en-US" sz="1400" baseline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years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6,3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3,69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4,40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1,33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0,349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4233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u="none" strike="noStrike" kern="1200" baseline="0" smtClean="0">
                          <a:latin typeface="Times New Roman" pitchFamily="18" charset="0"/>
                          <a:cs typeface="Times New Roman" pitchFamily="18" charset="0"/>
                        </a:rPr>
                        <a:t>Systolic blood pressure, mmHg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124,3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19,69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122,6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20,57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0,124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6768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u="none" strike="noStrike" kern="1200" baseline="0" smtClean="0">
                          <a:latin typeface="Times New Roman" pitchFamily="18" charset="0"/>
                          <a:cs typeface="Times New Roman" pitchFamily="18" charset="0"/>
                        </a:rPr>
                        <a:t>Ejection fraction %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55,9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6,05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59,1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6,1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0,079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4233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u="none" strike="noStrike" kern="1200" baseline="0" smtClean="0">
                          <a:latin typeface="Times New Roman" pitchFamily="18" charset="0"/>
                          <a:cs typeface="Times New Roman" pitchFamily="18" charset="0"/>
                        </a:rPr>
                        <a:t>Potassium,mmol/L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3,8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0,35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4,2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0,64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0,009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4233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u="none" strike="noStrike" kern="1200" baseline="0" smtClean="0">
                          <a:latin typeface="Times New Roman" pitchFamily="18" charset="0"/>
                          <a:cs typeface="Times New Roman" pitchFamily="18" charset="0"/>
                        </a:rPr>
                        <a:t>Cholesterol, mmol/L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194,0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36,83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183,5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42,36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0,389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26358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u="none" strike="noStrike" kern="1200" baseline="0" smtClean="0">
                          <a:latin typeface="Times New Roman" pitchFamily="18" charset="0"/>
                          <a:cs typeface="Times New Roman" pitchFamily="18" charset="0"/>
                        </a:rPr>
                        <a:t>Glycated hemoglobin, %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7,7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1,62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8,1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1,86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0,394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6108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u="none" strike="noStrike" kern="1200" baseline="0" smtClean="0">
                          <a:latin typeface="Times New Roman" pitchFamily="18" charset="0"/>
                          <a:cs typeface="Times New Roman" pitchFamily="18" charset="0"/>
                        </a:rPr>
                        <a:t>Fasting glucose,mmol/L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8,4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2,68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9,0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3,34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0,517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4233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u="none" strike="noStrike" kern="1200" baseline="0" smtClean="0">
                          <a:latin typeface="Times New Roman" pitchFamily="18" charset="0"/>
                          <a:cs typeface="Times New Roman" pitchFamily="18" charset="0"/>
                        </a:rPr>
                        <a:t>Creatinine, mmol/L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108,1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35,21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94,9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34,66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0,200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7099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Glomerular</a:t>
                      </a:r>
                      <a:r>
                        <a:rPr lang="en-US" sz="1400" baseline="0" smtClean="0">
                          <a:latin typeface="Times New Roman" pitchFamily="18" charset="0"/>
                          <a:cs typeface="Times New Roman" pitchFamily="18" charset="0"/>
                        </a:rPr>
                        <a:t> filtration rate</a:t>
                      </a: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, mL/min</a:t>
                      </a:r>
                      <a:endParaRPr lang="ru-RU" sz="140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68,3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15,09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75,2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22,19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0,262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168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107</Words>
  <Application>Microsoft Office PowerPoint</Application>
  <PresentationFormat>Экран (4:3)</PresentationFormat>
  <Paragraphs>75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</cp:revision>
  <dcterms:created xsi:type="dcterms:W3CDTF">2021-02-02T12:16:30Z</dcterms:created>
  <dcterms:modified xsi:type="dcterms:W3CDTF">2021-02-02T12:16:49Z</dcterms:modified>
</cp:coreProperties>
</file>