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64" r:id="rId4"/>
    <p:sldId id="265" r:id="rId5"/>
    <p:sldId id="266" r:id="rId6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" name="文本框 49"/>
          <p:cNvSpPr txBox="1"/>
          <p:nvPr/>
        </p:nvSpPr>
        <p:spPr>
          <a:xfrm>
            <a:off x="142240" y="180975"/>
            <a:ext cx="5043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Figure S1.</a:t>
            </a:r>
            <a:r>
              <a:rPr lang="zh-CN" altLang="en-US"/>
              <a:t> Animal allocation situation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375" y="815975"/>
            <a:ext cx="9884410" cy="5341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r="25840" b="67476"/>
          <a:stretch>
            <a:fillRect/>
          </a:stretch>
        </p:blipFill>
        <p:spPr>
          <a:xfrm>
            <a:off x="1423670" y="640080"/>
            <a:ext cx="4131940" cy="180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rcRect b="-5029"/>
          <a:stretch>
            <a:fillRect/>
          </a:stretch>
        </p:blipFill>
        <p:spPr>
          <a:xfrm>
            <a:off x="6845935" y="785495"/>
            <a:ext cx="2415540" cy="823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855" y="1778635"/>
            <a:ext cx="2420620" cy="7277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9323070" y="115697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23070" y="88138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接连接符 10"/>
          <p:cNvCxnSpPr>
            <a:endCxn id="10" idx="1"/>
          </p:cNvCxnSpPr>
          <p:nvPr/>
        </p:nvCxnSpPr>
        <p:spPr>
          <a:xfrm flipV="1">
            <a:off x="9061450" y="101917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9061450" y="128841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9501505" y="207581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501505" y="180022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接连接符 16"/>
          <p:cNvCxnSpPr>
            <a:endCxn id="14" idx="1"/>
          </p:cNvCxnSpPr>
          <p:nvPr/>
        </p:nvCxnSpPr>
        <p:spPr>
          <a:xfrm flipV="1">
            <a:off x="9239885" y="193802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9239885" y="220726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5443855" y="1019810"/>
            <a:ext cx="1424305" cy="3816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5460365" y="1931670"/>
            <a:ext cx="1324610" cy="222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6776720" y="655320"/>
            <a:ext cx="3430270" cy="1959610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142240" y="180975"/>
            <a:ext cx="62077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Figure S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zh-CN" altLang="en-US"/>
              <a:t> </a:t>
            </a:r>
            <a:r>
              <a:rPr lang="en-US" altLang="zh-CN"/>
              <a:t>U</a:t>
            </a:r>
            <a:r>
              <a:rPr lang="zh-CN" altLang="en-US"/>
              <a:t>ncropped images of the western blot</a:t>
            </a:r>
            <a:r>
              <a:rPr lang="en-US" altLang="zh-CN"/>
              <a:t>(podocin)</a:t>
            </a:r>
            <a:r>
              <a:rPr lang="zh-CN" altLang="en-US"/>
              <a:t>.</a:t>
            </a:r>
            <a:endParaRPr lang="zh-CN" altLang="en-US"/>
          </a:p>
        </p:txBody>
      </p:sp>
      <p:pic>
        <p:nvPicPr>
          <p:cNvPr id="2" name="图片 1" descr="2023.9.13 podocin-1.2.3.4.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170" y="2687320"/>
            <a:ext cx="1985645" cy="3780155"/>
          </a:xfrm>
          <a:prstGeom prst="rect">
            <a:avLst/>
          </a:prstGeom>
        </p:spPr>
      </p:pic>
      <p:pic>
        <p:nvPicPr>
          <p:cNvPr id="3" name="图片 2" descr="2023.9.13 podocin-actin56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365" y="3667125"/>
            <a:ext cx="2912110" cy="12223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148715" y="2734310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podocin</a:t>
            </a:r>
            <a:endParaRPr lang="en-US" altLang="zh-CN"/>
          </a:p>
        </p:txBody>
      </p:sp>
      <p:sp>
        <p:nvSpPr>
          <p:cNvPr id="51" name="文本框 50"/>
          <p:cNvSpPr txBox="1"/>
          <p:nvPr/>
        </p:nvSpPr>
        <p:spPr>
          <a:xfrm>
            <a:off x="5843905" y="3007995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</a:t>
            </a:r>
            <a:r>
              <a:rPr lang="en-US" altLang="zh-CN"/>
              <a:t>actin</a:t>
            </a:r>
            <a:endParaRPr lang="en-US" altLang="zh-CN"/>
          </a:p>
        </p:txBody>
      </p:sp>
      <p:sp>
        <p:nvSpPr>
          <p:cNvPr id="52" name="文本框 51"/>
          <p:cNvSpPr txBox="1"/>
          <p:nvPr/>
        </p:nvSpPr>
        <p:spPr>
          <a:xfrm>
            <a:off x="9425940" y="388556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9425940" y="360997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直接连接符 53"/>
          <p:cNvCxnSpPr>
            <a:endCxn id="53" idx="1"/>
          </p:cNvCxnSpPr>
          <p:nvPr/>
        </p:nvCxnSpPr>
        <p:spPr>
          <a:xfrm flipV="1">
            <a:off x="9164320" y="374777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V="1">
            <a:off x="9164320" y="401701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9425940" y="451675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9425940" y="424116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直接连接符 57"/>
          <p:cNvCxnSpPr>
            <a:endCxn id="57" idx="1"/>
          </p:cNvCxnSpPr>
          <p:nvPr/>
        </p:nvCxnSpPr>
        <p:spPr>
          <a:xfrm flipV="1">
            <a:off x="9164320" y="437896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flipV="1">
            <a:off x="9164320" y="464820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4066540" y="310261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066540" y="282702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直接连接符 65"/>
          <p:cNvCxnSpPr>
            <a:endCxn id="65" idx="1"/>
          </p:cNvCxnSpPr>
          <p:nvPr/>
        </p:nvCxnSpPr>
        <p:spPr>
          <a:xfrm flipV="1">
            <a:off x="3804920" y="296481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V="1">
            <a:off x="3804920" y="323405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/>
        </p:nvSpPr>
        <p:spPr>
          <a:xfrm>
            <a:off x="4066540" y="377380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066540" y="349821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直接连接符 69"/>
          <p:cNvCxnSpPr>
            <a:endCxn id="69" idx="1"/>
          </p:cNvCxnSpPr>
          <p:nvPr/>
        </p:nvCxnSpPr>
        <p:spPr>
          <a:xfrm flipV="1">
            <a:off x="3804920" y="363601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V="1">
            <a:off x="3804920" y="390525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2" name="文本框 71"/>
          <p:cNvSpPr txBox="1"/>
          <p:nvPr/>
        </p:nvSpPr>
        <p:spPr>
          <a:xfrm>
            <a:off x="4234815" y="432498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234815" y="404939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直接连接符 73"/>
          <p:cNvCxnSpPr>
            <a:endCxn id="73" idx="1"/>
          </p:cNvCxnSpPr>
          <p:nvPr/>
        </p:nvCxnSpPr>
        <p:spPr>
          <a:xfrm flipV="1">
            <a:off x="3973195" y="418719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V="1">
            <a:off x="3973195" y="445643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8" name="文本框 87"/>
          <p:cNvSpPr txBox="1"/>
          <p:nvPr/>
        </p:nvSpPr>
        <p:spPr>
          <a:xfrm>
            <a:off x="4169410" y="500316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4169410" y="472757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直接连接符 89"/>
          <p:cNvCxnSpPr>
            <a:endCxn id="89" idx="1"/>
          </p:cNvCxnSpPr>
          <p:nvPr/>
        </p:nvCxnSpPr>
        <p:spPr>
          <a:xfrm flipV="1">
            <a:off x="3907790" y="486537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 flipV="1">
            <a:off x="3907790" y="513461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2" name="文本框 91"/>
          <p:cNvSpPr txBox="1"/>
          <p:nvPr/>
        </p:nvSpPr>
        <p:spPr>
          <a:xfrm>
            <a:off x="4304030" y="560959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4304030" y="533400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直接连接符 93"/>
          <p:cNvCxnSpPr>
            <a:endCxn id="93" idx="1"/>
          </p:cNvCxnSpPr>
          <p:nvPr/>
        </p:nvCxnSpPr>
        <p:spPr>
          <a:xfrm flipV="1">
            <a:off x="4042410" y="547179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 flipV="1">
            <a:off x="4042410" y="574103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6" name="文本框 95"/>
          <p:cNvSpPr txBox="1"/>
          <p:nvPr/>
        </p:nvSpPr>
        <p:spPr>
          <a:xfrm>
            <a:off x="4431030" y="619188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4431030" y="591629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直接连接符 97"/>
          <p:cNvCxnSpPr>
            <a:endCxn id="97" idx="1"/>
          </p:cNvCxnSpPr>
          <p:nvPr/>
        </p:nvCxnSpPr>
        <p:spPr>
          <a:xfrm flipV="1">
            <a:off x="4169410" y="605409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 flipV="1">
            <a:off x="4169410" y="632333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1" name="五边形 100"/>
          <p:cNvSpPr/>
          <p:nvPr/>
        </p:nvSpPr>
        <p:spPr>
          <a:xfrm>
            <a:off x="2249170" y="4324985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2" name="五边形 101"/>
          <p:cNvSpPr/>
          <p:nvPr/>
        </p:nvSpPr>
        <p:spPr>
          <a:xfrm>
            <a:off x="6066790" y="3943985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3" name="矩形 102"/>
          <p:cNvSpPr/>
          <p:nvPr/>
        </p:nvSpPr>
        <p:spPr>
          <a:xfrm>
            <a:off x="2249170" y="2555875"/>
            <a:ext cx="3021330" cy="40068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" name="矩形 103"/>
          <p:cNvSpPr/>
          <p:nvPr/>
        </p:nvSpPr>
        <p:spPr>
          <a:xfrm>
            <a:off x="6197600" y="3498215"/>
            <a:ext cx="3950335" cy="238696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34874" r="25840" b="30990"/>
          <a:stretch>
            <a:fillRect/>
          </a:stretch>
        </p:blipFill>
        <p:spPr>
          <a:xfrm>
            <a:off x="1320800" y="786765"/>
            <a:ext cx="3936860" cy="1800000"/>
          </a:xfrm>
          <a:prstGeom prst="rect">
            <a:avLst/>
          </a:prstGeom>
        </p:spPr>
      </p:pic>
      <p:pic>
        <p:nvPicPr>
          <p:cNvPr id="129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660" y="991870"/>
            <a:ext cx="2381250" cy="815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660" y="1824990"/>
            <a:ext cx="2420620" cy="7651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1" name="直接箭头连接符 20"/>
          <p:cNvCxnSpPr/>
          <p:nvPr/>
        </p:nvCxnSpPr>
        <p:spPr>
          <a:xfrm flipV="1">
            <a:off x="5123180" y="1152525"/>
            <a:ext cx="1424305" cy="3816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5139690" y="2064385"/>
            <a:ext cx="1324610" cy="222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9311640" y="227139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311640" y="199580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直接连接符 24"/>
          <p:cNvCxnSpPr>
            <a:endCxn id="24" idx="1"/>
          </p:cNvCxnSpPr>
          <p:nvPr/>
        </p:nvCxnSpPr>
        <p:spPr>
          <a:xfrm flipV="1">
            <a:off x="9050020" y="213360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V="1">
            <a:off x="9050020" y="240284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9311640" y="141541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130kDa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311640" y="101790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250kDa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接连接符 32"/>
          <p:cNvCxnSpPr>
            <a:endCxn id="32" idx="1"/>
          </p:cNvCxnSpPr>
          <p:nvPr/>
        </p:nvCxnSpPr>
        <p:spPr>
          <a:xfrm flipV="1">
            <a:off x="9050020" y="115570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9050020" y="154686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6574155" y="947420"/>
            <a:ext cx="3430270" cy="1692275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142240" y="180975"/>
            <a:ext cx="6588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Figure S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zh-CN" altLang="en-US"/>
              <a:t> uncropped images of the western blot</a:t>
            </a:r>
            <a:r>
              <a:rPr lang="en-US" altLang="zh-CN"/>
              <a:t>(nephrin)</a:t>
            </a:r>
            <a:r>
              <a:rPr lang="zh-CN" altLang="en-US"/>
              <a:t>.</a:t>
            </a:r>
            <a:endParaRPr lang="zh-CN" altLang="en-US"/>
          </a:p>
        </p:txBody>
      </p:sp>
      <p:pic>
        <p:nvPicPr>
          <p:cNvPr id="2" name="图片 1" descr="2023.9.20 nephrin2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730" y="3793490"/>
            <a:ext cx="3870960" cy="785495"/>
          </a:xfrm>
          <a:prstGeom prst="rect">
            <a:avLst/>
          </a:prstGeom>
        </p:spPr>
      </p:pic>
      <p:pic>
        <p:nvPicPr>
          <p:cNvPr id="52" name="图片 51" descr="2023.9.17-nephrin-actin-4.10.11.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835" y="3601720"/>
            <a:ext cx="4831080" cy="2042795"/>
          </a:xfrm>
          <a:prstGeom prst="rect">
            <a:avLst/>
          </a:prstGeom>
        </p:spPr>
      </p:pic>
      <p:sp>
        <p:nvSpPr>
          <p:cNvPr id="55" name="文本框 54"/>
          <p:cNvSpPr txBox="1"/>
          <p:nvPr/>
        </p:nvSpPr>
        <p:spPr>
          <a:xfrm>
            <a:off x="1148715" y="2734310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nephrin</a:t>
            </a:r>
            <a:endParaRPr lang="en-US" altLang="zh-CN"/>
          </a:p>
        </p:txBody>
      </p:sp>
      <p:sp>
        <p:nvSpPr>
          <p:cNvPr id="56" name="文本框 55"/>
          <p:cNvSpPr txBox="1"/>
          <p:nvPr/>
        </p:nvSpPr>
        <p:spPr>
          <a:xfrm>
            <a:off x="6337300" y="2771775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</a:t>
            </a:r>
            <a:r>
              <a:rPr lang="en-US" altLang="zh-CN"/>
              <a:t>actin</a:t>
            </a:r>
            <a:endParaRPr lang="en-US" altLang="zh-CN"/>
          </a:p>
        </p:txBody>
      </p:sp>
      <p:sp>
        <p:nvSpPr>
          <p:cNvPr id="101" name="五边形 100"/>
          <p:cNvSpPr/>
          <p:nvPr/>
        </p:nvSpPr>
        <p:spPr>
          <a:xfrm rot="10800000">
            <a:off x="5183505" y="4077970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五边形 56"/>
          <p:cNvSpPr/>
          <p:nvPr/>
        </p:nvSpPr>
        <p:spPr>
          <a:xfrm>
            <a:off x="6383020" y="5201920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/>
        </p:nvSpPr>
        <p:spPr>
          <a:xfrm>
            <a:off x="8302625" y="533908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302625" y="506349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直接连接符 67"/>
          <p:cNvCxnSpPr>
            <a:endCxn id="67" idx="1"/>
          </p:cNvCxnSpPr>
          <p:nvPr/>
        </p:nvCxnSpPr>
        <p:spPr>
          <a:xfrm flipV="1">
            <a:off x="8041005" y="520128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V="1">
            <a:off x="8041005" y="547052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6223635" y="4828540"/>
            <a:ext cx="2736215" cy="109283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7" name="文本框 76"/>
          <p:cNvSpPr txBox="1"/>
          <p:nvPr/>
        </p:nvSpPr>
        <p:spPr>
          <a:xfrm>
            <a:off x="5257800" y="413067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130kDa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5254625" y="371475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250kDa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直接连接符 78"/>
          <p:cNvCxnSpPr>
            <a:endCxn id="78" idx="1"/>
          </p:cNvCxnSpPr>
          <p:nvPr/>
        </p:nvCxnSpPr>
        <p:spPr>
          <a:xfrm flipV="1">
            <a:off x="4993005" y="385254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flipV="1">
            <a:off x="4996180" y="426212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矩形 80"/>
          <p:cNvSpPr/>
          <p:nvPr/>
        </p:nvSpPr>
        <p:spPr>
          <a:xfrm>
            <a:off x="3296285" y="3564255"/>
            <a:ext cx="2700655" cy="105854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65748" r="25840"/>
          <a:stretch>
            <a:fillRect/>
          </a:stretch>
        </p:blipFill>
        <p:spPr>
          <a:xfrm>
            <a:off x="1302385" y="769620"/>
            <a:ext cx="3923470" cy="1800000"/>
          </a:xfrm>
          <a:prstGeom prst="rect">
            <a:avLst/>
          </a:prstGeom>
        </p:spPr>
      </p:pic>
      <p:pic>
        <p:nvPicPr>
          <p:cNvPr id="1173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365" y="916305"/>
            <a:ext cx="2421255" cy="8121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87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370" y="1800860"/>
            <a:ext cx="2288540" cy="768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文本框 26"/>
          <p:cNvSpPr txBox="1"/>
          <p:nvPr/>
        </p:nvSpPr>
        <p:spPr>
          <a:xfrm>
            <a:off x="8971280" y="224155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971280" y="196596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直接连接符 28"/>
          <p:cNvCxnSpPr>
            <a:endCxn id="28" idx="1"/>
          </p:cNvCxnSpPr>
          <p:nvPr/>
        </p:nvCxnSpPr>
        <p:spPr>
          <a:xfrm flipV="1">
            <a:off x="8709660" y="210375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8709660" y="237299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9031605" y="130810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031605" y="103251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接连接符 36"/>
          <p:cNvCxnSpPr>
            <a:endCxn id="36" idx="1"/>
          </p:cNvCxnSpPr>
          <p:nvPr/>
        </p:nvCxnSpPr>
        <p:spPr>
          <a:xfrm flipV="1">
            <a:off x="8769985" y="117030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V="1">
            <a:off x="8769985" y="143954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 flipV="1">
            <a:off x="5097780" y="1214120"/>
            <a:ext cx="1424305" cy="3816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5114290" y="2125980"/>
            <a:ext cx="1324610" cy="222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6420485" y="814070"/>
            <a:ext cx="3430270" cy="1835150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142240" y="180975"/>
            <a:ext cx="6512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Figure S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zh-CN" altLang="en-US"/>
              <a:t> uncropped images of the western blot</a:t>
            </a:r>
            <a:r>
              <a:rPr lang="en-US" altLang="zh-CN"/>
              <a:t>(WT-1)</a:t>
            </a:r>
            <a:r>
              <a:rPr lang="zh-CN" altLang="en-US"/>
              <a:t>.</a:t>
            </a:r>
            <a:endParaRPr lang="zh-CN" altLang="en-US"/>
          </a:p>
        </p:txBody>
      </p:sp>
      <p:pic>
        <p:nvPicPr>
          <p:cNvPr id="2" name="图片 1" descr="2023.9.19-wt-1-12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510" y="2988310"/>
            <a:ext cx="2078355" cy="3562350"/>
          </a:xfrm>
          <a:prstGeom prst="rect">
            <a:avLst/>
          </a:prstGeom>
        </p:spPr>
      </p:pic>
      <p:pic>
        <p:nvPicPr>
          <p:cNvPr id="16" name="图片 15" descr="2023.9.20-wt1-actin12569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835" y="3109595"/>
            <a:ext cx="6077585" cy="3270250"/>
          </a:xfrm>
          <a:prstGeom prst="rect">
            <a:avLst/>
          </a:prstGeom>
        </p:spPr>
      </p:pic>
      <p:sp>
        <p:nvSpPr>
          <p:cNvPr id="52" name="矩形 51"/>
          <p:cNvSpPr/>
          <p:nvPr/>
        </p:nvSpPr>
        <p:spPr>
          <a:xfrm>
            <a:off x="1332230" y="2848610"/>
            <a:ext cx="2620645" cy="114617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3902710" y="340360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902710" y="3128010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接连接符 56"/>
          <p:cNvCxnSpPr>
            <a:endCxn id="54" idx="1"/>
          </p:cNvCxnSpPr>
          <p:nvPr/>
        </p:nvCxnSpPr>
        <p:spPr>
          <a:xfrm flipV="1">
            <a:off x="3641090" y="326580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V="1">
            <a:off x="3641090" y="3535045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3" name="矩形 62"/>
          <p:cNvSpPr/>
          <p:nvPr/>
        </p:nvSpPr>
        <p:spPr>
          <a:xfrm>
            <a:off x="8282940" y="4266565"/>
            <a:ext cx="3129280" cy="72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11315700" y="465772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40kDa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1315700" y="4382135"/>
            <a:ext cx="1079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55kDa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直接连接符 65"/>
          <p:cNvCxnSpPr>
            <a:endCxn id="65" idx="1"/>
          </p:cNvCxnSpPr>
          <p:nvPr/>
        </p:nvCxnSpPr>
        <p:spPr>
          <a:xfrm flipV="1">
            <a:off x="11054080" y="451993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V="1">
            <a:off x="11054080" y="4789170"/>
            <a:ext cx="261620" cy="6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/>
        </p:nvSpPr>
        <p:spPr>
          <a:xfrm>
            <a:off x="1250950" y="2426335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WT-1</a:t>
            </a:r>
            <a:endParaRPr lang="en-US" altLang="zh-CN"/>
          </a:p>
        </p:txBody>
      </p:sp>
      <p:sp>
        <p:nvSpPr>
          <p:cNvPr id="69" name="文本框 68"/>
          <p:cNvSpPr txBox="1"/>
          <p:nvPr/>
        </p:nvSpPr>
        <p:spPr>
          <a:xfrm>
            <a:off x="5556250" y="2655570"/>
            <a:ext cx="1062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</a:t>
            </a:r>
            <a:r>
              <a:rPr lang="en-US" altLang="zh-CN"/>
              <a:t>actin</a:t>
            </a:r>
            <a:endParaRPr lang="en-US" altLang="zh-CN"/>
          </a:p>
        </p:txBody>
      </p:sp>
      <p:sp>
        <p:nvSpPr>
          <p:cNvPr id="101" name="五边形 100"/>
          <p:cNvSpPr/>
          <p:nvPr/>
        </p:nvSpPr>
        <p:spPr>
          <a:xfrm>
            <a:off x="1289050" y="3361690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五边形 70"/>
          <p:cNvSpPr/>
          <p:nvPr/>
        </p:nvSpPr>
        <p:spPr>
          <a:xfrm rot="10800000">
            <a:off x="11160760" y="4546600"/>
            <a:ext cx="251460" cy="21717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TQ4ODQwNThiYTg4YTBlNDhkZDRmNGNiNWM5NWE1YzA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WPS 演示</Application>
  <PresentationFormat>宽屏</PresentationFormat>
  <Paragraphs>92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孟璟</dc:creator>
  <cp:lastModifiedBy>A.I.N.Y</cp:lastModifiedBy>
  <cp:revision>8</cp:revision>
  <dcterms:created xsi:type="dcterms:W3CDTF">2023-08-09T12:44:00Z</dcterms:created>
  <dcterms:modified xsi:type="dcterms:W3CDTF">2024-03-12T05:46:26Z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