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5"/>
  </p:notesMasterIdLst>
  <p:sldIdLst>
    <p:sldId id="1745078280" r:id="rId2"/>
    <p:sldId id="1745078283" r:id="rId3"/>
    <p:sldId id="1745078267" r:id="rId4"/>
  </p:sldIdLst>
  <p:sldSz cx="12192000" cy="16256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12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9"/>
    <p:restoredTop sz="93834" autoAdjust="0"/>
  </p:normalViewPr>
  <p:slideViewPr>
    <p:cSldViewPr snapToGrid="0" snapToObjects="1">
      <p:cViewPr>
        <p:scale>
          <a:sx n="143" d="100"/>
          <a:sy n="143" d="100"/>
        </p:scale>
        <p:origin x="-768" y="1672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3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502810E-8468-8945-AE73-7C0D50D4BD3A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52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5AF5CD6-B396-A445-B017-6A13241261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26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Sup Table I clinical data set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F5CD6-B396-A445-B017-6A13241261A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22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Sup Table II identified protein ID list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F5CD6-B396-A445-B017-6A13241261A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035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highlight>
                  <a:srgbClr val="FFFF00"/>
                </a:highlight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</a:t>
            </a:r>
            <a:r>
              <a:rPr lang="ja-JP" altLang="ja-JP" sz="1800" kern="100" dirty="0">
                <a:effectLst/>
                <a:highlight>
                  <a:srgbClr val="FFFF00"/>
                </a:highlight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800" kern="100" dirty="0">
                <a:effectLst/>
                <a:highlight>
                  <a:srgbClr val="FFFF00"/>
                </a:highlight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Table III Relationship between IPF and proteins found by subset binder</a:t>
            </a:r>
            <a:r>
              <a:rPr lang="en-US" altLang="ja-JP" sz="18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endParaRPr lang="ja-JP" altLang="ja-JP" sz="18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F5CD6-B396-A445-B017-6A13241261A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200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0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56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34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64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19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210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56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09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802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77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13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988B2-4593-4F46-89CD-169CB164BED5}" type="datetimeFigureOut">
              <a:rPr kumimoji="1" lang="ja-JP" altLang="en-US" smtClean="0"/>
              <a:t>22/03/28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8D861-68E7-C04C-8D82-97168F8C8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55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="" xmlns:a16="http://schemas.microsoft.com/office/drawing/2014/main" id="{2FB1F6A3-207C-4666-9B87-CCA6D384C941}"/>
              </a:ext>
            </a:extLst>
          </p:cNvPr>
          <p:cNvSpPr/>
          <p:nvPr/>
        </p:nvSpPr>
        <p:spPr>
          <a:xfrm>
            <a:off x="0" y="0"/>
            <a:ext cx="12192000" cy="574040"/>
          </a:xfrm>
          <a:custGeom>
            <a:avLst/>
            <a:gdLst/>
            <a:ahLst/>
            <a:cxnLst/>
            <a:rect l="l" t="t" r="r" b="b"/>
            <a:pathLst>
              <a:path w="6858000" h="489584">
                <a:moveTo>
                  <a:pt x="0" y="0"/>
                </a:moveTo>
                <a:lnTo>
                  <a:pt x="0" y="489203"/>
                </a:lnTo>
                <a:lnTo>
                  <a:pt x="6857999" y="489203"/>
                </a:lnTo>
                <a:lnTo>
                  <a:pt x="6857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r>
              <a:rPr lang="en-US" dirty="0">
                <a:solidFill>
                  <a:schemeClr val="bg1"/>
                </a:solidFill>
              </a:rPr>
              <a:t>Ta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="" xmlns:a16="http://schemas.microsoft.com/office/drawing/2014/main" id="{8BF66A16-0E23-435D-AFC2-0CDFCF6A76BA}"/>
              </a:ext>
            </a:extLst>
          </p:cNvPr>
          <p:cNvSpPr txBox="1"/>
          <p:nvPr/>
        </p:nvSpPr>
        <p:spPr>
          <a:xfrm>
            <a:off x="4461956" y="0"/>
            <a:ext cx="429860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3600" spc="-5" dirty="0">
                <a:solidFill>
                  <a:schemeClr val="bg1"/>
                </a:solidFill>
                <a:latin typeface="Arial"/>
                <a:cs typeface="Arial"/>
              </a:rPr>
              <a:t>SUP Table I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="" xmlns:a16="http://schemas.microsoft.com/office/drawing/2014/main" id="{7F9E465C-FB82-4680-B5D3-5B4121F8C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094575"/>
              </p:ext>
            </p:extLst>
          </p:nvPr>
        </p:nvGraphicFramePr>
        <p:xfrm>
          <a:off x="625549" y="2121112"/>
          <a:ext cx="10515600" cy="4689679"/>
        </p:xfrm>
        <a:graphic>
          <a:graphicData uri="http://schemas.openxmlformats.org/drawingml/2006/table">
            <a:tbl>
              <a:tblPr/>
              <a:tblGrid>
                <a:gridCol w="2138766">
                  <a:extLst>
                    <a:ext uri="{9D8B030D-6E8A-4147-A177-3AD203B41FA5}">
                      <a16:colId xmlns="" xmlns:a16="http://schemas.microsoft.com/office/drawing/2014/main" val="583903122"/>
                    </a:ext>
                  </a:extLst>
                </a:gridCol>
                <a:gridCol w="579249">
                  <a:extLst>
                    <a:ext uri="{9D8B030D-6E8A-4147-A177-3AD203B41FA5}">
                      <a16:colId xmlns="" xmlns:a16="http://schemas.microsoft.com/office/drawing/2014/main" val="1969520911"/>
                    </a:ext>
                  </a:extLst>
                </a:gridCol>
                <a:gridCol w="3742841">
                  <a:extLst>
                    <a:ext uri="{9D8B030D-6E8A-4147-A177-3AD203B41FA5}">
                      <a16:colId xmlns="" xmlns:a16="http://schemas.microsoft.com/office/drawing/2014/main" val="2010136672"/>
                    </a:ext>
                  </a:extLst>
                </a:gridCol>
                <a:gridCol w="4054744">
                  <a:extLst>
                    <a:ext uri="{9D8B030D-6E8A-4147-A177-3AD203B41FA5}">
                      <a16:colId xmlns="" xmlns:a16="http://schemas.microsoft.com/office/drawing/2014/main" val="385223287"/>
                    </a:ext>
                  </a:extLst>
                </a:gridCol>
              </a:tblGrid>
              <a:tr h="1670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items from Medical records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items from Blood Test Values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items from CT-imaging  interpretation, example</a:t>
                      </a:r>
                    </a:p>
                  </a:txBody>
                  <a:tcPr marL="5570" marR="5570" marT="557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9255041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anonymous ID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WBC (white blood cell count)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air trapping:p:Lower lobe | Bilateral lungs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67677689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date of TEMPLATE entry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RBC (red blood cell count)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air trapping:n:Lower lobe | Bilateral lungs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90163211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gender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Hb (hemoglobin)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air trapping:s:Lower lobe | Bilateral lungs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51719500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age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Ht (hematocrit)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crazy-paving pattern:p:Lower lobe | Bilateral lungs | Dorsal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5625967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date of entry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MCV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crazy-paving pattern:n:Lower lobe | Bilateral lungs | Dorsal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8656536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The name of the updater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MCH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crazy-paving pattern:s:Lower lobe | Bilateral lungs | Dorsal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0391270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presence or absence of symptoms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MCHC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fluid:p:Lower lobe | 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90322701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RDW-SD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fluid:n:Lower lobe | 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52520186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dyspnea on exertion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PLT (platelet count)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fluid:s:Lower lobe | 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61413843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MRC(mMRC)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Neutrophils (analyser method)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mild stenosis, calc:p:5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3735466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coughing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Lymphocytes (analyser method)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mild stenosis, calc:n:5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0143365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Sputum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Monocytes (analyser method)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mild stenosis, calc:s:5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3184275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fever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Eosinophils (analyser method)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mild-moderate stenosis, calc:p:1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2435595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body weight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Basophils (analyser method)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mild-moderate stenosis, calc:n:1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60971213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weight loss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Neutrophil count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mild-moderate stenosis, calc:s:1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08097095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shortness of breath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reticulocyte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moderate stenosis:p:4PD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98156513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heartburn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morphology-codocyte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moderate stenosis:n:4PD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9821012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decreased appetite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 haemagglutination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moderate stenosis:s:4PD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45464885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smoking history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morphology-poikilocyte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moderate-severe stenosis:p:Dx9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48651425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 Cough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morphology-Howell-Jolly body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moderate-severe stenosis:n:Dx9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94316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 sputum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morphology-none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moderate-severe stenosis:s:Dx9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72073089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 breathlessness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morphology-Leptocyte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pure GGN:p:S1|Left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80680770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4 Shortness of breath on exertion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 anisocytosis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pure GGN:n:S1|Left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55033066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5 Daily life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erythrocyte morphology-Rouleaux formation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pure GGN:s:S1|Left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274210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6 Confidence to go out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 (CD3)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pure GGO:p:S8|Lower lobe | 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3220553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7 Sleep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B (CD19)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pure GGO:n:S8|Lower lobe | 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4579426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8 Vitality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TH/I (CD4)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pure GGO:s:S8|Lower lobe | Left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45637014"/>
                  </a:ext>
                </a:extLst>
              </a:tr>
              <a:tr h="161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Total CAT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TS/C (CD8)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reversed halo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sign:p:Lower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 lobe | Inner | Right lung</a:t>
                      </a:r>
                    </a:p>
                  </a:txBody>
                  <a:tcPr marL="5570" marR="5570" marT="55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86741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13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="" xmlns:a16="http://schemas.microsoft.com/office/drawing/2014/main" id="{2FB1F6A3-207C-4666-9B87-CCA6D384C941}"/>
              </a:ext>
            </a:extLst>
          </p:cNvPr>
          <p:cNvSpPr/>
          <p:nvPr/>
        </p:nvSpPr>
        <p:spPr>
          <a:xfrm>
            <a:off x="0" y="0"/>
            <a:ext cx="12192000" cy="574040"/>
          </a:xfrm>
          <a:custGeom>
            <a:avLst/>
            <a:gdLst/>
            <a:ahLst/>
            <a:cxnLst/>
            <a:rect l="l" t="t" r="r" b="b"/>
            <a:pathLst>
              <a:path w="6858000" h="489584">
                <a:moveTo>
                  <a:pt x="0" y="0"/>
                </a:moveTo>
                <a:lnTo>
                  <a:pt x="0" y="489203"/>
                </a:lnTo>
                <a:lnTo>
                  <a:pt x="6857999" y="489203"/>
                </a:lnTo>
                <a:lnTo>
                  <a:pt x="6857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r>
              <a:rPr lang="en-US" dirty="0">
                <a:solidFill>
                  <a:schemeClr val="bg1"/>
                </a:solidFill>
              </a:rPr>
              <a:t>Ta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="" xmlns:a16="http://schemas.microsoft.com/office/drawing/2014/main" id="{8BF66A16-0E23-435D-AFC2-0CDFCF6A76BA}"/>
              </a:ext>
            </a:extLst>
          </p:cNvPr>
          <p:cNvSpPr txBox="1"/>
          <p:nvPr/>
        </p:nvSpPr>
        <p:spPr>
          <a:xfrm>
            <a:off x="4461956" y="0"/>
            <a:ext cx="429860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3600" spc="-5" dirty="0">
                <a:solidFill>
                  <a:schemeClr val="bg1"/>
                </a:solidFill>
                <a:latin typeface="Arial"/>
                <a:cs typeface="Arial"/>
              </a:rPr>
              <a:t>SUP Table II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="" xmlns:a16="http://schemas.microsoft.com/office/drawing/2014/main" id="{8884C1A1-A726-47FE-9F18-86647A9A6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061685"/>
              </p:ext>
            </p:extLst>
          </p:nvPr>
        </p:nvGraphicFramePr>
        <p:xfrm>
          <a:off x="808166" y="1356090"/>
          <a:ext cx="9537700" cy="5086350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="" xmlns:a16="http://schemas.microsoft.com/office/drawing/2014/main" val="2278848497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3563027774"/>
                    </a:ext>
                  </a:extLst>
                </a:gridCol>
                <a:gridCol w="6832600">
                  <a:extLst>
                    <a:ext uri="{9D8B030D-6E8A-4147-A177-3AD203B41FA5}">
                      <a16:colId xmlns="" xmlns:a16="http://schemas.microsoft.com/office/drawing/2014/main" val="804282182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ID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Symbol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Entrez Gene Name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9354817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P04217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A1BG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alpha-1-B glycoprotein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55512674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P01023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A2M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alpha-2-macroglobulin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7440576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A8K2U0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A2ML1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alpha-2-macroglobulin like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9368808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Q9NRG9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AAAS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aladin WD repeat nucleoporin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167202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Q86V21-2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AACS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acetoacetyl-CoA synthetase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40678876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P49588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AARS1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alanyl-tRNA synthetase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7546227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O95342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ABCB11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B member 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6929689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Q9NP58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ABCB6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B member 6 (Langereis blood group)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32772436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Q9NP78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ABCB9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B member 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031873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P33527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ABCC1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C member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9689083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O15439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ABCC4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C member 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87883414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O15440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ABCC5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C member 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2439083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Q9UNQ0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ABCG2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binding cassette subfamily G member 2 (Junior blood group)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375083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Q96IU4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ABHD14B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abhydrolase domain containing 14B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67055118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Q8IZP0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ABI1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abl interactor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8664088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Q9P2A4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ABI3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ABI family member 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9792324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Q9P1F3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ABRACL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ABRA C-terminal like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8649629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P09110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ACAA1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acetyl-CoA acyltransferase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61676075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P49748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ACADVL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acyl-CoA dehydrogenase very long chain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71811017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P24752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ACAT1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acetyl-CoA acetyltransferase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9624625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Q9BWD1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ACAT2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acetyl-CoA acetyltransferase 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46295191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P12821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angiotensin I converting enzyme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5747314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P22303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ACHE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acetylcholinesterase (Cartwright blood group)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76098348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Q9UKV3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ACIN1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apoptotic chromatin condensation inducer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2638768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P53396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ACLY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ATP citrate lyase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35903842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Q15067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ACOX1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acyl-CoA oxidase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681705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P24666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ACP1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acid phosphatase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73845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P11117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ACP2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acid phosphatase 2, lysosomal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6329320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P15309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ACP3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acid phosphatase 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7944806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P33121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ACSL1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acyl-CoA synthetase long chain family member 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7940806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O60488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ACSL4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acyl-CoA synthetase long chain family member 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3867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35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A7D68463-0BA4-4AB7-8F25-55BDEAD33528}"/>
              </a:ext>
            </a:extLst>
          </p:cNvPr>
          <p:cNvSpPr/>
          <p:nvPr/>
        </p:nvSpPr>
        <p:spPr>
          <a:xfrm>
            <a:off x="0" y="0"/>
            <a:ext cx="12192000" cy="574040"/>
          </a:xfrm>
          <a:custGeom>
            <a:avLst/>
            <a:gdLst/>
            <a:ahLst/>
            <a:cxnLst/>
            <a:rect l="l" t="t" r="r" b="b"/>
            <a:pathLst>
              <a:path w="6858000" h="489584">
                <a:moveTo>
                  <a:pt x="0" y="0"/>
                </a:moveTo>
                <a:lnTo>
                  <a:pt x="0" y="489203"/>
                </a:lnTo>
                <a:lnTo>
                  <a:pt x="6857999" y="489203"/>
                </a:lnTo>
                <a:lnTo>
                  <a:pt x="6857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="" xmlns:a16="http://schemas.microsoft.com/office/drawing/2014/main" id="{9896E4EE-C0BD-4BFA-BE9A-84C6F4F69620}"/>
              </a:ext>
            </a:extLst>
          </p:cNvPr>
          <p:cNvSpPr txBox="1"/>
          <p:nvPr/>
        </p:nvSpPr>
        <p:spPr>
          <a:xfrm>
            <a:off x="3877909" y="0"/>
            <a:ext cx="443618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3600" spc="-5" dirty="0">
                <a:solidFill>
                  <a:schemeClr val="bg1"/>
                </a:solidFill>
                <a:latin typeface="Arial"/>
                <a:cs typeface="Arial"/>
              </a:rPr>
              <a:t>　</a:t>
            </a:r>
            <a:r>
              <a:rPr lang="en-US" altLang="ja-JP" sz="3600" spc="-5" dirty="0">
                <a:solidFill>
                  <a:schemeClr val="bg1"/>
                </a:solidFill>
                <a:latin typeface="Arial"/>
                <a:cs typeface="Arial"/>
              </a:rPr>
              <a:t>SUP Table III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="" xmlns:a16="http://schemas.microsoft.com/office/drawing/2014/main" id="{82E36956-084E-4076-A257-368D696E2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103410"/>
              </p:ext>
            </p:extLst>
          </p:nvPr>
        </p:nvGraphicFramePr>
        <p:xfrm>
          <a:off x="516924" y="1414357"/>
          <a:ext cx="10515599" cy="7342313"/>
        </p:xfrm>
        <a:graphic>
          <a:graphicData uri="http://schemas.openxmlformats.org/drawingml/2006/table">
            <a:tbl>
              <a:tblPr/>
              <a:tblGrid>
                <a:gridCol w="601829">
                  <a:extLst>
                    <a:ext uri="{9D8B030D-6E8A-4147-A177-3AD203B41FA5}">
                      <a16:colId xmlns="" xmlns:a16="http://schemas.microsoft.com/office/drawing/2014/main" val="1795425189"/>
                    </a:ext>
                  </a:extLst>
                </a:gridCol>
                <a:gridCol w="2680876">
                  <a:extLst>
                    <a:ext uri="{9D8B030D-6E8A-4147-A177-3AD203B41FA5}">
                      <a16:colId xmlns="" xmlns:a16="http://schemas.microsoft.com/office/drawing/2014/main" val="2919273884"/>
                    </a:ext>
                  </a:extLst>
                </a:gridCol>
                <a:gridCol w="908215">
                  <a:extLst>
                    <a:ext uri="{9D8B030D-6E8A-4147-A177-3AD203B41FA5}">
                      <a16:colId xmlns="" xmlns:a16="http://schemas.microsoft.com/office/drawing/2014/main" val="1989225355"/>
                    </a:ext>
                  </a:extLst>
                </a:gridCol>
                <a:gridCol w="1586641">
                  <a:extLst>
                    <a:ext uri="{9D8B030D-6E8A-4147-A177-3AD203B41FA5}">
                      <a16:colId xmlns="" xmlns:a16="http://schemas.microsoft.com/office/drawing/2014/main" val="1145366750"/>
                    </a:ext>
                  </a:extLst>
                </a:gridCol>
                <a:gridCol w="1269313">
                  <a:extLst>
                    <a:ext uri="{9D8B030D-6E8A-4147-A177-3AD203B41FA5}">
                      <a16:colId xmlns="" xmlns:a16="http://schemas.microsoft.com/office/drawing/2014/main" val="3067089087"/>
                    </a:ext>
                  </a:extLst>
                </a:gridCol>
                <a:gridCol w="3468725">
                  <a:extLst>
                    <a:ext uri="{9D8B030D-6E8A-4147-A177-3AD203B41FA5}">
                      <a16:colId xmlns="" xmlns:a16="http://schemas.microsoft.com/office/drawing/2014/main" val="1271673766"/>
                    </a:ext>
                  </a:extLst>
                </a:gridCol>
              </a:tblGrid>
              <a:tr h="33921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Annexin A7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ANXA7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CD40LG, IGF1, NR3C1, OPRM1, PTEN, SRC, VHL(von Hippel-Lindau tumor suppressor), VIM, miR19b-3p, opipod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8738284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Inter-alpha-trypsin inhibitor heavy chain 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ITIH1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SPHK1, SLC6A4, PPARG, TNF, IL-10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5424926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Inter-alpha-trypsin inhibitor heavy chain 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ITIH2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TNF, C3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990160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Inter-alpha-trypsin inhibitor heavy chain 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ITIH3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ADAM10, TGFb1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9904965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Inter-alpha-trypsin inhibitor heavy chain 4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ITIH4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ADAM10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80151871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Inter-alpha-trypsin inhibitor heavy chain 5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ITIH5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72766423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Inter-alpha-trypsin inhibitor heavy chain 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ITIH6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miR125b-5p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40671882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28S ribosomal protein S17, mitochondrial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MRPS17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39503530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Agrin,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AGRN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SRC, VIM, CTNNB1, C3,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miR-184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5569085"/>
                  </a:ext>
                </a:extLst>
              </a:tr>
              <a:tr h="218847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Sorcin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SRI),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SRI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USHBP1, STAT3, miR142-5p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84234141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Polyunsaturated fatty acid lipoxygenase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 ALOX12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PPARG, PLA2G4A, PDGFRA, SLC7A11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8076279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Peflin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PEF1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N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53283524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Purine nucleoside phosphorylase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PNP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miR-30c-5p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2445447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Four and a half LIM domains protein1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FHL1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SRC, CTNNB1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81189639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Protein-L-isoaspartate(D-aspartate) O-methyltransferase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PCMT1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AGTR1, VHL, PPARG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4872256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Type 2 phosphatidilinositol 4,5-bisphosphate 4-phosphatase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PIP4P2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TNF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47538603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Heme-binding protein 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HEBP2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SHMT2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69034844"/>
                  </a:ext>
                </a:extLst>
              </a:tr>
              <a:tr h="33921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Calpain-1 catalytic subunit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CAPN1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TNF, miR125b-5p, imatinib, STAT3, VIM, VHL, PTEN, MRC2, CTNNB1, miR-140-5p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98939731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Plexin domain-containing protein 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 PLXDC2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IGF1, TNF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86484748"/>
                  </a:ext>
                </a:extLst>
              </a:tr>
              <a:tr h="67842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Tyrosine-protein phosphatase non-receptor type 6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PTPN6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CD44, IL10, DHFR, LYN, FLT3, SH2D1B, ABL1, LCK, FGFR2, FGFR1, TNF, N-acetyl-L-cysteine, IDO1, SFTPA1, CTNNB1, NFKB1, miR155, VIM, PTEN, MHCclassII, RET, SRC, STAT3, PDGFRA, PDGFRB, KDR, CSF1R, KIT, KLRD1, CD46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1342931"/>
                  </a:ext>
                </a:extLst>
              </a:tr>
              <a:tr h="67842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16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Tyrosine-protein kinase Lyn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LYN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D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IPF, nintedanib, miR30c-5p, let-7a-5p, miR-30, IL10, TNF, imatinib, PLAU, DSP, NFKB, STAT3, LCK, IGF1, SRC, SPHK1, FLT3,  PDGFRA, MSR1, CD44, FGFR2, KIT, MHCclassII, CD40LG, FAS, CSF1R, CFLAR, C5AR1, CRLF2, C5, BCR-ABL1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12257476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Serine/threonine-protein kinase TAO3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TAOK3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miR17-5p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50442956"/>
                  </a:ext>
                </a:extLst>
              </a:tr>
              <a:tr h="5088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18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GTP-binding nuclear protein Ran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RAN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TNF, TERT, VHL, OPRM1, NR3C1, LCK, CTNNB1, ABL1, morphine, miR-17, miR-17-5p, miR-30, miR-142-3p, miR-197-3p, miR-140-5p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83048468"/>
                  </a:ext>
                </a:extLst>
              </a:tr>
              <a:tr h="16960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19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2’,3’-cyclic-nucleotide 3’-phosphodiesterase,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CNP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IGF1, TNF, NPPB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1287529"/>
                  </a:ext>
                </a:extLst>
              </a:tr>
              <a:tr h="5088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Macrophage migration inhibitory factor 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MIF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I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19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50" charset="-128"/>
                        </a:rPr>
                        <a:t>TGFb1, bleomycin, VHL, STAT3, SRC, TNF, PLA2GA4, PRKAA, MMP1, MMP13, N-acetyl-L-cysteine, JGF1, IL10, IL25, FAS, CFLAR, C3AR1, CD44, CD40LG</a:t>
                      </a:r>
                    </a:p>
                  </a:txBody>
                  <a:tcPr marL="5471" marR="5471" marT="54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74976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714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2515</TotalTime>
  <Words>1381</Words>
  <Application>Microsoft Macintosh PowerPoint</Application>
  <PresentationFormat>ユーザー設定</PresentationFormat>
  <Paragraphs>338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natsume@nibiohn.go.jp</dc:creator>
  <cp:lastModifiedBy>Natsume Yayoi</cp:lastModifiedBy>
  <cp:revision>65</cp:revision>
  <cp:lastPrinted>2022-03-12T06:07:07Z</cp:lastPrinted>
  <dcterms:created xsi:type="dcterms:W3CDTF">2022-02-07T05:24:47Z</dcterms:created>
  <dcterms:modified xsi:type="dcterms:W3CDTF">2022-03-28T09:57:28Z</dcterms:modified>
</cp:coreProperties>
</file>