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16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42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894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332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15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176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64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594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980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34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48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B2B7-384B-4FBB-8782-E6B568D6AE1C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46937-CF78-41EF-AE4F-12172F3031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21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041921"/>
              </p:ext>
            </p:extLst>
          </p:nvPr>
        </p:nvGraphicFramePr>
        <p:xfrm>
          <a:off x="886119" y="1514540"/>
          <a:ext cx="10633434" cy="4433776"/>
        </p:xfrm>
        <a:graphic>
          <a:graphicData uri="http://schemas.openxmlformats.org/drawingml/2006/table">
            <a:tbl>
              <a:tblPr/>
              <a:tblGrid>
                <a:gridCol w="565609"/>
                <a:gridCol w="2064470"/>
                <a:gridCol w="2686639"/>
                <a:gridCol w="999241"/>
                <a:gridCol w="1706252"/>
                <a:gridCol w="1092161"/>
                <a:gridCol w="1519062"/>
              </a:tblGrid>
              <a:tr h="730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No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General name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Scientific name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Vessel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arrange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Bulk density</a:t>
                      </a:r>
                    </a:p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(g/cm</a:t>
                      </a:r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3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(%)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N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Red toon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Toona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sinensis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Rp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0.575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7.91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　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(SD: 0.023)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2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Korean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castanea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Castanea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crenata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Sievold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&amp;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Zucc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Rp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0.546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7.59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(0.023)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3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East Asian hackverry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Celtis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sinensis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Pers.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Rp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0.731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6.50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(0.015)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4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Korean aspen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Populus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davidiana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Dode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0.396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7.59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(0.017)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5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Oriental plane tree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Platanus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orientalis</a:t>
                      </a:r>
                      <a:r>
                        <a:rPr lang="en-US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 L.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0.576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7.24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15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(0.025)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85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East Asian alder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1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Alnus japonica (Thunb.) Steud.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Dp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0.477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7.93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</a:rPr>
                        <a:t>10</a:t>
                      </a: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(0.030)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6984" marR="6984" marT="69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886119" y="934767"/>
            <a:ext cx="4594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Table. 1 Information of six species of hardwoods (n=85)</a:t>
            </a:r>
            <a:endParaRPr lang="ko-KR" altLang="en-US" sz="1400" b="1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86119" y="6112590"/>
            <a:ext cx="90396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Note: </a:t>
            </a:r>
            <a:r>
              <a:rPr lang="en-US" altLang="ko-KR" sz="1400" kern="0" dirty="0" err="1" smtClean="0">
                <a:solidFill>
                  <a:srgbClr val="0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Rp</a:t>
            </a:r>
            <a:r>
              <a:rPr lang="en-US" altLang="ko-KR" sz="1400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is ring-porous wood, </a:t>
            </a:r>
            <a:r>
              <a:rPr lang="en-US" altLang="ko-KR" sz="1400" kern="0" dirty="0" err="1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Dp</a:t>
            </a:r>
            <a:r>
              <a:rPr lang="en-US" altLang="ko-KR" sz="1400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is diffuse-porous wood, MC is moisture content, and SD is standard deviation.</a:t>
            </a:r>
            <a:endParaRPr lang="ko-KR" altLang="en-US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164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830436"/>
              </p:ext>
            </p:extLst>
          </p:nvPr>
        </p:nvGraphicFramePr>
        <p:xfrm>
          <a:off x="754145" y="1825625"/>
          <a:ext cx="11051574" cy="3934151"/>
        </p:xfrm>
        <a:graphic>
          <a:graphicData uri="http://schemas.openxmlformats.org/drawingml/2006/table">
            <a:tbl>
              <a:tblPr/>
              <a:tblGrid>
                <a:gridCol w="459019"/>
                <a:gridCol w="1883121"/>
                <a:gridCol w="1178889"/>
                <a:gridCol w="849087"/>
                <a:gridCol w="1321806"/>
                <a:gridCol w="1828800"/>
                <a:gridCol w="1747319"/>
                <a:gridCol w="1783533"/>
              </a:tblGrid>
              <a:tr h="816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No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General name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Gas</a:t>
                      </a:r>
                    </a:p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permeability</a:t>
                      </a:r>
                    </a:p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(Darcy)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Maximum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pore size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(μ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m)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Mean</a:t>
                      </a:r>
                    </a:p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pore size</a:t>
                      </a:r>
                    </a:p>
                    <a:p>
                      <a:pPr algn="ctr" rtl="0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(μ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m)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Through pore porosity </a:t>
                      </a:r>
                    </a:p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(%)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　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Blind pore porosity</a:t>
                      </a:r>
                    </a:p>
                    <a:p>
                      <a:pPr algn="ctr" rtl="0" fontAlgn="ctr"/>
                      <a:r>
                        <a:rPr lang="ko-KR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(%)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Closed pore porosity </a:t>
                      </a:r>
                    </a:p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(%)</a:t>
                      </a:r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　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Red</a:t>
                      </a:r>
                      <a:r>
                        <a:rPr lang="en-US" sz="14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toon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5.750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148.201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70.251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12.721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13.542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35.385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83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(SD: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1.499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(44.342)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(25.730)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(4.455)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(5.744)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(9.746)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Korean castanea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0.420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97.011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35.404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14.620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29.253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19.696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(0.322)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(60.517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  <a:endParaRPr lang="en-US" altLang="ko-KR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(30.460)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(3.541)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(2.797)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(2.585)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East Asian hackverry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10.787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102.138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29.237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17.936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11.038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22.290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25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(1.036)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(9.983)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(4.074)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(1.965)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(1.158)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(2.094)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Korean aspen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36.002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47.852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22.027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41.090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26.582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5.908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(3.409)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(2.364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  <a:endParaRPr lang="en-US" altLang="ko-KR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(1.094)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(7.363)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(7.321)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(2.450)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Oriental plane tree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9.923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27.500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4.477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29.561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24.080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7.943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(3.224)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(4.823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  <a:endParaRPr lang="en-US" altLang="ko-KR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(1.350)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(2.403)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(2.492)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(2.043)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6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East Asian alder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5.528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7.523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1.990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25.511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37.203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5.473</a:t>
                      </a: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(1.105)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(0.376</a:t>
                      </a:r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  <a:endParaRPr lang="en-US" altLang="ko-KR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(0.206)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(1.708)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(1.858)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(1.050)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122" marR="9122" marT="91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886119" y="934767"/>
            <a:ext cx="83872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Table. </a:t>
            </a:r>
            <a:r>
              <a:rPr lang="en-US" altLang="ko-KR" sz="1400" b="1" kern="0" dirty="0">
                <a:solidFill>
                  <a:srgbClr val="0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</a:t>
            </a:r>
            <a:r>
              <a:rPr lang="en-US" altLang="ko-KR" sz="1400" b="1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Results of gas permeability, pore size, and porosity analysis of six species of hardwoods (n=85)</a:t>
            </a:r>
            <a:endParaRPr lang="ko-KR" altLang="en-US" sz="1400" b="1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24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219982"/>
              </p:ext>
            </p:extLst>
          </p:nvPr>
        </p:nvGraphicFramePr>
        <p:xfrm>
          <a:off x="995882" y="1249380"/>
          <a:ext cx="10728355" cy="2743199"/>
        </p:xfrm>
        <a:graphic>
          <a:graphicData uri="http://schemas.openxmlformats.org/drawingml/2006/table">
            <a:tbl>
              <a:tblPr/>
              <a:tblGrid>
                <a:gridCol w="2145671"/>
                <a:gridCol w="2145671"/>
                <a:gridCol w="2145671"/>
                <a:gridCol w="2145671"/>
                <a:gridCol w="2145671"/>
              </a:tblGrid>
              <a:tr h="4840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SAC @ 250-500 Hz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SAC @ 500-1000 Hz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SAC @ 1,000-2,000 Hz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SAC @ 2,000-6,400 Hz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Max pore size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Symbol" panose="05050102010706020507" pitchFamily="18" charset="2"/>
                        </a:rPr>
                        <a:t>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-.764**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-.505**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-.237*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-.118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37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mean pore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size (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  <a:sym typeface="Symbol" panose="05050102010706020507" pitchFamily="18" charset="2"/>
                        </a:rPr>
                        <a:t>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-.657**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-.387**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-.147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-.110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7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Through pore Porosity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.698**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.872**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.774**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.728**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7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Blind pore porosity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.618**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.251*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.011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-.148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39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Closed pore porosity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-.802**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-.647**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-.427**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-.348**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1711105" y="726538"/>
            <a:ext cx="46762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kern="0" dirty="0" smtClean="0">
                <a:solidFill>
                  <a:srgbClr val="000000"/>
                </a:solidFill>
                <a:effectLst/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Table. </a:t>
            </a:r>
            <a:r>
              <a:rPr lang="en-US" altLang="ko-KR" sz="1400" b="1" kern="0" dirty="0">
                <a:solidFill>
                  <a:srgbClr val="0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3 Results of Pearson‘s correlation analysis (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n=85)</a:t>
            </a:r>
            <a:endParaRPr lang="en-US" altLang="ko-KR" sz="1400" b="1" kern="0" dirty="0">
              <a:solidFill>
                <a:srgbClr val="00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95882" y="4069144"/>
            <a:ext cx="44285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 smtClean="0"/>
              <a:t>Note: </a:t>
            </a:r>
            <a:r>
              <a:rPr lang="en-US" altLang="ko-KR" sz="1200" b="1" dirty="0"/>
              <a:t>** 1</a:t>
            </a:r>
            <a:r>
              <a:rPr lang="en-US" altLang="ko-KR" sz="1200" b="1" dirty="0" smtClean="0"/>
              <a:t>% significance level and * 5% significance level.</a:t>
            </a:r>
            <a:endParaRPr lang="ko-KR" altLang="en-US" sz="1200" b="1"/>
          </a:p>
        </p:txBody>
      </p:sp>
    </p:spTree>
    <p:extLst>
      <p:ext uri="{BB962C8B-B14F-4D97-AF65-F5344CB8AC3E}">
        <p14:creationId xmlns:p14="http://schemas.microsoft.com/office/powerpoint/2010/main" val="4097502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490</Words>
  <Application>Microsoft Office PowerPoint</Application>
  <PresentationFormat>와이드스크린</PresentationFormat>
  <Paragraphs>193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Arial Unicode MS</vt:lpstr>
      <vt:lpstr>나눔고딕</vt:lpstr>
      <vt:lpstr>맑은 고딕</vt:lpstr>
      <vt:lpstr>Arial</vt:lpstr>
      <vt:lpstr>Symbol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ATIV</dc:creator>
  <cp:lastModifiedBy>ATIV</cp:lastModifiedBy>
  <cp:revision>17</cp:revision>
  <dcterms:created xsi:type="dcterms:W3CDTF">2021-02-21T03:40:38Z</dcterms:created>
  <dcterms:modified xsi:type="dcterms:W3CDTF">2021-03-20T08:26:12Z</dcterms:modified>
</cp:coreProperties>
</file>