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37"/>
  </p:normalViewPr>
  <p:slideViewPr>
    <p:cSldViewPr snapToGrid="0">
      <p:cViewPr varScale="1">
        <p:scale>
          <a:sx n="108" d="100"/>
          <a:sy n="108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ED160-FEDE-9EB3-D824-85E16A68AC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5F406F-8898-33F2-257F-032820D302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BF15E-520D-CBD4-847A-7FDCAFD5F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8E744-740A-B749-BD10-00F3C6D3C54E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D6E74-990B-0F38-D56B-BE849032F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9BE1C-8757-813E-FDB8-C8A0A1FBD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6722-A7E5-F249-A2B6-112DC5157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76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C01A9-F786-EAB4-F810-B7F7C9CBA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4222E2-21DB-5C8C-1927-FB88F23774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F8C54-E675-37AA-5480-4B384980C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8E744-740A-B749-BD10-00F3C6D3C54E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69D93-4E7D-DAF5-E4FA-305544BAB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CD60F-E88D-E003-47DD-BB0CDA010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6722-A7E5-F249-A2B6-112DC5157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9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CC0B77-AB3C-4CF8-EF72-107DE20535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AF3FE0-1FD0-02D9-5590-F79DE80DAA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34256-650A-5352-23C6-C7D5C5DD5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8E744-740A-B749-BD10-00F3C6D3C54E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5FA60-BAA4-D7C8-CBCC-F6AC627F5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71856-6980-274B-F34C-46D2EADBD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6722-A7E5-F249-A2B6-112DC5157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68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02246-F676-9497-DA14-D4E390ADB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914B8-A0F0-8A06-7676-190DF8EC0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CACCF-710F-6F06-23AE-73813566B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8E744-740A-B749-BD10-00F3C6D3C54E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9ED10-5B03-1DC9-6040-39D14D6EC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FBCB3-CA66-A012-6C3B-71EA6F72F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6722-A7E5-F249-A2B6-112DC5157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44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9D769-DDBC-FCDD-4F0D-7F6AE4AAA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5E9C3-92C4-E597-306C-B7F2CD321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0C7A3-DF41-946A-F97C-2709936F6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8E744-740A-B749-BD10-00F3C6D3C54E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3F291-8A0C-0D52-7415-D2AF7DAFE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FA29D5-E316-BA98-1AAC-4D15BA37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6722-A7E5-F249-A2B6-112DC5157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93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5D115-68AE-B2F2-FA2E-7580B22EC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43DD0-B5D8-8DFE-3AA7-DF6BC4E169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C90874-588B-ACDD-9772-AC183D89D0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B573C-3E1D-8460-A4B3-86F8B0B29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8E744-740A-B749-BD10-00F3C6D3C54E}" type="datetimeFigureOut">
              <a:rPr lang="en-US" smtClean="0"/>
              <a:t>3/7/24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023168-12B3-A9B0-CEFB-94D09D1A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C81477-D154-BBF7-6B6A-A49BBD5C4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6722-A7E5-F249-A2B6-112DC5157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17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CCA90-168C-24B1-D561-94725E232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08B51F-F71D-EF92-5156-2535B201B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8B210F-55B9-BEA6-9D0F-E228EB730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4BFB69-96B9-D984-C253-04C8A96318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7933E8-0364-56CC-1A27-70A812E221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DE2882-F89E-D684-DE22-BA9F9B381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8E744-740A-B749-BD10-00F3C6D3C54E}" type="datetimeFigureOut">
              <a:rPr lang="en-US" smtClean="0"/>
              <a:t>3/7/24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189352-6A5B-4913-8DD3-DFB0B7619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D46A83-4032-803D-B3B1-94CF3FFE3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6722-A7E5-F249-A2B6-112DC5157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946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2A680-9781-77A0-0F82-A2438BAFA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F1696F-7C93-7713-3888-A9D411349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8E744-740A-B749-BD10-00F3C6D3C54E}" type="datetimeFigureOut">
              <a:rPr lang="en-US" smtClean="0"/>
              <a:t>3/7/24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F627AD-A932-3DB9-D476-A6A1C2DCE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8439B1-8CD8-6039-5341-87278EEF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6722-A7E5-F249-A2B6-112DC5157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265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AE6CFB-4DFB-352A-270D-7DE8680D9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8E744-740A-B749-BD10-00F3C6D3C54E}" type="datetimeFigureOut">
              <a:rPr lang="en-US" smtClean="0"/>
              <a:t>3/7/24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28F5A5-0AB1-5541-23B9-B72A49471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DB08E6-A0B3-7AE4-8CA9-2A37F70F0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6722-A7E5-F249-A2B6-112DC5157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5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E0AB2-B37C-CBEA-252E-14489A580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4A21C-C0ED-BA95-1E36-46B0CE4D9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4D62B6-5B32-A95B-6471-DF3BA603D1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B3358F-DA13-A29D-9747-5766AD811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8E744-740A-B749-BD10-00F3C6D3C54E}" type="datetimeFigureOut">
              <a:rPr lang="en-US" smtClean="0"/>
              <a:t>3/7/24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164BBF-489D-25CB-E3F6-EB89AA1BE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4D969-4852-42F6-A5E7-06752BB77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6722-A7E5-F249-A2B6-112DC5157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573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13D99-979B-2FB7-AAB3-DE17D6866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05A4A5-4267-2CE9-40E3-CA96F173CF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597D79-17B8-3EF2-73C9-76EE7C9D83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782D3B-86D7-79DC-95FF-816433EE5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8E744-740A-B749-BD10-00F3C6D3C54E}" type="datetimeFigureOut">
              <a:rPr lang="en-US" smtClean="0"/>
              <a:t>3/7/24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F891AE-61E1-4FC5-D326-1731CEF64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B8E907-6C07-0585-76B4-A2816E6F1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56722-A7E5-F249-A2B6-112DC5157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231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96F8B4-5FB5-4A15-99C6-3CD45AB80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B6CB9A-A2BE-F9F0-E624-8A8C72FB9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B3D57-C2D5-4FDF-E393-299D33D548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8E744-740A-B749-BD10-00F3C6D3C54E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1534A-8B41-F000-38FA-B8C5BF61E4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EEBE2-13E4-B580-884A-7FEF88747B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56722-A7E5-F249-A2B6-112DC5157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14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5761F06-0E2D-8B0E-AD8C-8B76D958FF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651902"/>
              </p:ext>
            </p:extLst>
          </p:nvPr>
        </p:nvGraphicFramePr>
        <p:xfrm>
          <a:off x="3990109" y="484819"/>
          <a:ext cx="6092040" cy="5832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26779">
                  <a:extLst>
                    <a:ext uri="{9D8B030D-6E8A-4147-A177-3AD203B41FA5}">
                      <a16:colId xmlns:a16="http://schemas.microsoft.com/office/drawing/2014/main" val="2489387074"/>
                    </a:ext>
                  </a:extLst>
                </a:gridCol>
                <a:gridCol w="1333406">
                  <a:extLst>
                    <a:ext uri="{9D8B030D-6E8A-4147-A177-3AD203B41FA5}">
                      <a16:colId xmlns:a16="http://schemas.microsoft.com/office/drawing/2014/main" val="2999042155"/>
                    </a:ext>
                  </a:extLst>
                </a:gridCol>
                <a:gridCol w="1396901">
                  <a:extLst>
                    <a:ext uri="{9D8B030D-6E8A-4147-A177-3AD203B41FA5}">
                      <a16:colId xmlns:a16="http://schemas.microsoft.com/office/drawing/2014/main" val="2737165163"/>
                    </a:ext>
                  </a:extLst>
                </a:gridCol>
                <a:gridCol w="634954">
                  <a:extLst>
                    <a:ext uri="{9D8B030D-6E8A-4147-A177-3AD203B41FA5}">
                      <a16:colId xmlns:a16="http://schemas.microsoft.com/office/drawing/2014/main" val="1085514619"/>
                    </a:ext>
                  </a:extLst>
                </a:gridCol>
              </a:tblGrid>
              <a:tr h="66661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Patient Demographics</a:t>
                      </a:r>
                      <a:endParaRPr lang="en-US" sz="8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No Readmission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(n=125,687)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Non-Elective Readmission within 30-days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(n=17,868)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P-value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163908074"/>
                  </a:ext>
                </a:extLst>
              </a:tr>
              <a:tr h="16665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Age (Mean ± SD)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57.2 ± 14.7 years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59.7 ± 15.6 years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2201833327"/>
                  </a:ext>
                </a:extLst>
              </a:tr>
              <a:tr h="49996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Sex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Male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Female</a:t>
                      </a:r>
                      <a:endParaRPr lang="en-US" sz="8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64636 (51.4%)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61051 (48.6%)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8010 (44.8%)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9858 (55.2%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731802594"/>
                  </a:ext>
                </a:extLst>
              </a:tr>
              <a:tr h="16665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Initial LOS (Mean ± SD)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4.3 ± 3.6 days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5.4 ± 4.5 days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2260313050"/>
                  </a:ext>
                </a:extLst>
              </a:tr>
              <a:tr h="11665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Routine Discharge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Non-Routine Discharge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Transfer to Short Term Hospital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Transfer Other: SNF</a:t>
                      </a:r>
                      <a:r>
                        <a:rPr lang="en-US" sz="800" kern="100" baseline="30000">
                          <a:effectLst/>
                        </a:rPr>
                        <a:t>a</a:t>
                      </a:r>
                      <a:r>
                        <a:rPr lang="en-US" sz="800" kern="100">
                          <a:effectLst/>
                        </a:rPr>
                        <a:t>, ICF</a:t>
                      </a:r>
                      <a:r>
                        <a:rPr lang="en-US" sz="800" kern="100" baseline="30000">
                          <a:effectLst/>
                        </a:rPr>
                        <a:t>b</a:t>
                      </a:r>
                      <a:endParaRPr lang="en-US" sz="800" kern="10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Home Health Care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Against Medical Advice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Unknown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107672 (85.7%)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509 (0.4%)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3813 (3.0%)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12821 (10.2%)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832 (0.7%)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10 (&lt;0.1%)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13068 (73.1%)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160 (0.9%)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1191 (6.7%)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3034 (17.0%)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414 (2.3%)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0 (0.0%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53484814"/>
                  </a:ext>
                </a:extLst>
              </a:tr>
              <a:tr h="11665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Primary Expected Payor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Medicare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Medicaid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Private Insurance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Self-Pay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No Charge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Other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40609 (32.4%)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13678 (10.9%)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60639 (48.3%)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6638 (5.3%)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807 (0.6%)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3144 (2.5%)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7426 (41.6%)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2378 (13.3%)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6675 (37.4%)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860 (4.8)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129 (0.7%)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385 (2.2%)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642066186"/>
                  </a:ext>
                </a:extLst>
              </a:tr>
              <a:tr h="3333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Total Charges</a:t>
                      </a:r>
                      <a:r>
                        <a:rPr lang="en-US" sz="800" kern="100" baseline="30000">
                          <a:effectLst/>
                        </a:rPr>
                        <a:t>c</a:t>
                      </a:r>
                      <a:r>
                        <a:rPr lang="en-US" sz="800" kern="100">
                          <a:effectLst/>
                        </a:rPr>
                        <a:t> (Mean ± SD)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34611.4 ± 46269.5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44830.1 ± 50191.0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&lt;0.001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2201739765"/>
                  </a:ext>
                </a:extLst>
              </a:tr>
              <a:tr h="166653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Comorbid Conditions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COPD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DM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Renal Failure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Fluid/Electrolyte Disorder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HTN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Obesity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Hypothyroidism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Depression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Liver Disease</a:t>
                      </a:r>
                      <a:endParaRPr lang="en-US" sz="8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16901 (13.4%)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15924 (12.7%)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5965 (4.7%)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27641 (22%)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59110 (47%)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24591 (19.6%)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13341 (10.6%)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10740 (8.5%)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6756 (5.4%)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3227 (18.1%)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3077 (17.2%)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1567 (8.8%)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5154 (28.8%)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9642 (54%)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3918 (21.9%)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2189 (12.3%)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1945 (10.9%)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</a:rPr>
                        <a:t>1012 (5.7%)</a:t>
                      </a:r>
                      <a:endParaRPr lang="en-US" sz="800" kern="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&lt;0.001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 dirty="0">
                          <a:effectLst/>
                        </a:rPr>
                        <a:t>0.111</a:t>
                      </a:r>
                      <a:endParaRPr lang="en-US" sz="800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152046457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0565C3B5-9BF0-3DCF-1886-D8E3FD0E9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6149" y="63177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1" u="none" strike="noStrike" cap="none" normalizeH="0" baseline="3000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Skilled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Nursing Facility; </a:t>
            </a:r>
            <a:r>
              <a:rPr kumimoji="0" lang="en-US" altLang="en-US" sz="1200" b="0" i="1" u="none" strike="noStrike" cap="none" normalizeH="0" baseline="3000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Intermediate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Facility, </a:t>
            </a:r>
            <a:r>
              <a:rPr kumimoji="0" lang="en-US" altLang="en-US" sz="1200" b="0" i="1" u="none" strike="noStrike" cap="none" normalizeH="0" baseline="3000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Dollars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8110F6-1312-51C1-C374-F3D8DDC1F2AC}"/>
              </a:ext>
            </a:extLst>
          </p:cNvPr>
          <p:cNvSpPr txBox="1"/>
          <p:nvPr/>
        </p:nvSpPr>
        <p:spPr>
          <a:xfrm>
            <a:off x="6364183" y="207807"/>
            <a:ext cx="13438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Table 1</a:t>
            </a:r>
          </a:p>
        </p:txBody>
      </p:sp>
    </p:spTree>
    <p:extLst>
      <p:ext uri="{BB962C8B-B14F-4D97-AF65-F5344CB8AC3E}">
        <p14:creationId xmlns:p14="http://schemas.microsoft.com/office/powerpoint/2010/main" val="3574610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373</Words>
  <Application>Microsoft Macintosh PowerPoint</Application>
  <PresentationFormat>Widescreen</PresentationFormat>
  <Paragraphs>129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Gazzetta</dc:creator>
  <cp:lastModifiedBy>Joshua Gazzetta</cp:lastModifiedBy>
  <cp:revision>1</cp:revision>
  <dcterms:created xsi:type="dcterms:W3CDTF">2024-03-07T11:40:18Z</dcterms:created>
  <dcterms:modified xsi:type="dcterms:W3CDTF">2024-03-07T11:43:54Z</dcterms:modified>
</cp:coreProperties>
</file>